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  <p:sldMasterId id="2147483677" r:id="rId3"/>
  </p:sldMasterIdLst>
  <p:notesMasterIdLst>
    <p:notesMasterId r:id="rId14"/>
  </p:notesMasterIdLst>
  <p:handoutMasterIdLst>
    <p:handoutMasterId r:id="rId15"/>
  </p:handoutMasterIdLst>
  <p:sldIdLst>
    <p:sldId id="392" r:id="rId4"/>
    <p:sldId id="425" r:id="rId5"/>
    <p:sldId id="393" r:id="rId6"/>
    <p:sldId id="395" r:id="rId7"/>
    <p:sldId id="405" r:id="rId8"/>
    <p:sldId id="406" r:id="rId9"/>
    <p:sldId id="407" r:id="rId10"/>
    <p:sldId id="404" r:id="rId11"/>
    <p:sldId id="426" r:id="rId12"/>
    <p:sldId id="427" r:id="rId13"/>
  </p:sldIdLst>
  <p:sldSz cx="9144000" cy="6858000" type="screen4x3"/>
  <p:notesSz cx="9601200" cy="7315200"/>
  <p:custDataLst>
    <p:tags r:id="rId1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9837" autoAdjust="0"/>
  </p:normalViewPr>
  <p:slideViewPr>
    <p:cSldViewPr snapToGrid="0" showGuides="1">
      <p:cViewPr>
        <p:scale>
          <a:sx n="100" d="100"/>
          <a:sy n="100" d="100"/>
        </p:scale>
        <p:origin x="-160" y="-80"/>
      </p:cViewPr>
      <p:guideLst>
        <p:guide orient="horz" pos="2176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BDF0A-DE5E-4B9D-B286-7277CA32F52E}" type="slidenum">
              <a:rPr lang="en-US"/>
              <a:pPr/>
              <a:t>2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51D58-EEA3-473B-80B7-1B3072D9585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C83F79-9AFA-4964-A67B-F3838C6DA33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C3C9801B-391E-452B-A4C3-BC5EC51A0BC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71709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A528ADE2-B74F-4D9D-8D04-FB5D781EAB5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91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B3A503E6-B8FE-4B0A-9976-9CA65DFEA87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655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3429" y="6553200"/>
            <a:ext cx="167057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DB6F0ED6-FEF5-4C9C-B1CC-29B47EC66F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028008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7D4651B8-09C8-4A4D-BE8E-31B6C97A420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8128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85BC747C-4E6E-462A-A001-3C1CA56269D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24664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B7856ECB-7BA5-4EA4-A170-7A96316AE30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612777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883BA68D-4400-4AD9-848C-65748A4D082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81830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3429" y="6553200"/>
            <a:ext cx="167057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theme" Target="../theme/theme3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43361" y="6553200"/>
            <a:ext cx="1800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ops I.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57951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11</a:t>
            </a:r>
            <a:r>
              <a:rPr lang="en-US" sz="1100" dirty="0" smtClean="0">
                <a:latin typeface="Comic Sans MS" pitchFamily="66" charset="0"/>
              </a:rPr>
              <a:t>, 2015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77057" y="6553200"/>
            <a:ext cx="14669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73429" y="6553200"/>
            <a:ext cx="16705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EBFB97A3-F52F-4FD6-B1AC-522A20C9546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February 14, 2014</a:t>
            </a:r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Comic Sans MS" pitchFamily="66" charset="0"/>
              </a:rPr>
              <a:t>Albert R Meyer</a:t>
            </a:r>
          </a:p>
        </p:txBody>
      </p:sp>
    </p:spTree>
    <p:extLst>
      <p:ext uri="{BB962C8B-B14F-4D97-AF65-F5344CB8AC3E}">
        <p14:creationId xmlns:p14="http://schemas.microsoft.com/office/powerpoint/2010/main" val="84414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9540" y="1246748"/>
            <a:ext cx="7889046" cy="4506351"/>
          </a:xfrm>
        </p:spPr>
        <p:txBody>
          <a:bodyPr/>
          <a:lstStyle/>
          <a:p>
            <a:pPr algn="ctr"/>
            <a:r>
              <a:rPr lang="en-US" sz="8800" b="0" dirty="0" smtClean="0"/>
              <a:t>Propositions &amp;</a:t>
            </a:r>
            <a:br>
              <a:rPr lang="en-US" sz="8800" b="0" dirty="0" smtClean="0"/>
            </a:br>
            <a:r>
              <a:rPr lang="en-US" sz="8800" b="0" dirty="0" smtClean="0"/>
              <a:t>Logical Operations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51210" y="6553200"/>
            <a:ext cx="1492791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57284" y="6553200"/>
            <a:ext cx="1586717" cy="276999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0150943C-9303-41DF-A6FA-7E32D6C5D18E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009590"/>
              </p:ext>
            </p:extLst>
          </p:nvPr>
        </p:nvGraphicFramePr>
        <p:xfrm>
          <a:off x="2811463" y="2084388"/>
          <a:ext cx="2725737" cy="3371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0" name="Equation" r:id="rId4" imgW="698500" imgH="863600" progId="Equation.DSMT4">
                  <p:embed/>
                </p:oleObj>
              </mc:Choice>
              <mc:Fallback>
                <p:oleObj name="Equation" r:id="rId4" imgW="6985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2084388"/>
                        <a:ext cx="2725737" cy="33716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776396"/>
              </p:ext>
            </p:extLst>
          </p:nvPr>
        </p:nvGraphicFramePr>
        <p:xfrm>
          <a:off x="2763838" y="1295400"/>
          <a:ext cx="34067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1" name="Equation" r:id="rId6" imgW="901700" imgH="228600" progId="Equation.DSMT4">
                  <p:embed/>
                </p:oleObj>
              </mc:Choice>
              <mc:Fallback>
                <p:oleObj name="Equation" r:id="rId6" imgW="901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63838" y="1295400"/>
                        <a:ext cx="3406775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624509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39774" y="2779494"/>
            <a:ext cx="7186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There are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5 </a:t>
            </a:r>
            <a:r>
              <a:rPr lang="en-US" sz="4400" dirty="0" smtClean="0">
                <a:latin typeface="Comic Sans MS" pitchFamily="66" charset="0"/>
              </a:rPr>
              <a:t>regular solids.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3771900" y="3634589"/>
            <a:ext cx="16002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4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20904" y="2801775"/>
            <a:ext cx="1702191" cy="1641996"/>
            <a:chOff x="3699803" y="2813538"/>
            <a:chExt cx="1702191" cy="1641996"/>
          </a:xfrm>
        </p:grpSpPr>
        <p:sp>
          <p:nvSpPr>
            <p:cNvPr id="13" name="TextBox 12"/>
            <p:cNvSpPr txBox="1"/>
            <p:nvPr/>
          </p:nvSpPr>
          <p:spPr>
            <a:xfrm>
              <a:off x="3699803" y="2813538"/>
              <a:ext cx="529311" cy="76944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  <a:latin typeface="Comic Sans MS" pitchFamily="66" charset="0"/>
                </a:rPr>
                <a:t>6</a:t>
              </a:r>
              <a:endParaRPr lang="en-US" sz="44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80234" name="Text Box 10"/>
            <p:cNvSpPr txBox="1">
              <a:spLocks noChangeArrowheads="1"/>
            </p:cNvSpPr>
            <p:nvPr/>
          </p:nvSpPr>
          <p:spPr bwMode="auto">
            <a:xfrm>
              <a:off x="3719592" y="3686093"/>
              <a:ext cx="1682402" cy="76944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4400" b="1" dirty="0">
                  <a:solidFill>
                    <a:schemeClr val="accent2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</p:spPr>
        <p:txBody>
          <a:bodyPr/>
          <a:lstStyle/>
          <a:p>
            <a:r>
              <a:rPr lang="en-US" dirty="0" smtClean="0"/>
              <a:t>propositional ops.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(Boolean) Logic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84501" y="1515404"/>
            <a:ext cx="8969122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proposition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either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latin typeface="Comic Sans MS" pitchFamily="66" charset="0"/>
              </a:rPr>
              <a:t> or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False</a:t>
            </a: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286044" y="2168769"/>
            <a:ext cx="210506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600" i="1" dirty="0" smtClean="0">
                <a:latin typeface="Comic Sans MS" pitchFamily="66" charset="0"/>
              </a:rPr>
              <a:t>Example:</a:t>
            </a:r>
            <a:endParaRPr lang="en-US" sz="3600" i="1" dirty="0">
              <a:latin typeface="Comic Sans MS" pitchFamily="66" charset="0"/>
            </a:endParaRP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363415" y="4487593"/>
            <a:ext cx="354740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600" i="1" dirty="0">
                <a:solidFill>
                  <a:schemeClr val="hlink"/>
                </a:solidFill>
                <a:latin typeface="Comic Sans MS" pitchFamily="66" charset="0"/>
              </a:rPr>
              <a:t>Non</a:t>
            </a:r>
            <a:r>
              <a:rPr lang="en-US" sz="3600" i="1" dirty="0">
                <a:latin typeface="Comic Sans MS" pitchFamily="66" charset="0"/>
              </a:rPr>
              <a:t>-examples: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4572000" y="4473795"/>
            <a:ext cx="3654792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Wake up!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Where am I</a:t>
            </a:r>
            <a:r>
              <a:rPr lang="en-US" sz="4400" dirty="0" smtClean="0">
                <a:latin typeface="Comic Sans MS" pitchFamily="66" charset="0"/>
              </a:rPr>
              <a:t>?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It’s 3PM.</a:t>
            </a:r>
            <a:endParaRPr lang="en-US" sz="4400" dirty="0"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0232" grpId="0"/>
      <p:bldP spid="180229" grpId="0"/>
      <p:bldP spid="180230" grpId="0"/>
      <p:bldP spid="1802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1050925" y="2292350"/>
          <a:ext cx="65738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28" name="Equation" r:id="rId5" imgW="1346040" imgH="215640" progId="Equation.DSMT4">
                  <p:embed/>
                </p:oleObj>
              </mc:Choice>
              <mc:Fallback>
                <p:oleObj name="Equation" r:id="rId5" imgW="1346040" imgH="2156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292350"/>
                        <a:ext cx="6573837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6" name="Object 2"/>
          <p:cNvGraphicFramePr>
            <a:graphicFrameLocks noChangeAspect="1"/>
          </p:cNvGraphicFramePr>
          <p:nvPr/>
        </p:nvGraphicFramePr>
        <p:xfrm>
          <a:off x="1062042" y="2290754"/>
          <a:ext cx="64801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29" name="Equation" r:id="rId7" imgW="1333500" imgH="228600" progId="Equation.DSMT4">
                  <p:embed/>
                </p:oleObj>
              </mc:Choice>
              <mc:Fallback>
                <p:oleObj name="Equation" r:id="rId7" imgW="13335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42" y="2290754"/>
                        <a:ext cx="6480175" cy="1111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453933" y="4292548"/>
            <a:ext cx="8247293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even if a Greek carries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both</a:t>
            </a:r>
          </a:p>
          <a:p>
            <a:pPr algn="ctr">
              <a:defRPr/>
            </a:pP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 Sword and a Javelin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899" y="1538151"/>
            <a:ext cx="8002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Greeks carry Swords or Javelins</a:t>
            </a:r>
            <a:endParaRPr lang="en-US" sz="3200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</p:spPr>
        <p:txBody>
          <a:bodyPr/>
          <a:lstStyle/>
          <a:p>
            <a:r>
              <a:rPr lang="en-US" dirty="0" smtClean="0"/>
              <a:t>propositional ops.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1104855" y="2292350"/>
          <a:ext cx="69453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82" name="Equation" r:id="rId5" imgW="1422360" imgH="215640" progId="Equation.DSMT4">
                  <p:embed/>
                </p:oleObj>
              </mc:Choice>
              <mc:Fallback>
                <p:oleObj name="Equation" r:id="rId5" imgW="142236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855" y="2292350"/>
                        <a:ext cx="6945312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497" name="Object 1"/>
          <p:cNvGraphicFramePr>
            <a:graphicFrameLocks noChangeAspect="1"/>
          </p:cNvGraphicFramePr>
          <p:nvPr/>
        </p:nvGraphicFramePr>
        <p:xfrm>
          <a:off x="1117203" y="2290763"/>
          <a:ext cx="6996113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83" name="Equation" r:id="rId7" imgW="1409700" imgH="228600" progId="Equation.DSMT4">
                  <p:embed/>
                </p:oleObj>
              </mc:Choice>
              <mc:Fallback>
                <p:oleObj name="Equation" r:id="rId7" imgW="14097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203" y="2290763"/>
                        <a:ext cx="6996113" cy="11350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545" y="1497919"/>
            <a:ext cx="8918916" cy="90765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800" dirty="0" smtClean="0"/>
              <a:t>Greeks carry Bronze or Copper swords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462541" y="4081463"/>
            <a:ext cx="8218917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Bronze or Copper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but </a:t>
            </a:r>
            <a:r>
              <a:rPr lang="en-US" sz="4400" dirty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not 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both</a:t>
            </a:r>
            <a:endParaRPr lang="en-US" sz="4400" dirty="0">
              <a:solidFill>
                <a:srgbClr val="BB0FAB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</p:spPr>
        <p:txBody>
          <a:bodyPr/>
          <a:lstStyle/>
          <a:p>
            <a:r>
              <a:rPr lang="en-US" dirty="0" smtClean="0"/>
              <a:t>propositional ops.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632" y="208417"/>
            <a:ext cx="5053530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31133"/>
              </p:ext>
            </p:extLst>
          </p:nvPr>
        </p:nvGraphicFramePr>
        <p:xfrm>
          <a:off x="2894647" y="2920617"/>
          <a:ext cx="3342376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0691"/>
                <a:gridCol w="928146"/>
                <a:gridCol w="1563539"/>
              </a:tblGrid>
              <a:tr h="65509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OR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29341" y="1039650"/>
            <a:ext cx="7143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The value of (P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r>
              <a:rPr lang="en-US" sz="3600" dirty="0" smtClean="0">
                <a:latin typeface="Comic Sans MS" pitchFamily="66" charset="0"/>
              </a:rPr>
              <a:t> Q)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endParaRPr lang="en-US" sz="3600" dirty="0" smtClean="0">
              <a:latin typeface="Comic Sans MS" pitchFamily="66" charset="0"/>
            </a:endParaRPr>
          </a:p>
          <a:p>
            <a:r>
              <a:rPr lang="en-US" sz="3600" dirty="0" smtClean="0">
                <a:latin typeface="Comic Sans MS" pitchFamily="66" charset="0"/>
              </a:rPr>
              <a:t>  P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T,</a:t>
            </a:r>
            <a:r>
              <a:rPr lang="en-US" sz="3600" dirty="0" smtClean="0">
                <a:latin typeface="Comic Sans MS" pitchFamily="66" charset="0"/>
              </a:rPr>
              <a:t> or Q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i="1" dirty="0" smtClean="0">
                <a:latin typeface="Comic Sans MS" pitchFamily="66" charset="0"/>
              </a:rPr>
              <a:t>both</a:t>
            </a:r>
            <a:r>
              <a:rPr lang="en-US" sz="3600" dirty="0" smtClean="0">
                <a:latin typeface="Comic Sans MS" pitchFamily="66" charset="0"/>
              </a:rPr>
              <a:t> are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T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3951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4" y="6553200"/>
            <a:ext cx="1517438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04845" y="5732980"/>
            <a:ext cx="3513762" cy="698642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2445" y="5465852"/>
            <a:ext cx="2103461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XOR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3004"/>
              </p:ext>
            </p:extLst>
          </p:nvPr>
        </p:nvGraphicFramePr>
        <p:xfrm>
          <a:off x="2471560" y="2850032"/>
          <a:ext cx="421583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3000"/>
                <a:gridCol w="1170696"/>
                <a:gridCol w="1972135"/>
              </a:tblGrid>
              <a:tr h="685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XOR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6179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XOR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</a:t>
            </a:r>
            <a:r>
              <a:rPr lang="en-US" sz="3200" i="1" dirty="0" smtClean="0">
                <a:latin typeface="Comic Sans MS" pitchFamily="66" charset="0"/>
              </a:rPr>
              <a:t>exactly</a:t>
            </a:r>
            <a:r>
              <a:rPr lang="en-US" sz="3200" dirty="0" smtClean="0">
                <a:latin typeface="Comic Sans MS" pitchFamily="66" charset="0"/>
              </a:rPr>
              <a:t> one of P and Q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4248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XOR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94995"/>
              </p:ext>
            </p:extLst>
          </p:nvPr>
        </p:nvGraphicFramePr>
        <p:xfrm>
          <a:off x="2874115" y="2779391"/>
          <a:ext cx="3765455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2374"/>
                <a:gridCol w="973624"/>
                <a:gridCol w="1899457"/>
              </a:tblGrid>
              <a:tr h="70078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AND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04258" y="1208316"/>
            <a:ext cx="62215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</a:t>
            </a:r>
            <a:r>
              <a:rPr lang="en-US" sz="3200" i="1" dirty="0" smtClean="0">
                <a:latin typeface="Comic Sans MS" pitchFamily="66" charset="0"/>
              </a:rPr>
              <a:t>both</a:t>
            </a:r>
            <a:r>
              <a:rPr lang="en-US" sz="3200" dirty="0" smtClean="0">
                <a:latin typeface="Comic Sans MS" pitchFamily="66" charset="0"/>
              </a:rPr>
              <a:t> P and Q are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7274" y="2212521"/>
            <a:ext cx="4289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5637" y="6553200"/>
            <a:ext cx="1518364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95456" y="3459337"/>
            <a:ext cx="3513762" cy="698642"/>
          </a:xfrm>
          <a:prstGeom prst="ellipse">
            <a:avLst/>
          </a:prstGeom>
          <a:solidFill>
            <a:srgbClr val="0066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9365" y="3231613"/>
            <a:ext cx="2242922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248" y="208417"/>
            <a:ext cx="5402851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NOT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15112"/>
              </p:ext>
            </p:extLst>
          </p:nvPr>
        </p:nvGraphicFramePr>
        <p:xfrm>
          <a:off x="3860050" y="3845154"/>
          <a:ext cx="2192130" cy="21031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1511180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NOT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(P)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23912" y="1335743"/>
            <a:ext cx="7696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value of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(P) 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       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>
                <a:latin typeface="Comic Sans MS" pitchFamily="66" charset="0"/>
              </a:rPr>
              <a:t>value </a:t>
            </a:r>
            <a:r>
              <a:rPr lang="en-US" sz="4400" dirty="0" smtClean="0">
                <a:latin typeface="Comic Sans MS" pitchFamily="66" charset="0"/>
              </a:rPr>
              <a:t>of        P 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400" dirty="0" smtClean="0">
                <a:latin typeface="Comic Sans MS" pitchFamily="66" charset="0"/>
              </a:rPr>
              <a:t>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91222" y="2948997"/>
            <a:ext cx="6010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Truth Table for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070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Other Applications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78039" y="3858422"/>
            <a:ext cx="878157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 ((x&gt;0) || (x </a:t>
            </a:r>
            <a:r>
              <a:rPr lang="en-US" sz="3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Euclid Symbol"/>
              </a:rPr>
              <a:t>&lt;= </a:t>
            </a:r>
            <a:r>
              <a:rPr lang="en-US" sz="3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 &amp;&amp; y&gt;100))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Comic Sans MS" pitchFamily="66" charset="0"/>
                <a:sym typeface="Euclid Extra"/>
              </a:rPr>
              <a:t>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3251DA95-B240-47FE-901D-B78FC8E8E532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8829" y="3183430"/>
            <a:ext cx="915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OR</a:t>
            </a:r>
            <a:endParaRPr lang="en-US" sz="4000" dirty="0">
              <a:solidFill>
                <a:srgbClr val="CCCCFF">
                  <a:lumMod val="50000"/>
                </a:srgbClr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6836" y="3206324"/>
            <a:ext cx="133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endParaRPr lang="en-US" sz="4000" dirty="0">
              <a:solidFill>
                <a:srgbClr val="CCCCFF">
                  <a:lumMod val="50000"/>
                </a:srgbClr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1820" y="1594561"/>
            <a:ext cx="7464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Java Logical Expressions:</a:t>
            </a:r>
          </a:p>
        </p:txBody>
      </p:sp>
    </p:spTree>
    <p:extLst>
      <p:ext uri="{BB962C8B-B14F-4D97-AF65-F5344CB8AC3E}">
        <p14:creationId xmlns:p14="http://schemas.microsoft.com/office/powerpoint/2010/main" val="409261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3|1.5|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20.8|1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3.3|1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23.6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8122</TotalTime>
  <Words>355</Words>
  <Application>Microsoft Macintosh PowerPoint</Application>
  <PresentationFormat>On-screen Show (4:3)</PresentationFormat>
  <Paragraphs>119</Paragraphs>
  <Slides>10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6.042 Lecture Template</vt:lpstr>
      <vt:lpstr>1_6.042 Lecture Template</vt:lpstr>
      <vt:lpstr>2_6.042 Lecture Template</vt:lpstr>
      <vt:lpstr>Equation</vt:lpstr>
      <vt:lpstr>MathType 6.0 Equation</vt:lpstr>
      <vt:lpstr>Propositions &amp; Logical Operations</vt:lpstr>
      <vt:lpstr>Propositional (Boolean) Logic</vt:lpstr>
      <vt:lpstr>English to Math</vt:lpstr>
      <vt:lpstr>English to Math</vt:lpstr>
      <vt:lpstr>Definition of OR</vt:lpstr>
      <vt:lpstr>Definition of XOR</vt:lpstr>
      <vt:lpstr>Definition of AND</vt:lpstr>
      <vt:lpstr>Definition of NOT</vt:lpstr>
      <vt:lpstr>Other Applications</vt:lpstr>
      <vt:lpstr>Digital Logic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694</cp:revision>
  <cp:lastPrinted>2015-02-09T22:00:47Z</cp:lastPrinted>
  <dcterms:created xsi:type="dcterms:W3CDTF">2011-02-09T15:01:58Z</dcterms:created>
  <dcterms:modified xsi:type="dcterms:W3CDTF">2015-02-10T07:04:18Z</dcterms:modified>
</cp:coreProperties>
</file>