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462" r:id="rId2"/>
    <p:sldId id="562" r:id="rId3"/>
    <p:sldId id="559" r:id="rId4"/>
    <p:sldId id="560" r:id="rId5"/>
    <p:sldId id="561" r:id="rId6"/>
    <p:sldId id="563" r:id="rId7"/>
    <p:sldId id="480" r:id="rId8"/>
    <p:sldId id="465" r:id="rId9"/>
    <p:sldId id="558" r:id="rId10"/>
    <p:sldId id="491" r:id="rId11"/>
    <p:sldId id="557" r:id="rId12"/>
    <p:sldId id="500" r:id="rId13"/>
    <p:sldId id="513" r:id="rId14"/>
  </p:sldIdLst>
  <p:sldSz cx="9144000" cy="6858000" type="letter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45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3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3091C-7188-4579-8043-E8B42D883BAB}" type="slidenum">
              <a:rPr lang="en-US"/>
              <a:pPr/>
              <a:t>8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0378" y="6553200"/>
            <a:ext cx="6959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76706" y="1348800"/>
            <a:ext cx="7990589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Directed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Acyclic Graphs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(DAGs)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96160" y="6553200"/>
            <a:ext cx="5478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86000"/>
            <a:ext cx="6019800" cy="2438400"/>
          </a:xfrm>
        </p:spPr>
        <p:txBody>
          <a:bodyPr/>
          <a:lstStyle/>
          <a:p>
            <a:r>
              <a:rPr lang="en-US" sz="6600" dirty="0" smtClean="0"/>
              <a:t>has no positive</a:t>
            </a:r>
          </a:p>
          <a:p>
            <a:r>
              <a:rPr lang="en-US" sz="6600" dirty="0" smtClean="0"/>
              <a:t>length </a:t>
            </a:r>
            <a:r>
              <a:rPr lang="en-US" sz="6600" dirty="0" smtClean="0">
                <a:solidFill>
                  <a:srgbClr val="930093"/>
                </a:solidFill>
              </a:rPr>
              <a:t>cycle</a:t>
            </a:r>
            <a:endParaRPr lang="en-US" sz="6600" dirty="0">
              <a:solidFill>
                <a:srgbClr val="93009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408645" y="1295400"/>
            <a:ext cx="215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DAG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4724400"/>
            <a:ext cx="36102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(or </a:t>
            </a:r>
            <a:r>
              <a:rPr lang="en-US" sz="6600" dirty="0" smtClean="0">
                <a:solidFill>
                  <a:srgbClr val="930093"/>
                </a:solidFill>
              </a:rPr>
              <a:t>walk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648200"/>
          </a:xfrm>
        </p:spPr>
        <p:txBody>
          <a:bodyPr/>
          <a:lstStyle/>
          <a:p>
            <a:r>
              <a:rPr lang="en-US" sz="4800" dirty="0" smtClean="0"/>
              <a:t>examples:</a:t>
            </a:r>
          </a:p>
          <a:p>
            <a:r>
              <a:rPr lang="en-US" sz="5400" dirty="0" smtClean="0">
                <a:cs typeface="Comic Sans MS"/>
              </a:rPr>
              <a:t>  </a:t>
            </a:r>
            <a:r>
              <a:rPr lang="en-US" sz="6000" dirty="0" smtClean="0">
                <a:cs typeface="Comic Sans MS"/>
              </a:rPr>
              <a:t>prerequisite graph</a:t>
            </a:r>
            <a:endParaRPr lang="en-US" sz="6000" b="1" dirty="0" smtClean="0">
              <a:latin typeface="Euclid"/>
              <a:cs typeface="Euclid"/>
            </a:endParaRPr>
          </a:p>
          <a:p>
            <a:r>
              <a:rPr lang="en-US" sz="6000" b="1" dirty="0" smtClean="0">
                <a:latin typeface="Euclid"/>
                <a:cs typeface="Euclid"/>
              </a:rPr>
              <a:t>                  </a:t>
            </a:r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successor</a:t>
            </a:r>
            <a:endParaRPr lang="en-US" sz="6000" dirty="0" smtClean="0">
              <a:solidFill>
                <a:srgbClr val="930093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                           </a:t>
            </a:r>
            <a:r>
              <a:rPr lang="en-US" sz="6000" dirty="0" smtClean="0">
                <a:solidFill>
                  <a:srgbClr val="930093"/>
                </a:solidFill>
                <a:latin typeface="Comic Sans MS"/>
                <a:cs typeface="Comic Sans MS"/>
              </a:rPr>
              <a:t>⊂</a:t>
            </a:r>
            <a:endParaRPr lang="en-US" sz="6000" dirty="0" smtClean="0">
              <a:solidFill>
                <a:srgbClr val="930093"/>
              </a:solidFill>
              <a:latin typeface="Comic Sans MS"/>
              <a:cs typeface="Comic Sans MS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1000"/>
            <a:ext cx="7718617" cy="923330"/>
          </a:xfrm>
          <a:prstGeom prst="rect">
            <a:avLst/>
          </a:prstGeom>
          <a:noFill/>
          <a:ln w="31750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sz="5400" dirty="0" smtClean="0"/>
              <a:t>irected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5400" dirty="0" smtClean="0"/>
              <a:t>cyclic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raph</a:t>
            </a:r>
            <a:endParaRPr lang="en-US" sz="5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82969" y="3352800"/>
            <a:ext cx="2918868" cy="990600"/>
            <a:chOff x="1905000" y="3429000"/>
            <a:chExt cx="2772847" cy="914400"/>
          </a:xfrm>
        </p:grpSpPr>
        <p:sp>
          <p:nvSpPr>
            <p:cNvPr id="7" name="Oval 6"/>
            <p:cNvSpPr/>
            <p:nvPr/>
          </p:nvSpPr>
          <p:spPr bwMode="auto">
            <a:xfrm>
              <a:off x="3810000" y="3505200"/>
              <a:ext cx="838200" cy="83820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905000" y="3505200"/>
              <a:ext cx="838200" cy="83820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" name="Straight Arrow Connector 4"/>
            <p:cNvCxnSpPr>
              <a:stCxn id="8" idx="6"/>
              <a:endCxn id="7" idx="2"/>
            </p:cNvCxnSpPr>
            <p:nvPr/>
          </p:nvCxnSpPr>
          <p:spPr bwMode="auto">
            <a:xfrm>
              <a:off x="2743200" y="3924300"/>
              <a:ext cx="106680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2110781" y="3429000"/>
              <a:ext cx="506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</a:rPr>
                <a:t>n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837" y="3505200"/>
              <a:ext cx="884010" cy="653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FF"/>
                  </a:solidFill>
                </a:rPr>
                <a:t>n+1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81282"/>
              </p:ext>
            </p:extLst>
          </p:nvPr>
        </p:nvGraphicFramePr>
        <p:xfrm>
          <a:off x="568569" y="4343400"/>
          <a:ext cx="438443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117600" imgH="330200" progId="Equation.DSMT4">
                  <p:embed/>
                </p:oleObj>
              </mc:Choice>
              <mc:Fallback>
                <p:oleObj name="Equation" r:id="rId3" imgW="1117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569" y="4343400"/>
                        <a:ext cx="438443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urved Connector 45"/>
          <p:cNvCxnSpPr>
            <a:stCxn id="20" idx="4"/>
            <a:endCxn id="23" idx="2"/>
          </p:cNvCxnSpPr>
          <p:nvPr/>
        </p:nvCxnSpPr>
        <p:spPr bwMode="auto">
          <a:xfrm rot="16200000" flipH="1">
            <a:off x="2432194" y="3054206"/>
            <a:ext cx="1993612" cy="2590800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Curved Connector 43"/>
          <p:cNvCxnSpPr>
            <a:stCxn id="11" idx="6"/>
            <a:endCxn id="23" idx="0"/>
          </p:cNvCxnSpPr>
          <p:nvPr/>
        </p:nvCxnSpPr>
        <p:spPr bwMode="auto">
          <a:xfrm>
            <a:off x="3048000" y="1853625"/>
            <a:ext cx="1752600" cy="3416587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9" name="Straight Arrow Connector 38"/>
          <p:cNvCxnSpPr>
            <a:stCxn id="15" idx="5"/>
            <a:endCxn id="23" idx="1"/>
          </p:cNvCxnSpPr>
          <p:nvPr/>
        </p:nvCxnSpPr>
        <p:spPr bwMode="auto">
          <a:xfrm rot="16200000" flipH="1">
            <a:off x="3324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5400" dirty="0" smtClean="0"/>
              <a:t>DAG walk relation</a:t>
            </a:r>
            <a:endParaRPr lang="en-US" sz="5400" dirty="0"/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0" name="Straight Connector 39"/>
          <p:cNvCxnSpPr>
            <a:stCxn id="11" idx="4"/>
            <a:endCxn id="22" idx="0"/>
          </p:cNvCxnSpPr>
          <p:nvPr/>
        </p:nvCxnSpPr>
        <p:spPr bwMode="auto">
          <a:xfrm rot="5400000">
            <a:off x="2069813" y="2831812"/>
            <a:ext cx="1803975" cy="1588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4" name="Shape 43"/>
          <p:cNvCxnSpPr>
            <a:stCxn id="11" idx="2"/>
            <a:endCxn id="27" idx="1"/>
          </p:cNvCxnSpPr>
          <p:nvPr/>
        </p:nvCxnSpPr>
        <p:spPr bwMode="auto">
          <a:xfrm rot="10800000" flipV="1">
            <a:off x="1089118" y="1853624"/>
            <a:ext cx="1806482" cy="3438905"/>
          </a:xfrm>
          <a:prstGeom prst="curvedConnector2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0600" y="1290697"/>
            <a:ext cx="411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FF"/>
                </a:solidFill>
              </a:rPr>
              <a:t>smallest</a:t>
            </a:r>
            <a:r>
              <a:rPr lang="en-US" sz="4400" i="1" dirty="0" smtClean="0"/>
              <a:t> </a:t>
            </a:r>
            <a:r>
              <a:rPr lang="en-US" sz="4400" dirty="0" smtClean="0"/>
              <a:t>DAG with same</a:t>
            </a:r>
          </a:p>
          <a:p>
            <a:r>
              <a:rPr lang="en-US" sz="4400" dirty="0" smtClean="0"/>
              <a:t>walk relation?</a:t>
            </a:r>
            <a:endParaRPr lang="en-US" sz="4400" dirty="0"/>
          </a:p>
        </p:txBody>
      </p:sp>
      <p:sp>
        <p:nvSpPr>
          <p:cNvPr id="78" name="Slide Number Placeholder 3"/>
          <p:cNvSpPr txBox="1">
            <a:spLocks/>
          </p:cNvSpPr>
          <p:nvPr/>
        </p:nvSpPr>
        <p:spPr bwMode="auto">
          <a:xfrm>
            <a:off x="8574619" y="6553200"/>
            <a:ext cx="5693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 bwMode="auto">
          <a:xfrm rot="16200000" flipH="1">
            <a:off x="1790701" y="3086101"/>
            <a:ext cx="2438400" cy="76200"/>
          </a:xfrm>
          <a:prstGeom prst="line">
            <a:avLst/>
          </a:prstGeom>
          <a:noFill/>
          <a:ln w="63500" cap="flat" cmpd="sng" algn="ctr">
            <a:solidFill>
              <a:srgbClr val="E1F9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Covering Edges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895600" y="1777425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7338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7244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066800" y="5270212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" name="Straight Connector 6"/>
          <p:cNvCxnSpPr>
            <a:stCxn id="11" idx="3"/>
            <a:endCxn id="20" idx="7"/>
          </p:cNvCxnSpPr>
          <p:nvPr/>
        </p:nvCxnSpPr>
        <p:spPr bwMode="auto">
          <a:xfrm rot="5400000">
            <a:off x="1895095" y="2199894"/>
            <a:ext cx="1315211" cy="730436"/>
          </a:xfrm>
          <a:prstGeom prst="lin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9" name="Straight Arrow Connector 18"/>
          <p:cNvCxnSpPr>
            <a:stCxn id="11" idx="5"/>
            <a:endCxn id="15" idx="0"/>
          </p:cNvCxnSpPr>
          <p:nvPr/>
        </p:nvCxnSpPr>
        <p:spPr bwMode="auto">
          <a:xfrm rot="16200000" flipH="1">
            <a:off x="2771395" y="2161794"/>
            <a:ext cx="1292893" cy="7843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4" name="Straight Arrow Connector 33"/>
          <p:cNvCxnSpPr>
            <a:stCxn id="22" idx="5"/>
            <a:endCxn id="23" idx="2"/>
          </p:cNvCxnSpPr>
          <p:nvPr/>
        </p:nvCxnSpPr>
        <p:spPr bwMode="auto">
          <a:xfrm rot="16200000" flipH="1">
            <a:off x="3133776" y="3755788"/>
            <a:ext cx="1482530" cy="1698718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5" name="Straight Arrow Connector 34"/>
          <p:cNvCxnSpPr>
            <a:stCxn id="15" idx="3"/>
            <a:endCxn id="22" idx="7"/>
          </p:cNvCxnSpPr>
          <p:nvPr/>
        </p:nvCxnSpPr>
        <p:spPr bwMode="auto">
          <a:xfrm rot="5400000">
            <a:off x="31780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36" name="Straight Arrow Connector 35"/>
          <p:cNvCxnSpPr>
            <a:stCxn id="20" idx="5"/>
            <a:endCxn id="22" idx="1"/>
          </p:cNvCxnSpPr>
          <p:nvPr/>
        </p:nvCxnSpPr>
        <p:spPr bwMode="auto">
          <a:xfrm rot="16200000" flipH="1">
            <a:off x="2339882" y="3178082"/>
            <a:ext cx="425636" cy="7304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20" idx="3"/>
            <a:endCxn id="27" idx="7"/>
          </p:cNvCxnSpPr>
          <p:nvPr/>
        </p:nvCxnSpPr>
        <p:spPr bwMode="auto">
          <a:xfrm rot="5400000">
            <a:off x="657276" y="3870088"/>
            <a:ext cx="1962048" cy="882836"/>
          </a:xfrm>
          <a:prstGeom prst="straightConnector1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743200" y="12192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98866" y="286905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8188" y="2844225"/>
            <a:ext cx="36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9600" y="4977825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0800" y="3758625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40944" y="50292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89118" y="1600200"/>
            <a:ext cx="7682054" cy="3746212"/>
            <a:chOff x="1089118" y="1600200"/>
            <a:chExt cx="7682054" cy="3746212"/>
          </a:xfrm>
        </p:grpSpPr>
        <p:cxnSp>
          <p:nvCxnSpPr>
            <p:cNvPr id="46" name="Curved Connector 45"/>
            <p:cNvCxnSpPr>
              <a:stCxn id="20" idx="4"/>
              <a:endCxn id="23" idx="2"/>
            </p:cNvCxnSpPr>
            <p:nvPr/>
          </p:nvCxnSpPr>
          <p:spPr bwMode="auto">
            <a:xfrm rot="16200000" flipH="1">
              <a:off x="2432194" y="3054206"/>
              <a:ext cx="1993612" cy="2590800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8" name="Curved Connector 43"/>
            <p:cNvCxnSpPr>
              <a:stCxn id="11" idx="6"/>
              <a:endCxn id="23" idx="0"/>
            </p:cNvCxnSpPr>
            <p:nvPr/>
          </p:nvCxnSpPr>
          <p:spPr bwMode="auto">
            <a:xfrm>
              <a:off x="3048000" y="1853625"/>
              <a:ext cx="1752600" cy="3416587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9" name="Straight Arrow Connector 38"/>
            <p:cNvCxnSpPr>
              <a:stCxn id="15" idx="5"/>
              <a:endCxn id="23" idx="1"/>
            </p:cNvCxnSpPr>
            <p:nvPr/>
          </p:nvCxnSpPr>
          <p:spPr bwMode="auto">
            <a:xfrm rot="16200000" flipH="1">
              <a:off x="3324276" y="3870088"/>
              <a:ext cx="1962048" cy="882836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1" idx="4"/>
              <a:endCxn id="22" idx="0"/>
            </p:cNvCxnSpPr>
            <p:nvPr/>
          </p:nvCxnSpPr>
          <p:spPr bwMode="auto">
            <a:xfrm rot="5400000">
              <a:off x="2069813" y="2831812"/>
              <a:ext cx="1803975" cy="1588"/>
            </a:xfrm>
            <a:prstGeom prst="line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44" name="Shape 43"/>
            <p:cNvCxnSpPr>
              <a:stCxn id="11" idx="2"/>
              <a:endCxn id="27" idx="1"/>
            </p:cNvCxnSpPr>
            <p:nvPr/>
          </p:nvCxnSpPr>
          <p:spPr bwMode="auto">
            <a:xfrm rot="10800000" flipV="1">
              <a:off x="1089118" y="1853624"/>
              <a:ext cx="1806482" cy="3438905"/>
            </a:xfrm>
            <a:prstGeom prst="curvedConnector2">
              <a:avLst/>
            </a:prstGeom>
            <a:noFill/>
            <a:ln w="317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419600" y="1600200"/>
              <a:ext cx="43515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accent1">
                      <a:lumMod val="50000"/>
                    </a:schemeClr>
                  </a:solidFill>
                </a:rPr>
                <a:t>unneeded edges</a:t>
              </a:r>
              <a:endParaRPr 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05204" y="3429000"/>
            <a:ext cx="5486396" cy="1938992"/>
            <a:chOff x="3170423" y="3200400"/>
            <a:chExt cx="5607567" cy="1901986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3200400"/>
              <a:ext cx="3824990" cy="1901986"/>
            </a:xfrm>
            <a:prstGeom prst="rect">
              <a:avLst/>
            </a:prstGeom>
            <a:noFill/>
            <a:ln w="22225">
              <a:solidFill>
                <a:srgbClr val="FF00FF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any </a:t>
              </a:r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path</a:t>
              </a:r>
              <a:r>
                <a:rPr lang="en-US" sz="4000" dirty="0" smtClean="0"/>
                <a:t> from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dirty="0" smtClean="0"/>
                <a:t> to </a:t>
              </a:r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r>
                <a:rPr lang="en-US" sz="4000" dirty="0" smtClean="0"/>
                <a:t> </a:t>
              </a:r>
              <a:r>
                <a:rPr lang="en-US" sz="4000" dirty="0" smtClean="0">
                  <a:solidFill>
                    <a:srgbClr val="930093"/>
                  </a:solidFill>
                </a:rPr>
                <a:t>must</a:t>
              </a:r>
              <a:r>
                <a:rPr lang="en-US" sz="4000" dirty="0" smtClean="0"/>
                <a:t> use 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c</a:t>
              </a:r>
              <a:r>
                <a:rPr lang="en-US" sz="4000" b="1" dirty="0" err="1" smtClean="0">
                  <a:solidFill>
                    <a:srgbClr val="FF00FF"/>
                  </a:solidFill>
                  <a:latin typeface="Euclid Symbol" charset="2"/>
                  <a:cs typeface="Euclid Symbol" charset="2"/>
                  <a:sym typeface="Euclid Symbol"/>
                </a:rPr>
                <a:t>→</a:t>
              </a:r>
              <a:r>
                <a:rPr lang="en-US" sz="4000" dirty="0" err="1" smtClean="0">
                  <a:solidFill>
                    <a:schemeClr val="accent1">
                      <a:lumMod val="50000"/>
                    </a:schemeClr>
                  </a:solidFill>
                </a:rPr>
                <a:t>d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8" name="Curved Connector 47"/>
            <p:cNvCxnSpPr>
              <a:stCxn id="38" idx="1"/>
            </p:cNvCxnSpPr>
            <p:nvPr/>
          </p:nvCxnSpPr>
          <p:spPr bwMode="auto">
            <a:xfrm rot="10800000">
              <a:off x="3170423" y="3352801"/>
              <a:ext cx="1782578" cy="798592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 descr="6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305800" cy="58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714500"/>
            <a:ext cx="3429000" cy="3429000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>
                <a:cs typeface="Times New Roman" pitchFamily="18" charset="0"/>
              </a:rPr>
              <a:t> 6.042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18.02</a:t>
            </a:r>
          </a:p>
          <a:p>
            <a:pPr>
              <a:buNone/>
            </a:pPr>
            <a:r>
              <a:rPr lang="en-US" sz="3600" dirty="0"/>
              <a:t>18.01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18.03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6.001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6.034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6.042 </a:t>
            </a:r>
            <a:r>
              <a:rPr lang="en-US" sz="3600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sz="3600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114800" y="1600200"/>
            <a:ext cx="4953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</a:rPr>
              <a:t>           </a:t>
            </a:r>
            <a:r>
              <a:rPr lang="en-US" sz="3600" dirty="0" smtClean="0">
                <a:latin typeface="Comic Sans MS" pitchFamily="66" charset="0"/>
              </a:rPr>
              <a:t>8.02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6.002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6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         </a:t>
            </a:r>
            <a:r>
              <a:rPr lang="en-US" sz="3600" dirty="0" smtClean="0">
                <a:latin typeface="Comic Sans MS" pitchFamily="66" charset="0"/>
                <a:cs typeface="Times New Roman" pitchFamily="18" charset="0"/>
              </a:rPr>
              <a:t>6.033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sz="3600" dirty="0">
                <a:latin typeface="Comic Sans MS" pitchFamily="66" charset="0"/>
              </a:rPr>
              <a:t>        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6.046 </a:t>
            </a:r>
            <a:r>
              <a:rPr lang="en-US" sz="36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6.840</a:t>
            </a:r>
            <a:endParaRPr lang="en-US" sz="36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0040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2" y="274638"/>
            <a:ext cx="6766507" cy="1173162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211014"/>
            <a:ext cx="891540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ctr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</a:rPr>
              <a:t>u</a:t>
            </a:r>
            <a:r>
              <a:rPr lang="en-US" sz="5400" dirty="0"/>
              <a:t> is </a:t>
            </a:r>
            <a:r>
              <a:rPr lang="en-US" sz="5400" dirty="0">
                <a:solidFill>
                  <a:srgbClr val="930093"/>
                </a:solidFill>
              </a:rPr>
              <a:t>indirect </a:t>
            </a:r>
            <a:r>
              <a:rPr lang="en-US" sz="5400" dirty="0" err="1">
                <a:solidFill>
                  <a:srgbClr val="930093"/>
                </a:solidFill>
              </a:rPr>
              <a:t>prereq</a:t>
            </a:r>
            <a:r>
              <a:rPr lang="en-US" sz="5400" dirty="0"/>
              <a:t> of </a:t>
            </a:r>
            <a:r>
              <a:rPr lang="en-US" sz="5400" dirty="0">
                <a:solidFill>
                  <a:srgbClr val="0000FF"/>
                </a:solidFill>
              </a:rPr>
              <a:t>v</a:t>
            </a:r>
          </a:p>
          <a:p>
            <a:pPr marL="742950" indent="-285750">
              <a:lnSpc>
                <a:spcPct val="120000"/>
              </a:lnSpc>
            </a:pPr>
            <a:r>
              <a:rPr lang="en-US" sz="5400" dirty="0" smtClean="0"/>
              <a:t>when there is a sequence </a:t>
            </a:r>
          </a:p>
          <a:p>
            <a:pPr marL="742950" indent="-285750"/>
            <a:r>
              <a:rPr lang="en-US" sz="5400" dirty="0" smtClean="0"/>
              <a:t>of </a:t>
            </a:r>
            <a:r>
              <a:rPr lang="en-US" sz="5400" dirty="0" err="1" smtClean="0"/>
              <a:t>prereq’s</a:t>
            </a:r>
            <a:r>
              <a:rPr lang="en-US" sz="5400" dirty="0" smtClean="0"/>
              <a:t> from </a:t>
            </a:r>
            <a:r>
              <a:rPr lang="en-US" sz="5400" dirty="0">
                <a:solidFill>
                  <a:srgbClr val="0000FF"/>
                </a:solidFill>
              </a:rPr>
              <a:t>u</a:t>
            </a:r>
            <a:r>
              <a:rPr lang="en-US" sz="5400" dirty="0"/>
              <a:t> to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endParaRPr lang="en-US" sz="54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044656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4568" y="1295400"/>
            <a:ext cx="8448432" cy="42672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an </a:t>
            </a:r>
            <a:r>
              <a:rPr lang="en-US" sz="4800" dirty="0" smtClean="0">
                <a:solidFill>
                  <a:srgbClr val="930093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solidFill>
                  <a:srgbClr val="930093"/>
                </a:solidFill>
                <a:latin typeface="Comic Sans MS" pitchFamily="66" charset="0"/>
              </a:rPr>
              <a:t>prereq</a:t>
            </a:r>
            <a:r>
              <a:rPr lang="en-US" sz="4800" dirty="0" smtClean="0">
                <a:latin typeface="Comic Sans MS" pitchFamily="66" charset="0"/>
              </a:rPr>
              <a:t> of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  <a:p>
            <a:pPr marL="742950" indent="-285750"/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800" dirty="0" smtClean="0">
                <a:solidFill>
                  <a:srgbClr val="930093"/>
                </a:solidFill>
                <a:latin typeface="Comic Sans MS" pitchFamily="66" charset="0"/>
              </a:rPr>
              <a:t>positive length </a:t>
            </a:r>
            <a:r>
              <a:rPr lang="en-US" sz="4800" dirty="0" smtClean="0">
                <a:solidFill>
                  <a:srgbClr val="930093"/>
                </a:solidFill>
                <a:latin typeface="Comic Sans MS" pitchFamily="66" charset="0"/>
              </a:rPr>
              <a:t>walk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from</a:t>
            </a:r>
          </a:p>
          <a:p>
            <a:pPr marL="742950" indent="-285750"/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v </a:t>
            </a:r>
            <a:r>
              <a:rPr lang="en-US" sz="4800" dirty="0" smtClean="0">
                <a:latin typeface="Comic Sans MS" pitchFamily="66" charset="0"/>
              </a:rPr>
              <a:t>in the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6-3 </a:t>
            </a:r>
            <a:r>
              <a:rPr lang="en-US" sz="4800" dirty="0" smtClean="0">
                <a:latin typeface="Comic Sans MS" pitchFamily="66" charset="0"/>
              </a:rPr>
              <a:t>digraph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 smtClean="0">
              <a:latin typeface="Comic Sans MS" pitchFamily="66" charset="0"/>
            </a:endParaRPr>
          </a:p>
          <a:p>
            <a:pPr marL="742950" indent="-285750"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u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274639"/>
            <a:ext cx="6690307" cy="1096962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857" y="6602415"/>
            <a:ext cx="1201795" cy="23206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scheduling.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4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walks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930093"/>
                </a:solidFill>
              </a:rPr>
              <a:t>Closed walk</a:t>
            </a:r>
            <a:r>
              <a:rPr lang="en-US" dirty="0"/>
              <a:t> starts &amp; ends at </a:t>
            </a:r>
          </a:p>
          <a:p>
            <a:pPr>
              <a:lnSpc>
                <a:spcPct val="90000"/>
              </a:lnSpc>
            </a:pPr>
            <a:r>
              <a:rPr lang="en-US" dirty="0"/>
              <a:t>the same vertex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How long does it take to </a:t>
            </a:r>
          </a:p>
          <a:p>
            <a:r>
              <a:rPr lang="en-US" dirty="0" smtClean="0"/>
              <a:t>graduate if there is a </a:t>
            </a:r>
            <a:r>
              <a:rPr lang="en-US" dirty="0" smtClean="0">
                <a:solidFill>
                  <a:srgbClr val="FF0000"/>
                </a:solidFill>
              </a:rPr>
              <a:t>closed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walk starting at 6.042</a:t>
            </a:r>
            <a:r>
              <a:rPr lang="en-US" dirty="0" smtClean="0"/>
              <a:t>?</a:t>
            </a:r>
          </a:p>
          <a:p>
            <a:r>
              <a:rPr lang="en-US" sz="3600" dirty="0" smtClean="0"/>
              <a:t>(There is a faculty committee</a:t>
            </a:r>
          </a:p>
          <a:p>
            <a:r>
              <a:rPr lang="en-US" sz="3600" dirty="0" smtClean="0"/>
              <a:t>that checks for this kind of thing.)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DAG.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213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5344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A </a:t>
            </a:r>
            <a:r>
              <a:rPr lang="en-US" sz="6000" dirty="0">
                <a:solidFill>
                  <a:srgbClr val="930093"/>
                </a:solidFill>
              </a:rPr>
              <a:t>cycle</a:t>
            </a:r>
            <a:r>
              <a:rPr lang="en-US" sz="6000" dirty="0"/>
              <a:t> is </a:t>
            </a:r>
            <a:r>
              <a:rPr lang="en-US" sz="6000" dirty="0" smtClean="0"/>
              <a:t>a walk whose</a:t>
            </a:r>
          </a:p>
          <a:p>
            <a:pPr>
              <a:buFontTx/>
              <a:buNone/>
            </a:pPr>
            <a:r>
              <a:rPr lang="en-US" sz="6000" dirty="0" smtClean="0"/>
              <a:t>only repeat vertex is </a:t>
            </a:r>
          </a:p>
          <a:p>
            <a:pPr>
              <a:buFontTx/>
              <a:buNone/>
            </a:pPr>
            <a:r>
              <a:rPr lang="en-US" sz="6000" dirty="0" smtClean="0"/>
              <a:t>its start &amp; end.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3505200"/>
            <a:ext cx="8991600" cy="18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5800" dirty="0" smtClean="0"/>
              <a:t>                          A </a:t>
            </a:r>
            <a:r>
              <a:rPr lang="en-US" sz="5800" dirty="0"/>
              <a:t>vertex</a:t>
            </a:r>
          </a:p>
          <a:p>
            <a:pPr>
              <a:buFontTx/>
              <a:buNone/>
            </a:pPr>
            <a:r>
              <a:rPr lang="en-US" sz="5800" dirty="0" smtClean="0"/>
              <a:t>alone is </a:t>
            </a:r>
            <a:r>
              <a:rPr lang="en-US" sz="5800" dirty="0"/>
              <a:t>a </a:t>
            </a:r>
            <a:r>
              <a:rPr lang="en-US" sz="5800" dirty="0" smtClean="0">
                <a:solidFill>
                  <a:srgbClr val="930093"/>
                </a:solidFill>
              </a:rPr>
              <a:t>length-</a:t>
            </a:r>
            <a:r>
              <a:rPr lang="en-US" sz="5800" dirty="0" smtClean="0">
                <a:solidFill>
                  <a:srgbClr val="FF00FF"/>
                </a:solidFill>
              </a:rPr>
              <a:t>0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930093"/>
                </a:solidFill>
              </a:rPr>
              <a:t>cycle</a:t>
            </a:r>
            <a:endParaRPr lang="en-US" sz="5800" dirty="0">
              <a:solidFill>
                <a:srgbClr val="93009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9300" y="1295400"/>
            <a:ext cx="7480300" cy="1557338"/>
            <a:chOff x="749300" y="1295400"/>
            <a:chExt cx="7480300" cy="1557338"/>
          </a:xfrm>
        </p:grpSpPr>
        <p:grpSp>
          <p:nvGrpSpPr>
            <p:cNvPr id="401451" name="Group 43"/>
            <p:cNvGrpSpPr>
              <a:grpSpLocks/>
            </p:cNvGrpSpPr>
            <p:nvPr/>
          </p:nvGrpSpPr>
          <p:grpSpPr bwMode="auto">
            <a:xfrm>
              <a:off x="825500" y="1295400"/>
              <a:ext cx="7239000" cy="1006475"/>
              <a:chOff x="240" y="816"/>
              <a:chExt cx="4560" cy="634"/>
            </a:xfrm>
          </p:grpSpPr>
          <p:grpSp>
            <p:nvGrpSpPr>
              <p:cNvPr id="401450" name="Group 42"/>
              <p:cNvGrpSpPr>
                <a:grpSpLocks/>
              </p:cNvGrpSpPr>
              <p:nvPr/>
            </p:nvGrpSpPr>
            <p:grpSpPr bwMode="auto">
              <a:xfrm>
                <a:off x="240" y="1192"/>
                <a:ext cx="4560" cy="192"/>
                <a:chOff x="240" y="1192"/>
                <a:chExt cx="4560" cy="192"/>
              </a:xfrm>
            </p:grpSpPr>
            <p:sp>
              <p:nvSpPr>
                <p:cNvPr id="401434" name="Oval 26"/>
                <p:cNvSpPr>
                  <a:spLocks noChangeArrowheads="1"/>
                </p:cNvSpPr>
                <p:nvPr/>
              </p:nvSpPr>
              <p:spPr bwMode="auto">
                <a:xfrm>
                  <a:off x="240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35" name="Oval 27"/>
                <p:cNvSpPr>
                  <a:spLocks noChangeArrowheads="1"/>
                </p:cNvSpPr>
                <p:nvPr/>
              </p:nvSpPr>
              <p:spPr bwMode="auto">
                <a:xfrm>
                  <a:off x="110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6" name="AutoShape 28"/>
                <p:cNvCxnSpPr>
                  <a:cxnSpLocks noChangeShapeType="1"/>
                  <a:stCxn id="401434" idx="6"/>
                  <a:endCxn id="401435" idx="2"/>
                </p:cNvCxnSpPr>
                <p:nvPr/>
              </p:nvCxnSpPr>
              <p:spPr bwMode="auto">
                <a:xfrm>
                  <a:off x="432" y="1288"/>
                  <a:ext cx="672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7" name="Oval 29"/>
                <p:cNvSpPr>
                  <a:spLocks noChangeArrowheads="1"/>
                </p:cNvSpPr>
                <p:nvPr/>
              </p:nvSpPr>
              <p:spPr bwMode="auto">
                <a:xfrm>
                  <a:off x="2064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38" name="AutoShape 30"/>
                <p:cNvCxnSpPr>
                  <a:cxnSpLocks noChangeShapeType="1"/>
                  <a:stCxn id="401435" idx="6"/>
                  <a:endCxn id="401437" idx="2"/>
                </p:cNvCxnSpPr>
                <p:nvPr/>
              </p:nvCxnSpPr>
              <p:spPr bwMode="auto">
                <a:xfrm>
                  <a:off x="1296" y="1288"/>
                  <a:ext cx="76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39" name="Oval 31"/>
                <p:cNvSpPr>
                  <a:spLocks noChangeArrowheads="1"/>
                </p:cNvSpPr>
                <p:nvPr/>
              </p:nvSpPr>
              <p:spPr bwMode="auto">
                <a:xfrm>
                  <a:off x="3696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1440" name="Oval 32"/>
                <p:cNvSpPr>
                  <a:spLocks noChangeArrowheads="1"/>
                </p:cNvSpPr>
                <p:nvPr/>
              </p:nvSpPr>
              <p:spPr bwMode="auto">
                <a:xfrm>
                  <a:off x="4608" y="1192"/>
                  <a:ext cx="192" cy="19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401441" name="AutoShape 33"/>
                <p:cNvCxnSpPr>
                  <a:cxnSpLocks noChangeShapeType="1"/>
                  <a:stCxn id="401439" idx="6"/>
                  <a:endCxn id="401440" idx="2"/>
                </p:cNvCxnSpPr>
                <p:nvPr/>
              </p:nvCxnSpPr>
              <p:spPr bwMode="auto">
                <a:xfrm>
                  <a:off x="3888" y="1288"/>
                  <a:ext cx="720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</p:cxnSp>
            <p:sp>
              <p:nvSpPr>
                <p:cNvPr id="401442" name="Line 34"/>
                <p:cNvSpPr>
                  <a:spLocks noChangeShapeType="1"/>
                </p:cNvSpPr>
                <p:nvPr/>
              </p:nvSpPr>
              <p:spPr bwMode="auto">
                <a:xfrm>
                  <a:off x="2256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443" name="Line 35"/>
                <p:cNvSpPr>
                  <a:spLocks noChangeShapeType="1"/>
                </p:cNvSpPr>
                <p:nvPr/>
              </p:nvSpPr>
              <p:spPr bwMode="auto">
                <a:xfrm>
                  <a:off x="3312" y="128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lg" len="lg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1444" name="Text Box 36"/>
              <p:cNvSpPr txBox="1">
                <a:spLocks noChangeArrowheads="1"/>
              </p:cNvSpPr>
              <p:nvPr/>
            </p:nvSpPr>
            <p:spPr bwMode="auto">
              <a:xfrm>
                <a:off x="2688" y="816"/>
                <a:ext cx="440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0"/>
                  <a:t>…</a:t>
                </a:r>
              </a:p>
            </p:txBody>
          </p:sp>
        </p:grpSp>
        <p:sp>
          <p:nvSpPr>
            <p:cNvPr id="401445" name="Text Box 37"/>
            <p:cNvSpPr txBox="1">
              <a:spLocks noChangeArrowheads="1"/>
            </p:cNvSpPr>
            <p:nvPr/>
          </p:nvSpPr>
          <p:spPr bwMode="auto">
            <a:xfrm>
              <a:off x="749300" y="21971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01446" name="Text Box 38"/>
            <p:cNvSpPr txBox="1">
              <a:spLocks noChangeArrowheads="1"/>
            </p:cNvSpPr>
            <p:nvPr/>
          </p:nvSpPr>
          <p:spPr bwMode="auto">
            <a:xfrm>
              <a:off x="2044700" y="2273300"/>
              <a:ext cx="50323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401447" name="Text Box 39"/>
            <p:cNvSpPr txBox="1">
              <a:spLocks noChangeArrowheads="1"/>
            </p:cNvSpPr>
            <p:nvPr/>
          </p:nvSpPr>
          <p:spPr bwMode="auto">
            <a:xfrm>
              <a:off x="36449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401448" name="Text Box 40"/>
            <p:cNvSpPr txBox="1">
              <a:spLocks noChangeArrowheads="1"/>
            </p:cNvSpPr>
            <p:nvPr/>
          </p:nvSpPr>
          <p:spPr bwMode="auto">
            <a:xfrm>
              <a:off x="6235700" y="2273300"/>
              <a:ext cx="7540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n-1</a:t>
              </a:r>
            </a:p>
          </p:txBody>
        </p:sp>
        <p:sp>
          <p:nvSpPr>
            <p:cNvPr id="401449" name="Text Box 41"/>
            <p:cNvSpPr txBox="1">
              <a:spLocks noChangeArrowheads="1"/>
            </p:cNvSpPr>
            <p:nvPr/>
          </p:nvSpPr>
          <p:spPr bwMode="auto">
            <a:xfrm>
              <a:off x="7683500" y="2273300"/>
              <a:ext cx="5461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27325" y="4445000"/>
            <a:ext cx="777875" cy="579437"/>
            <a:chOff x="2727325" y="4445000"/>
            <a:chExt cx="777875" cy="579437"/>
          </a:xfrm>
        </p:grpSpPr>
        <p:sp>
          <p:nvSpPr>
            <p:cNvPr id="401454" name="Oval 46"/>
            <p:cNvSpPr>
              <a:spLocks noChangeArrowheads="1"/>
            </p:cNvSpPr>
            <p:nvPr/>
          </p:nvSpPr>
          <p:spPr bwMode="auto">
            <a:xfrm>
              <a:off x="3200400" y="4648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7" name="Text Box 49"/>
            <p:cNvSpPr txBox="1">
              <a:spLocks noChangeArrowheads="1"/>
            </p:cNvSpPr>
            <p:nvPr/>
          </p:nvSpPr>
          <p:spPr bwMode="auto">
            <a:xfrm>
              <a:off x="2727325" y="4445000"/>
              <a:ext cx="5461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>
                  <a:solidFill>
                    <a:schemeClr val="accent2"/>
                  </a:solidFill>
                </a:rPr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10200" y="3230563"/>
            <a:ext cx="762000" cy="579437"/>
            <a:chOff x="5410200" y="3230563"/>
            <a:chExt cx="762000" cy="579437"/>
          </a:xfrm>
        </p:grpSpPr>
        <p:sp>
          <p:nvSpPr>
            <p:cNvPr id="401455" name="Oval 47"/>
            <p:cNvSpPr>
              <a:spLocks noChangeArrowheads="1"/>
            </p:cNvSpPr>
            <p:nvPr/>
          </p:nvSpPr>
          <p:spPr bwMode="auto">
            <a:xfrm>
              <a:off x="5410200" y="35052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8" name="Text Box 50"/>
            <p:cNvSpPr txBox="1">
              <a:spLocks noChangeArrowheads="1"/>
            </p:cNvSpPr>
            <p:nvPr/>
          </p:nvSpPr>
          <p:spPr bwMode="auto">
            <a:xfrm>
              <a:off x="5715000" y="3230563"/>
              <a:ext cx="457200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10200" y="4343400"/>
            <a:ext cx="990601" cy="579437"/>
            <a:chOff x="5410200" y="4343400"/>
            <a:chExt cx="990601" cy="579437"/>
          </a:xfrm>
        </p:grpSpPr>
        <p:sp>
          <p:nvSpPr>
            <p:cNvPr id="401456" name="Oval 48"/>
            <p:cNvSpPr>
              <a:spLocks noChangeArrowheads="1"/>
            </p:cNvSpPr>
            <p:nvPr/>
          </p:nvSpPr>
          <p:spPr bwMode="auto">
            <a:xfrm>
              <a:off x="5410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59" name="Text Box 51"/>
            <p:cNvSpPr txBox="1">
              <a:spLocks noChangeArrowheads="1"/>
            </p:cNvSpPr>
            <p:nvPr/>
          </p:nvSpPr>
          <p:spPr bwMode="auto">
            <a:xfrm>
              <a:off x="5694363" y="4343400"/>
              <a:ext cx="706438" cy="57943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i+1</a:t>
              </a:r>
            </a:p>
          </p:txBody>
        </p:sp>
      </p:grpSp>
      <p:sp>
        <p:nvSpPr>
          <p:cNvPr id="401460" name="Freeform 52"/>
          <p:cNvSpPr>
            <a:spLocks/>
          </p:cNvSpPr>
          <p:nvPr/>
        </p:nvSpPr>
        <p:spPr bwMode="auto">
          <a:xfrm>
            <a:off x="3429000" y="3568700"/>
            <a:ext cx="1981200" cy="1079500"/>
          </a:xfrm>
          <a:custGeom>
            <a:avLst/>
            <a:gdLst/>
            <a:ahLst/>
            <a:cxnLst>
              <a:cxn ang="0">
                <a:pos x="0" y="680"/>
              </a:cxn>
              <a:cxn ang="0">
                <a:pos x="144" y="392"/>
              </a:cxn>
              <a:cxn ang="0">
                <a:pos x="288" y="104"/>
              </a:cxn>
              <a:cxn ang="0">
                <a:pos x="480" y="56"/>
              </a:cxn>
              <a:cxn ang="0">
                <a:pos x="768" y="8"/>
              </a:cxn>
              <a:cxn ang="0">
                <a:pos x="1008" y="8"/>
              </a:cxn>
              <a:cxn ang="0">
                <a:pos x="1248" y="56"/>
              </a:cxn>
            </a:cxnLst>
            <a:rect l="0" t="0" r="r" b="b"/>
            <a:pathLst>
              <a:path w="1248" h="680">
                <a:moveTo>
                  <a:pt x="0" y="680"/>
                </a:moveTo>
                <a:cubicBezTo>
                  <a:pt x="48" y="584"/>
                  <a:pt x="96" y="488"/>
                  <a:pt x="144" y="392"/>
                </a:cubicBezTo>
                <a:cubicBezTo>
                  <a:pt x="192" y="296"/>
                  <a:pt x="232" y="160"/>
                  <a:pt x="288" y="104"/>
                </a:cubicBezTo>
                <a:cubicBezTo>
                  <a:pt x="344" y="48"/>
                  <a:pt x="400" y="72"/>
                  <a:pt x="480" y="56"/>
                </a:cubicBezTo>
                <a:cubicBezTo>
                  <a:pt x="560" y="40"/>
                  <a:pt x="680" y="16"/>
                  <a:pt x="768" y="8"/>
                </a:cubicBezTo>
                <a:cubicBezTo>
                  <a:pt x="856" y="0"/>
                  <a:pt x="928" y="0"/>
                  <a:pt x="1008" y="8"/>
                </a:cubicBezTo>
                <a:cubicBezTo>
                  <a:pt x="1088" y="16"/>
                  <a:pt x="1208" y="48"/>
                  <a:pt x="1248" y="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01461" name="AutoShape 53"/>
          <p:cNvCxnSpPr>
            <a:cxnSpLocks noChangeShapeType="1"/>
            <a:stCxn id="401455" idx="4"/>
            <a:endCxn id="401456" idx="0"/>
          </p:cNvCxnSpPr>
          <p:nvPr/>
        </p:nvCxnSpPr>
        <p:spPr bwMode="auto">
          <a:xfrm>
            <a:off x="5562600" y="3810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1463" name="Freeform 55"/>
          <p:cNvSpPr>
            <a:spLocks/>
          </p:cNvSpPr>
          <p:nvPr/>
        </p:nvSpPr>
        <p:spPr bwMode="auto">
          <a:xfrm>
            <a:off x="3352800" y="4724400"/>
            <a:ext cx="2260600" cy="1117600"/>
          </a:xfrm>
          <a:custGeom>
            <a:avLst/>
            <a:gdLst/>
            <a:ahLst/>
            <a:cxnLst>
              <a:cxn ang="0">
                <a:pos x="1392" y="0"/>
              </a:cxn>
              <a:cxn ang="0">
                <a:pos x="1392" y="144"/>
              </a:cxn>
              <a:cxn ang="0">
                <a:pos x="1200" y="480"/>
              </a:cxn>
              <a:cxn ang="0">
                <a:pos x="720" y="672"/>
              </a:cxn>
              <a:cxn ang="0">
                <a:pos x="288" y="672"/>
              </a:cxn>
              <a:cxn ang="0">
                <a:pos x="48" y="528"/>
              </a:cxn>
              <a:cxn ang="0">
                <a:pos x="0" y="144"/>
              </a:cxn>
            </a:cxnLst>
            <a:rect l="0" t="0" r="r" b="b"/>
            <a:pathLst>
              <a:path w="1424" h="704">
                <a:moveTo>
                  <a:pt x="1392" y="0"/>
                </a:moveTo>
                <a:cubicBezTo>
                  <a:pt x="1408" y="32"/>
                  <a:pt x="1424" y="64"/>
                  <a:pt x="1392" y="144"/>
                </a:cubicBezTo>
                <a:cubicBezTo>
                  <a:pt x="1360" y="224"/>
                  <a:pt x="1312" y="392"/>
                  <a:pt x="1200" y="480"/>
                </a:cubicBezTo>
                <a:cubicBezTo>
                  <a:pt x="1088" y="568"/>
                  <a:pt x="872" y="640"/>
                  <a:pt x="720" y="672"/>
                </a:cubicBezTo>
                <a:cubicBezTo>
                  <a:pt x="568" y="704"/>
                  <a:pt x="400" y="696"/>
                  <a:pt x="288" y="672"/>
                </a:cubicBezTo>
                <a:cubicBezTo>
                  <a:pt x="176" y="648"/>
                  <a:pt x="96" y="616"/>
                  <a:pt x="48" y="528"/>
                </a:cubicBezTo>
                <a:cubicBezTo>
                  <a:pt x="0" y="440"/>
                  <a:pt x="0" y="292"/>
                  <a:pt x="0" y="14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 bwMode="auto">
          <a:xfrm>
            <a:off x="8575621" y="6553200"/>
            <a:ext cx="5683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DAG.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19800" cy="990600"/>
          </a:xfrm>
        </p:spPr>
        <p:txBody>
          <a:bodyPr/>
          <a:lstStyle/>
          <a:p>
            <a:r>
              <a:rPr lang="en-US" sz="5400" dirty="0"/>
              <a:t>Cycles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60" grpId="0" animBg="1"/>
      <p:bldP spid="4014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8871" y="6583363"/>
            <a:ext cx="64512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DAG.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930093"/>
                </a:solidFill>
              </a:rPr>
              <a:t>Lemma</a:t>
            </a:r>
            <a:r>
              <a:rPr lang="en-US" sz="4400" dirty="0" smtClean="0">
                <a:solidFill>
                  <a:srgbClr val="930093"/>
                </a:solidFill>
              </a:rPr>
              <a:t>: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Shortest</a:t>
            </a:r>
            <a:r>
              <a:rPr lang="en-US" sz="5400" dirty="0" smtClean="0"/>
              <a:t> positive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length </a:t>
            </a:r>
            <a:r>
              <a:rPr lang="en-US" sz="5400" dirty="0" smtClean="0">
                <a:solidFill>
                  <a:srgbClr val="0000FF"/>
                </a:solidFill>
              </a:rPr>
              <a:t>closed walk</a:t>
            </a:r>
            <a:r>
              <a:rPr lang="en-US" sz="5400" dirty="0" smtClean="0"/>
              <a:t> from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930093"/>
                </a:solidFill>
              </a:rPr>
              <a:t> </a:t>
            </a:r>
            <a:r>
              <a:rPr lang="en-US" sz="5400" dirty="0" smtClean="0"/>
              <a:t>positive </a:t>
            </a:r>
            <a:r>
              <a:rPr lang="en-US" sz="5400" dirty="0" smtClean="0"/>
              <a:t>length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cycle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endParaRPr lang="en-US" sz="5400" dirty="0" smtClean="0">
              <a:solidFill>
                <a:srgbClr val="FF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from</a:t>
            </a:r>
            <a:r>
              <a:rPr lang="en-US" sz="5400" dirty="0" smtClean="0">
                <a:solidFill>
                  <a:srgbClr val="FF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v</a:t>
            </a:r>
            <a:r>
              <a:rPr lang="en-US" sz="5400" dirty="0" smtClean="0"/>
              <a:t>!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930093"/>
                </a:solidFill>
              </a:rPr>
              <a:t>Proof:</a:t>
            </a:r>
            <a:r>
              <a:rPr lang="en-US" sz="4800" dirty="0" smtClean="0">
                <a:solidFill>
                  <a:srgbClr val="000000"/>
                </a:solidFill>
              </a:rPr>
              <a:t> like shortest walk is </a:t>
            </a:r>
            <a:endParaRPr lang="en-US" sz="4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a path</a:t>
            </a:r>
            <a:endParaRPr lang="en-US" sz="4800" dirty="0" smtClean="0">
              <a:solidFill>
                <a:srgbClr val="000000"/>
              </a:solidFill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Closed Walks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41951566"/>
      </p:ext>
    </p:extLst>
  </p:cSld>
  <p:clrMapOvr>
    <a:masterClrMapping/>
  </p:clrMapOvr>
  <p:transition xmlns:p14="http://schemas.microsoft.com/office/powerpoint/2010/main" spd="med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Macintosh PowerPoint</Application>
  <PresentationFormat>Letter Paper (8.5x11 in)</PresentationFormat>
  <Paragraphs>106</Paragraphs>
  <Slides>13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MathType 6.0 Equation</vt:lpstr>
      <vt:lpstr>Mathematics for Computer Science MIT 6.042J/18.062J</vt:lpstr>
      <vt:lpstr>PowerPoint Presentation</vt:lpstr>
      <vt:lpstr>Some Course 6 Prerequisites</vt:lpstr>
      <vt:lpstr>indirect prerequisites</vt:lpstr>
      <vt:lpstr>indirect prerequisites</vt:lpstr>
      <vt:lpstr>Closed walks</vt:lpstr>
      <vt:lpstr>Cycles</vt:lpstr>
      <vt:lpstr>Cycles</vt:lpstr>
      <vt:lpstr>Closed Walks</vt:lpstr>
      <vt:lpstr>PowerPoint Presentation</vt:lpstr>
      <vt:lpstr>PowerPoint Presentation</vt:lpstr>
      <vt:lpstr>DAG walk relation</vt:lpstr>
      <vt:lpstr>Covering Edges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2013-03-14T15:35:52Z</dcterms:modified>
</cp:coreProperties>
</file>