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9.xml" ContentType="application/vnd.openxmlformats-officedocument.presentationml.notesSlide+xml"/>
  <Override PartName="/ppt/embeddings/oleObject21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2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5.xml" ContentType="application/vnd.openxmlformats-officedocument.presentationml.notesSlide+xml"/>
  <Override PartName="/ppt/embeddings/oleObject42.bin" ContentType="application/vnd.openxmlformats-officedocument.oleObject"/>
  <Override PartName="/ppt/notesSlides/notesSlide16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7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18.xml" ContentType="application/vnd.openxmlformats-officedocument.presentationml.notesSlide+xml"/>
  <Override PartName="/ppt/embeddings/oleObject48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49.bin" ContentType="application/vnd.openxmlformats-officedocument.oleObject"/>
  <Override PartName="/ppt/notesSlides/notesSlide21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22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23.xml" ContentType="application/vnd.openxmlformats-officedocument.presentationml.notesSlide+xml"/>
  <Override PartName="/ppt/embeddings/oleObject55.bin" ContentType="application/vnd.openxmlformats-officedocument.oleObject"/>
  <Override PartName="/ppt/notesSlides/notesSlide24.xml" ContentType="application/vnd.openxmlformats-officedocument.presentationml.notesSlide+xml"/>
  <Override PartName="/ppt/embeddings/oleObject56.bin" ContentType="application/vnd.openxmlformats-officedocument.oleObject"/>
  <Override PartName="/ppt/notesSlides/notesSlide25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notesSlides/notesSlide26.xml" ContentType="application/vnd.openxmlformats-officedocument.presentationml.notesSlide+xml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notesSlides/notesSlide27.xml" ContentType="application/vnd.openxmlformats-officedocument.presentationml.notesSlide+xml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notesSlides/notesSlide28.xml" ContentType="application/vnd.openxmlformats-officedocument.presentationml.notesSlide+xml"/>
  <Override PartName="/ppt/embeddings/oleObject82.bin" ContentType="application/vnd.openxmlformats-officedocument.oleObject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46"/>
  </p:notesMasterIdLst>
  <p:handoutMasterIdLst>
    <p:handoutMasterId r:id="rId47"/>
  </p:handoutMasterIdLst>
  <p:sldIdLst>
    <p:sldId id="474" r:id="rId2"/>
    <p:sldId id="558" r:id="rId3"/>
    <p:sldId id="570" r:id="rId4"/>
    <p:sldId id="495" r:id="rId5"/>
    <p:sldId id="496" r:id="rId6"/>
    <p:sldId id="509" r:id="rId7"/>
    <p:sldId id="510" r:id="rId8"/>
    <p:sldId id="511" r:id="rId9"/>
    <p:sldId id="547" r:id="rId10"/>
    <p:sldId id="512" r:id="rId11"/>
    <p:sldId id="513" r:id="rId12"/>
    <p:sldId id="527" r:id="rId13"/>
    <p:sldId id="514" r:id="rId14"/>
    <p:sldId id="515" r:id="rId15"/>
    <p:sldId id="529" r:id="rId16"/>
    <p:sldId id="539" r:id="rId17"/>
    <p:sldId id="530" r:id="rId18"/>
    <p:sldId id="549" r:id="rId19"/>
    <p:sldId id="572" r:id="rId20"/>
    <p:sldId id="548" r:id="rId21"/>
    <p:sldId id="520" r:id="rId22"/>
    <p:sldId id="553" r:id="rId23"/>
    <p:sldId id="557" r:id="rId24"/>
    <p:sldId id="554" r:id="rId25"/>
    <p:sldId id="555" r:id="rId26"/>
    <p:sldId id="559" r:id="rId27"/>
    <p:sldId id="521" r:id="rId28"/>
    <p:sldId id="561" r:id="rId29"/>
    <p:sldId id="560" r:id="rId30"/>
    <p:sldId id="526" r:id="rId31"/>
    <p:sldId id="550" r:id="rId32"/>
    <p:sldId id="551" r:id="rId33"/>
    <p:sldId id="552" r:id="rId34"/>
    <p:sldId id="571" r:id="rId35"/>
    <p:sldId id="564" r:id="rId36"/>
    <p:sldId id="565" r:id="rId37"/>
    <p:sldId id="566" r:id="rId38"/>
    <p:sldId id="567" r:id="rId39"/>
    <p:sldId id="562" r:id="rId40"/>
    <p:sldId id="563" r:id="rId41"/>
    <p:sldId id="573" r:id="rId42"/>
    <p:sldId id="574" r:id="rId43"/>
    <p:sldId id="575" r:id="rId44"/>
    <p:sldId id="569" r:id="rId45"/>
  </p:sldIdLst>
  <p:sldSz cx="9144000" cy="6858000" type="screen4x3"/>
  <p:notesSz cx="7315200" cy="96012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6" autoAdjust="0"/>
    <p:restoredTop sz="88540" autoAdjust="0"/>
  </p:normalViewPr>
  <p:slideViewPr>
    <p:cSldViewPr>
      <p:cViewPr varScale="1">
        <p:scale>
          <a:sx n="102" d="100"/>
          <a:sy n="102" d="100"/>
        </p:scale>
        <p:origin x="-568" y="-96"/>
      </p:cViewPr>
      <p:guideLst>
        <p:guide orient="horz" pos="30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16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Relationship Id="rId3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4" Type="http://schemas.openxmlformats.org/officeDocument/2006/relationships/image" Target="../media/image45.wmf"/><Relationship Id="rId1" Type="http://schemas.openxmlformats.org/officeDocument/2006/relationships/image" Target="../media/image42.wmf"/><Relationship Id="rId2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Relationship Id="rId3" Type="http://schemas.openxmlformats.org/officeDocument/2006/relationships/image" Target="../media/image5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Relationship Id="rId2" Type="http://schemas.openxmlformats.org/officeDocument/2006/relationships/image" Target="../media/image57.emf"/><Relationship Id="rId3" Type="http://schemas.openxmlformats.org/officeDocument/2006/relationships/image" Target="../media/image5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Relationship Id="rId2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Relationship Id="rId2" Type="http://schemas.openxmlformats.org/officeDocument/2006/relationships/image" Target="../media/image64.wmf"/><Relationship Id="rId3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Relationship Id="rId2" Type="http://schemas.openxmlformats.org/officeDocument/2006/relationships/image" Target="../media/image6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Relationship Id="rId2" Type="http://schemas.openxmlformats.org/officeDocument/2006/relationships/image" Target="../media/image6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4" Type="http://schemas.openxmlformats.org/officeDocument/2006/relationships/image" Target="../media/image72.wmf"/><Relationship Id="rId5" Type="http://schemas.openxmlformats.org/officeDocument/2006/relationships/image" Target="../media/image73.wmf"/><Relationship Id="rId6" Type="http://schemas.openxmlformats.org/officeDocument/2006/relationships/image" Target="../media/image74.wmf"/><Relationship Id="rId7" Type="http://schemas.openxmlformats.org/officeDocument/2006/relationships/image" Target="../media/image75.wmf"/><Relationship Id="rId1" Type="http://schemas.openxmlformats.org/officeDocument/2006/relationships/image" Target="../media/image69.wmf"/><Relationship Id="rId2" Type="http://schemas.openxmlformats.org/officeDocument/2006/relationships/image" Target="../media/image7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Relationship Id="rId2" Type="http://schemas.openxmlformats.org/officeDocument/2006/relationships/image" Target="../media/image77.emf"/><Relationship Id="rId3" Type="http://schemas.openxmlformats.org/officeDocument/2006/relationships/image" Target="../media/image7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Relationship Id="rId2" Type="http://schemas.openxmlformats.org/officeDocument/2006/relationships/image" Target="../media/image8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Relationship Id="rId2" Type="http://schemas.openxmlformats.org/officeDocument/2006/relationships/image" Target="../media/image8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Relationship Id="rId2" Type="http://schemas.openxmlformats.org/officeDocument/2006/relationships/image" Target="../media/image8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image" Target="../media/image21.wmf"/><Relationship Id="rId8" Type="http://schemas.openxmlformats.org/officeDocument/2006/relationships/image" Target="../media/image22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image" Target="../media/image26.emf"/><Relationship Id="rId2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4B0AA-9BF4-433C-ACB9-EA30C546C26E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6B3DA-5828-429C-BB4B-5C50A6EC0B0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12W.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November 23,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20.wmf"/><Relationship Id="rId15" Type="http://schemas.openxmlformats.org/officeDocument/2006/relationships/oleObject" Target="../embeddings/oleObject19.bin"/><Relationship Id="rId16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19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4.emf"/><Relationship Id="rId6" Type="http://schemas.openxmlformats.org/officeDocument/2006/relationships/image" Target="../media/image2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8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1.wmf"/><Relationship Id="rId8" Type="http://schemas.openxmlformats.org/officeDocument/2006/relationships/image" Target="../media/image3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4.w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9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4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41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42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43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44.wmf"/><Relationship Id="rId10" Type="http://schemas.openxmlformats.org/officeDocument/2006/relationships/oleObject" Target="../embeddings/oleObject41.bin"/><Relationship Id="rId11" Type="http://schemas.openxmlformats.org/officeDocument/2006/relationships/image" Target="../media/image45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8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9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50.w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5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5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53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54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55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6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7.emf"/><Relationship Id="rId8" Type="http://schemas.openxmlformats.org/officeDocument/2006/relationships/oleObject" Target="../embeddings/oleObject54.bin"/><Relationship Id="rId9" Type="http://schemas.openxmlformats.org/officeDocument/2006/relationships/image" Target="../media/image5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59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60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1.e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62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4" Type="http://schemas.openxmlformats.org/officeDocument/2006/relationships/image" Target="../media/image63.emf"/><Relationship Id="rId5" Type="http://schemas.openxmlformats.org/officeDocument/2006/relationships/oleObject" Target="../embeddings/oleObject60.bin"/><Relationship Id="rId6" Type="http://schemas.openxmlformats.org/officeDocument/2006/relationships/image" Target="../media/image64.wmf"/><Relationship Id="rId7" Type="http://schemas.openxmlformats.org/officeDocument/2006/relationships/oleObject" Target="../embeddings/oleObject61.bin"/><Relationship Id="rId8" Type="http://schemas.openxmlformats.org/officeDocument/2006/relationships/image" Target="../media/image65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66.e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67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4" Type="http://schemas.openxmlformats.org/officeDocument/2006/relationships/image" Target="../media/image68.wmf"/><Relationship Id="rId5" Type="http://schemas.openxmlformats.org/officeDocument/2006/relationships/oleObject" Target="../embeddings/oleObject65.bin"/><Relationship Id="rId6" Type="http://schemas.openxmlformats.org/officeDocument/2006/relationships/image" Target="../media/image69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0.bin"/><Relationship Id="rId12" Type="http://schemas.openxmlformats.org/officeDocument/2006/relationships/image" Target="../media/image73.wmf"/><Relationship Id="rId13" Type="http://schemas.openxmlformats.org/officeDocument/2006/relationships/oleObject" Target="../embeddings/oleObject71.bin"/><Relationship Id="rId14" Type="http://schemas.openxmlformats.org/officeDocument/2006/relationships/image" Target="../media/image74.wmf"/><Relationship Id="rId15" Type="http://schemas.openxmlformats.org/officeDocument/2006/relationships/oleObject" Target="../embeddings/oleObject72.bin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66.bin"/><Relationship Id="rId4" Type="http://schemas.openxmlformats.org/officeDocument/2006/relationships/image" Target="../media/image69.wmf"/><Relationship Id="rId5" Type="http://schemas.openxmlformats.org/officeDocument/2006/relationships/oleObject" Target="../embeddings/oleObject67.bin"/><Relationship Id="rId6" Type="http://schemas.openxmlformats.org/officeDocument/2006/relationships/image" Target="../media/image70.wmf"/><Relationship Id="rId7" Type="http://schemas.openxmlformats.org/officeDocument/2006/relationships/oleObject" Target="../embeddings/oleObject68.bin"/><Relationship Id="rId8" Type="http://schemas.openxmlformats.org/officeDocument/2006/relationships/image" Target="../media/image71.wmf"/><Relationship Id="rId9" Type="http://schemas.openxmlformats.org/officeDocument/2006/relationships/oleObject" Target="../embeddings/oleObject69.bin"/><Relationship Id="rId10" Type="http://schemas.openxmlformats.org/officeDocument/2006/relationships/image" Target="../media/image7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4" Type="http://schemas.openxmlformats.org/officeDocument/2006/relationships/image" Target="../media/image76.wmf"/><Relationship Id="rId5" Type="http://schemas.openxmlformats.org/officeDocument/2006/relationships/oleObject" Target="../embeddings/oleObject74.bin"/><Relationship Id="rId6" Type="http://schemas.openxmlformats.org/officeDocument/2006/relationships/image" Target="../media/image77.emf"/><Relationship Id="rId7" Type="http://schemas.openxmlformats.org/officeDocument/2006/relationships/oleObject" Target="../embeddings/oleObject75.bin"/><Relationship Id="rId8" Type="http://schemas.openxmlformats.org/officeDocument/2006/relationships/image" Target="../media/image78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4" Type="http://schemas.openxmlformats.org/officeDocument/2006/relationships/image" Target="../media/image79.emf"/><Relationship Id="rId5" Type="http://schemas.openxmlformats.org/officeDocument/2006/relationships/oleObject" Target="../embeddings/oleObject77.bin"/><Relationship Id="rId6" Type="http://schemas.openxmlformats.org/officeDocument/2006/relationships/image" Target="../media/image80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78.bin"/><Relationship Id="rId5" Type="http://schemas.openxmlformats.org/officeDocument/2006/relationships/image" Target="../media/image81.emf"/><Relationship Id="rId6" Type="http://schemas.openxmlformats.org/officeDocument/2006/relationships/oleObject" Target="../embeddings/oleObject79.bin"/><Relationship Id="rId7" Type="http://schemas.openxmlformats.org/officeDocument/2006/relationships/image" Target="../media/image82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83.wmf"/><Relationship Id="rId6" Type="http://schemas.openxmlformats.org/officeDocument/2006/relationships/oleObject" Target="../embeddings/oleObject81.bin"/><Relationship Id="rId7" Type="http://schemas.openxmlformats.org/officeDocument/2006/relationships/image" Target="../media/image84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85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Functions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At most 2 oranges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167FB316-D213-489C-8FDE-91E3356C5A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5800" y="1574799"/>
          <a:ext cx="3454400" cy="139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2" name="Equation" r:id="rId3" imgW="3454200" imgH="1396800" progId="Equation.DSMT4">
                  <p:embed/>
                </p:oleObj>
              </mc:Choice>
              <mc:Fallback>
                <p:oleObj name="Equation" r:id="rId3" imgW="3454200" imgH="139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74799"/>
                        <a:ext cx="3454400" cy="1397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352800" y="1447800"/>
            <a:ext cx="5257800" cy="1447800"/>
            <a:chOff x="3352800" y="1447800"/>
            <a:chExt cx="5257800" cy="1447800"/>
          </a:xfrm>
        </p:grpSpPr>
        <p:sp>
          <p:nvSpPr>
            <p:cNvPr id="11" name="TextBox 10"/>
            <p:cNvSpPr txBox="1"/>
            <p:nvPr/>
          </p:nvSpPr>
          <p:spPr>
            <a:xfrm>
              <a:off x="5181600" y="1447800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FF"/>
                  </a:solidFill>
                </a:rPr>
                <a:t># ways to pick k oranges</a:t>
              </a:r>
            </a:p>
          </p:txBody>
        </p:sp>
        <p:sp>
          <p:nvSpPr>
            <p:cNvPr id="12" name="Arc 11"/>
            <p:cNvSpPr/>
            <p:nvPr/>
          </p:nvSpPr>
          <p:spPr bwMode="auto">
            <a:xfrm>
              <a:off x="3352800" y="1600200"/>
              <a:ext cx="2590800" cy="1295400"/>
            </a:xfrm>
            <a:prstGeom prst="arc">
              <a:avLst>
                <a:gd name="adj1" fmla="val 11311335"/>
                <a:gd name="adj2" fmla="val 18544453"/>
              </a:avLst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762000" y="5257800"/>
          <a:ext cx="2895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3" name="Equation" r:id="rId5" imgW="2895480" imgH="647640" progId="Equation.DSMT4">
                  <p:embed/>
                </p:oleObj>
              </mc:Choice>
              <mc:Fallback>
                <p:oleObj name="Equation" r:id="rId5" imgW="2895480" imgH="647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2895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762000" y="45720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4" name="Equation" r:id="rId7" imgW="1295280" imgH="609480" progId="Equation.DSMT4">
                  <p:embed/>
                </p:oleObj>
              </mc:Choice>
              <mc:Fallback>
                <p:oleObj name="Equation" r:id="rId7" imgW="1295280" imgH="609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762000" y="38862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5" name="Equation" r:id="rId9" imgW="1295280" imgH="609480" progId="Equation.DSMT4">
                  <p:embed/>
                </p:oleObj>
              </mc:Choice>
              <mc:Fallback>
                <p:oleObj name="Equation" r:id="rId9" imgW="129528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762000" y="3194050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6" name="Equation" r:id="rId11" imgW="1295280" imgH="622080" progId="Equation.DSMT4">
                  <p:embed/>
                </p:oleObj>
              </mc:Choice>
              <mc:Fallback>
                <p:oleObj name="Equation" r:id="rId11" imgW="1295280" imgH="622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94050"/>
                        <a:ext cx="1295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575300" y="4114800"/>
          <a:ext cx="1892300" cy="134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7" name="Equation" r:id="rId13" imgW="1892160" imgH="1346040" progId="Equation.DSMT4">
                  <p:embed/>
                </p:oleObj>
              </mc:Choice>
              <mc:Fallback>
                <p:oleObj name="Equation" r:id="rId13" imgW="1892160" imgH="1346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114800"/>
                        <a:ext cx="1892300" cy="1346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429000" y="2819400"/>
            <a:ext cx="4800600" cy="3124200"/>
            <a:chOff x="3429000" y="2819400"/>
            <a:chExt cx="4800600" cy="3124200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3429000" y="2819400"/>
            <a:ext cx="546100" cy="312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8" name="Equation" r:id="rId15" imgW="545760" imgH="3124080" progId="Equation.DSMT4">
                    <p:embed/>
                  </p:oleObj>
                </mc:Choice>
                <mc:Fallback>
                  <p:oleObj name="Equation" r:id="rId15" imgW="545760" imgH="31240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2819400"/>
                          <a:ext cx="546100" cy="312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152900" y="3301999"/>
            <a:ext cx="4076700" cy="660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9" name="Equation" r:id="rId17" imgW="4076640" imgH="660240" progId="Equation.DSMT4">
                    <p:embed/>
                  </p:oleObj>
                </mc:Choice>
                <mc:Fallback>
                  <p:oleObj name="Equation" r:id="rId17" imgW="4076640" imgH="6602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900" y="3301999"/>
                          <a:ext cx="4076700" cy="660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4" descr="C:\Documents and Settings\Jay Fucetola\Local Settings\Temporary Internet Files\Content.IE5\4UM4GAQE\j0436894[1]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72200" y="533400"/>
            <a:ext cx="571500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1295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There is only 1 way to pick a bag of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dirty="0" smtClean="0"/>
              <a:t> apples:  </a:t>
            </a:r>
            <a:r>
              <a:rPr lang="en-US" sz="4000" dirty="0" err="1" smtClean="0"/>
              <a:t>a</a:t>
            </a:r>
            <a:r>
              <a:rPr lang="en-US" sz="40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= 1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Any number </a:t>
            </a:r>
            <a:r>
              <a:rPr lang="en-US" dirty="0" smtClean="0">
                <a:solidFill>
                  <a:srgbClr val="000000"/>
                </a:solidFill>
              </a:rPr>
              <a:t>of apples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167FB316-D213-489C-8FDE-91E3356C5A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895832"/>
              </p:ext>
            </p:extLst>
          </p:nvPr>
        </p:nvGraphicFramePr>
        <p:xfrm>
          <a:off x="422275" y="2900363"/>
          <a:ext cx="8310563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Equation" r:id="rId4" imgW="5499100" imgH="1968500" progId="Equation.3">
                  <p:embed/>
                </p:oleObj>
              </mc:Choice>
              <mc:Fallback>
                <p:oleObj name="Equation" r:id="rId4" imgW="5499100" imgH="1968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900363"/>
                        <a:ext cx="8310563" cy="297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Jay Fucetola\Local Settings\Temporary Internet Files\Content.IE5\N8TPV7C9\j04369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5334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Substituting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30000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/>
              <a:t> for 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167FB316-D213-489C-8FDE-91E3356C5A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135"/>
              </p:ext>
            </p:extLst>
          </p:nvPr>
        </p:nvGraphicFramePr>
        <p:xfrm>
          <a:off x="641350" y="1358900"/>
          <a:ext cx="5168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9" name="Equation" r:id="rId4" imgW="5168900" imgH="1574800" progId="Equation.3">
                  <p:embed/>
                </p:oleObj>
              </mc:Choice>
              <mc:Fallback>
                <p:oleObj name="Equation" r:id="rId4" imgW="5168900" imgH="1574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358900"/>
                        <a:ext cx="51689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685800" y="3352800"/>
          <a:ext cx="798830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0" name="Equation" r:id="rId6" imgW="7988040" imgH="1269720" progId="Equation.DSMT4">
                  <p:embed/>
                </p:oleObj>
              </mc:Choice>
              <mc:Fallback>
                <p:oleObj name="Equation" r:id="rId6" imgW="7988040" imgH="1269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52800"/>
                        <a:ext cx="7988300" cy="1268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16949"/>
              </p:ext>
            </p:extLst>
          </p:nvPr>
        </p:nvGraphicFramePr>
        <p:xfrm>
          <a:off x="952500" y="4870450"/>
          <a:ext cx="7632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1" name="Equation" r:id="rId8" imgW="7632700" imgH="1511300" progId="Equation.3">
                  <p:embed/>
                </p:oleObj>
              </mc:Choice>
              <mc:Fallback>
                <p:oleObj name="Equation" r:id="rId8" imgW="7632700" imgH="1511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870450"/>
                        <a:ext cx="76327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113019"/>
              </p:ext>
            </p:extLst>
          </p:nvPr>
        </p:nvGraphicFramePr>
        <p:xfrm>
          <a:off x="685800" y="3200400"/>
          <a:ext cx="8285163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2" name="Equation" r:id="rId10" imgW="8280400" imgH="1574800" progId="Equation.3">
                  <p:embed/>
                </p:oleObj>
              </mc:Choice>
              <mc:Fallback>
                <p:oleObj name="Equation" r:id="rId10" imgW="8280400" imgH="1574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8285163" cy="1574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667000" y="4191000"/>
            <a:ext cx="5334000" cy="914400"/>
            <a:chOff x="2667000" y="4191000"/>
            <a:chExt cx="5334000" cy="9144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5400000">
              <a:off x="2362200" y="4572000"/>
              <a:ext cx="762000" cy="152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810000" y="4267200"/>
              <a:ext cx="9144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4953000" y="4191000"/>
              <a:ext cx="1905000" cy="914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400800" y="4191000"/>
              <a:ext cx="16002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Bananas </a:t>
            </a:r>
            <a:r>
              <a:rPr lang="en-US" dirty="0" smtClean="0"/>
              <a:t>in bunches of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492993"/>
              </p:ext>
            </p:extLst>
          </p:nvPr>
        </p:nvGraphicFramePr>
        <p:xfrm>
          <a:off x="258763" y="1577975"/>
          <a:ext cx="87026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Equation" r:id="rId4" imgW="7251700" imgH="1092200" progId="Equation.3">
                  <p:embed/>
                </p:oleObj>
              </mc:Choice>
              <mc:Fallback>
                <p:oleObj name="Equation" r:id="rId4" imgW="7251700" imgH="1092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577975"/>
                        <a:ext cx="8702675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330450" y="2895600"/>
          <a:ext cx="4525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Equation" r:id="rId6" imgW="3390840" imgH="1269720" progId="Equation.DSMT4">
                  <p:embed/>
                </p:oleObj>
              </mc:Choice>
              <mc:Fallback>
                <p:oleObj name="Equation" r:id="rId6" imgW="339084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895600"/>
                        <a:ext cx="4525963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Documents and Settings\Jay Fucetola\Local Settings\Temporary Internet Files\Content.IE5\N8TPV7C9\j0436895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67600" y="3048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105400" cy="114300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Convolution Rule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762000" y="4445000"/>
          <a:ext cx="3479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Equation" r:id="rId4" imgW="3479760" imgH="1269720" progId="Equation.DSMT4">
                  <p:embed/>
                </p:oleObj>
              </mc:Choice>
              <mc:Fallback>
                <p:oleObj name="Equation" r:id="rId4" imgW="3479760" imgH="1269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45000"/>
                        <a:ext cx="34798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762000" y="2921000"/>
          <a:ext cx="3251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6" name="Equation" r:id="rId6" imgW="3251160" imgH="1269720" progId="Equation.DSMT4">
                  <p:embed/>
                </p:oleObj>
              </mc:Choice>
              <mc:Fallback>
                <p:oleObj name="Equation" r:id="rId6" imgW="3251160" imgH="1269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21000"/>
                        <a:ext cx="32512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762000" y="1371600"/>
          <a:ext cx="3505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7" name="Equation" r:id="rId8" imgW="3504960" imgH="1346040" progId="Equation.DSMT4">
                  <p:embed/>
                </p:oleObj>
              </mc:Choice>
              <mc:Fallback>
                <p:oleObj name="Equation" r:id="rId8" imgW="3504960" imgH="1346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35052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1371600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 can use the individual generating functions to solve original fruit problem!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743200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0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bananas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6710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 </a:t>
            </a:r>
            <a:r>
              <a:rPr lang="en-US" sz="3600" dirty="0" smtClean="0"/>
              <a:t>apple   and </a:t>
            </a:r>
            <a:r>
              <a:rPr lang="en-US" sz="3600" dirty="0" smtClean="0">
                <a:solidFill>
                  <a:srgbClr val="0000FF"/>
                </a:solidFill>
              </a:rPr>
              <a:t>11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971800" y="4267200"/>
          <a:ext cx="152400" cy="698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3" name="Equation" r:id="rId3" imgW="152280" imgH="698400" progId="Equation.DSMT4">
                  <p:embed/>
                </p:oleObj>
              </mc:Choice>
              <mc:Fallback>
                <p:oleObj name="Equation" r:id="rId3" imgW="152280" imgH="698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152400" cy="6985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53642" y="2020669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# ways</a:t>
            </a:r>
            <a:endParaRPr lang="en-US" sz="36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125135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0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642547" y="5791200"/>
            <a:ext cx="220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Total=5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6041" y="27432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9172" y="34671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346041" y="512513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/>
        </p:nvGraphicFramePr>
        <p:xfrm>
          <a:off x="7466369" y="4267200"/>
          <a:ext cx="152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4" name="Equation" r:id="rId5" imgW="152280" imgH="698400" progId="Equation.DSMT4">
                  <p:embed/>
                </p:oleObj>
              </mc:Choice>
              <mc:Fallback>
                <p:oleObj name="Equation" r:id="rId5" imgW="152280" imgH="698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369" y="4267200"/>
                        <a:ext cx="1524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5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9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6085" y="2979241"/>
            <a:ext cx="7164519" cy="707886"/>
            <a:chOff x="886085" y="2979241"/>
            <a:chExt cx="7164519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2133600" y="3010019"/>
              <a:ext cx="5917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k</a:t>
              </a:r>
              <a:r>
                <a:rPr lang="en-US" sz="3600" dirty="0" smtClean="0"/>
                <a:t> bananas</a:t>
              </a:r>
              <a:endParaRPr lang="en-US" sz="3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6085" y="2979241"/>
              <a:ext cx="6735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b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k</a:t>
              </a:r>
              <a:endParaRPr lang="en-US" sz="4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30168" y="2133601"/>
            <a:ext cx="6838308" cy="838199"/>
            <a:chOff x="930168" y="2133600"/>
            <a:chExt cx="6838308" cy="1323439"/>
          </a:xfrm>
        </p:grpSpPr>
        <p:sp>
          <p:nvSpPr>
            <p:cNvPr id="12" name="TextBox 11"/>
            <p:cNvSpPr txBox="1"/>
            <p:nvPr/>
          </p:nvSpPr>
          <p:spPr>
            <a:xfrm>
              <a:off x="2133600" y="2164378"/>
              <a:ext cx="5634876" cy="102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j</a:t>
              </a:r>
              <a:r>
                <a:rPr lang="en-US" sz="3600" dirty="0" smtClean="0"/>
                <a:t> apples </a:t>
              </a:r>
              <a:endParaRPr lang="en-US" sz="3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0168" y="2133600"/>
              <a:ext cx="59383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a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j</a:t>
              </a:r>
              <a:endParaRPr lang="en-US" sz="4000" baseline="-25000" dirty="0" smtClean="0">
                <a:solidFill>
                  <a:srgbClr val="0000FF"/>
                </a:solidFill>
              </a:endParaRPr>
            </a:p>
            <a:p>
              <a:endParaRPr lang="en-US" sz="4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8353" y="4191000"/>
            <a:ext cx="8374647" cy="1446550"/>
            <a:chOff x="388353" y="4191000"/>
            <a:chExt cx="8374647" cy="1446550"/>
          </a:xfrm>
        </p:grpSpPr>
        <p:sp>
          <p:nvSpPr>
            <p:cNvPr id="14" name="Rectangle 13"/>
            <p:cNvSpPr/>
            <p:nvPr/>
          </p:nvSpPr>
          <p:spPr>
            <a:xfrm>
              <a:off x="2133600" y="4191000"/>
              <a:ext cx="66294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760" indent="-365760"/>
              <a:r>
                <a:rPr lang="en-US" dirty="0" smtClean="0"/>
                <a:t>= # ways to pick </a:t>
              </a:r>
              <a:r>
                <a:rPr lang="en-US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/>
                <a:t> apples </a:t>
              </a:r>
              <a:r>
                <a:rPr lang="en-US" dirty="0" smtClean="0"/>
                <a:t>      </a:t>
              </a:r>
            </a:p>
            <a:p>
              <a:pPr marL="365760" indent="-365760"/>
              <a:r>
                <a:rPr lang="en-US" dirty="0"/>
                <a:t> </a:t>
              </a:r>
              <a:r>
                <a:rPr lang="en-US" dirty="0" smtClean="0"/>
                <a:t>  </a:t>
              </a:r>
              <a:r>
                <a:rPr lang="en-US" dirty="0" smtClean="0"/>
                <a:t>and </a:t>
              </a:r>
              <a:r>
                <a:rPr lang="en-US" dirty="0" smtClean="0">
                  <a:solidFill>
                    <a:srgbClr val="000000"/>
                  </a:solidFill>
                </a:rPr>
                <a:t>rest </a:t>
              </a:r>
              <a:r>
                <a:rPr lang="en-US" dirty="0" smtClean="0"/>
                <a:t>bananas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353" y="4191000"/>
              <a:ext cx="166904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>
                  <a:solidFill>
                    <a:srgbClr val="0000FF"/>
                  </a:solidFill>
                </a:rPr>
                <a:t>b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12-j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20700" y="2482850"/>
          <a:ext cx="801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0" name="Equation" r:id="rId3" imgW="8013700" imgH="939800" progId="Equation.DSMT4">
                  <p:embed/>
                </p:oleObj>
              </mc:Choice>
              <mc:Fallback>
                <p:oleObj name="Equation" r:id="rId3" imgW="8013700" imgH="93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482850"/>
                        <a:ext cx="8013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5" y="3658850"/>
            <a:ext cx="70783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is the coefficient</a:t>
            </a:r>
          </a:p>
          <a:p>
            <a:r>
              <a:rPr lang="en-US" dirty="0" smtClean="0"/>
              <a:t>of x</a:t>
            </a:r>
            <a:r>
              <a:rPr lang="en-US" baseline="30000" dirty="0" smtClean="0">
                <a:solidFill>
                  <a:srgbClr val="0000FF"/>
                </a:solidFill>
              </a:rPr>
              <a:t>12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B050"/>
                </a:solidFill>
              </a:rPr>
              <a:t>A</a:t>
            </a:r>
            <a:r>
              <a:rPr lang="en-US" dirty="0" err="1" smtClean="0"/>
              <a:t>(x)∙</a:t>
            </a:r>
            <a:r>
              <a:rPr lang="en-US" dirty="0" err="1" smtClean="0">
                <a:solidFill>
                  <a:srgbClr val="939E00"/>
                </a:solidFill>
              </a:rPr>
              <a:t>B</a:t>
            </a:r>
            <a:r>
              <a:rPr lang="en-US" dirty="0" err="1" smtClean="0"/>
              <a:t>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37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coefficient of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baseline="300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in the product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err="1" smtClean="0"/>
              <a:t>(x)∙</a:t>
            </a:r>
            <a:r>
              <a:rPr lang="en-US" sz="3600" dirty="0" err="1" smtClean="0">
                <a:solidFill>
                  <a:srgbClr val="939E00"/>
                </a:solidFill>
              </a:rPr>
              <a:t>B</a:t>
            </a:r>
            <a:r>
              <a:rPr lang="en-US" sz="3600" dirty="0" err="1" smtClean="0"/>
              <a:t>(x</a:t>
            </a:r>
            <a:r>
              <a:rPr lang="en-US" sz="3600" dirty="0" smtClean="0"/>
              <a:t>):</a:t>
            </a:r>
            <a:endParaRPr lang="en-US" sz="3600" dirty="0"/>
          </a:p>
        </p:txBody>
      </p:sp>
      <p:graphicFrame>
        <p:nvGraphicFramePr>
          <p:cNvPr id="230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17075"/>
              </p:ext>
            </p:extLst>
          </p:nvPr>
        </p:nvGraphicFramePr>
        <p:xfrm>
          <a:off x="228600" y="4648200"/>
          <a:ext cx="8767119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0" name="Equation" r:id="rId3" imgW="7543800" imgH="939800" progId="Equation.3">
                  <p:embed/>
                </p:oleObj>
              </mc:Choice>
              <mc:Fallback>
                <p:oleObj name="Equation" r:id="rId3" imgW="7543800" imgH="93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8767119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43928"/>
              </p:ext>
            </p:extLst>
          </p:nvPr>
        </p:nvGraphicFramePr>
        <p:xfrm>
          <a:off x="173048" y="2667000"/>
          <a:ext cx="8742352" cy="82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1" name="Equation" r:id="rId5" imgW="8178800" imgH="774700" progId="Equation.3">
                  <p:embed/>
                </p:oleObj>
              </mc:Choice>
              <mc:Fallback>
                <p:oleObj name="Equation" r:id="rId5" imgW="81788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48" y="2667000"/>
                        <a:ext cx="8742352" cy="828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15733"/>
              </p:ext>
            </p:extLst>
          </p:nvPr>
        </p:nvGraphicFramePr>
        <p:xfrm>
          <a:off x="247650" y="3657600"/>
          <a:ext cx="8591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2" name="Equation" r:id="rId7" imgW="7810500" imgH="762000" progId="Equation.DSMT4">
                  <p:embed/>
                </p:oleObj>
              </mc:Choice>
              <mc:Fallback>
                <p:oleObj name="Equation" r:id="rId7" imgW="78105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650" y="3657600"/>
                        <a:ext cx="85915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131873"/>
            <a:ext cx="7848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is the coefficient of x</a:t>
            </a:r>
            <a:r>
              <a:rPr lang="en-US" sz="4800" baseline="30000" dirty="0" smtClean="0">
                <a:solidFill>
                  <a:srgbClr val="0000FF"/>
                </a:solidFill>
              </a:rPr>
              <a:t>12</a:t>
            </a:r>
            <a:r>
              <a:rPr lang="en-US" sz="4800" dirty="0" smtClean="0"/>
              <a:t> in </a:t>
            </a:r>
          </a:p>
          <a:p>
            <a:pPr algn="ctr"/>
            <a:r>
              <a:rPr lang="en-US" sz="6000" dirty="0" err="1" smtClean="0">
                <a:solidFill>
                  <a:srgbClr val="00B050"/>
                </a:solidFill>
              </a:rPr>
              <a:t>A</a:t>
            </a:r>
            <a:r>
              <a:rPr lang="en-US" sz="6000" dirty="0" err="1" smtClean="0"/>
              <a:t>(x)∙</a:t>
            </a:r>
            <a:r>
              <a:rPr lang="en-US" sz="6000" dirty="0" err="1" smtClean="0">
                <a:solidFill>
                  <a:srgbClr val="939E00"/>
                </a:solidFill>
              </a:rPr>
              <a:t>B</a:t>
            </a:r>
            <a:r>
              <a:rPr lang="en-US" sz="6000" dirty="0" err="1" smtClean="0"/>
              <a:t>(x</a:t>
            </a:r>
            <a:r>
              <a:rPr lang="en-US" sz="6000" dirty="0" smtClean="0"/>
              <a:t>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86356" y="4268450"/>
            <a:ext cx="7419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generating function for</a:t>
            </a:r>
          </a:p>
          <a:p>
            <a:r>
              <a:rPr lang="en-US" dirty="0" smtClean="0"/>
              <a:t>picking apples &amp; bananas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2667000"/>
          <a:ext cx="3678238" cy="226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9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3678238" cy="2268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0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B20F91F6-F4EE-490C-AA68-F15A44211122}" type="slidenum">
              <a:rPr lang="en-US" smtClean="0"/>
              <a:pPr/>
              <a:t>2</a:t>
            </a:fld>
            <a:endParaRPr lang="en-US" dirty="0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1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124200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2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1905000"/>
            <a:ext cx="8610600" cy="3276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1"/>
            <a:ext cx="8458200" cy="280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 func for choosing from a </a:t>
            </a:r>
            <a:r>
              <a:rPr lang="en-US" dirty="0" smtClean="0">
                <a:solidFill>
                  <a:srgbClr val="660066"/>
                </a:solidFill>
              </a:rPr>
              <a:t>union of disjoint sets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660066"/>
                </a:solidFill>
              </a:rPr>
              <a:t>product</a:t>
            </a:r>
            <a:r>
              <a:rPr lang="en-US" dirty="0" smtClean="0"/>
              <a:t>  of the gen </a:t>
            </a:r>
            <a:r>
              <a:rPr lang="en-US" dirty="0" err="1" smtClean="0"/>
              <a:t>funcs</a:t>
            </a:r>
            <a:r>
              <a:rPr lang="en-US" dirty="0" smtClean="0"/>
              <a:t> for choosing from each set.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 func for the bags of fruit:</a:t>
            </a:r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58837" y="2286000"/>
          <a:ext cx="1046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7" name="Equation" r:id="rId4" imgW="990360" imgH="571320" progId="Equation.DSMT4">
                  <p:embed/>
                </p:oleObj>
              </mc:Choice>
              <mc:Fallback>
                <p:oleObj name="Equation" r:id="rId4" imgW="9903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" y="2286000"/>
                        <a:ext cx="10461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836417"/>
              </p:ext>
            </p:extLst>
          </p:nvPr>
        </p:nvGraphicFramePr>
        <p:xfrm>
          <a:off x="2205038" y="4559300"/>
          <a:ext cx="20955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8" name="Equation" r:id="rId6" imgW="2095500" imgH="2006600" progId="Equation.3">
                  <p:embed/>
                </p:oleObj>
              </mc:Choice>
              <mc:Fallback>
                <p:oleObj name="Equation" r:id="rId6" imgW="2095500" imgH="2006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4559300"/>
                        <a:ext cx="20955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05038" y="3276600"/>
          <a:ext cx="486886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9" name="Equation" r:id="rId8" imgW="4609800" imgH="1231560" progId="Equation.DSMT4">
                  <p:embed/>
                </p:oleObj>
              </mc:Choice>
              <mc:Fallback>
                <p:oleObj name="Equation" r:id="rId8" imgW="4609800" imgH="1231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276600"/>
                        <a:ext cx="4868862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198688" y="2286000"/>
          <a:ext cx="406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0" name="Equation" r:id="rId10" imgW="4063680" imgH="571320" progId="Equation.DSMT4">
                  <p:embed/>
                </p:oleObj>
              </mc:Choice>
              <mc:Fallback>
                <p:oleObj name="Equation" r:id="rId10" imgW="4063680" imgH="571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286000"/>
                        <a:ext cx="406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10800000">
            <a:off x="5638802" y="4114800"/>
            <a:ext cx="1371599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590801" y="3352800"/>
            <a:ext cx="1295403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3052762" y="2392362"/>
          <a:ext cx="303847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6" name="Equation" r:id="rId4" imgW="2222500" imgH="927100" progId="Equation.DSMT4">
                  <p:embed/>
                </p:oleObj>
              </mc:Choice>
              <mc:Fallback>
                <p:oleObj name="Equation" r:id="rId4" imgW="2222500" imgH="927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2" y="2392362"/>
                        <a:ext cx="303847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3682186"/>
            <a:ext cx="8077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can easily relate </a:t>
            </a:r>
            <a:r>
              <a:rPr lang="en-US" sz="4800" dirty="0" smtClean="0">
                <a:solidFill>
                  <a:srgbClr val="000000"/>
                </a:solidFill>
              </a:rPr>
              <a:t>1/(1-x)</a:t>
            </a:r>
            <a:r>
              <a:rPr lang="en-US" sz="4800" baseline="30000" dirty="0" smtClean="0">
                <a:solidFill>
                  <a:srgbClr val="FF0000"/>
                </a:solidFill>
              </a:rPr>
              <a:t>2</a:t>
            </a:r>
            <a:endParaRPr lang="en-US" baseline="30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 something we already know how to count!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543800" cy="4876800"/>
          </a:xfrm>
        </p:spPr>
        <p:txBody>
          <a:bodyPr/>
          <a:lstStyle/>
          <a:p>
            <a:r>
              <a:rPr lang="en-US" dirty="0" smtClean="0"/>
              <a:t>For future term…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exercise:</a:t>
            </a:r>
            <a:br>
              <a:rPr lang="en-US" dirty="0" smtClean="0"/>
            </a:br>
            <a:r>
              <a:rPr lang="en-US" dirty="0" smtClean="0"/>
              <a:t>Derive generating function for </a:t>
            </a:r>
            <a:br>
              <a:rPr lang="en-US" dirty="0" smtClean="0"/>
            </a:br>
            <a:r>
              <a:rPr lang="en-US" dirty="0" smtClean="0"/>
              <a:t>selecting a bag of n chocolate and vanilla donuts…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of a given flavor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7000" y="29400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0" name="Equation" r:id="rId4" imgW="3429000" imgH="1244520" progId="Equation.DSMT4">
                  <p:embed/>
                </p:oleObj>
              </mc:Choice>
              <mc:Fallback>
                <p:oleObj name="Equation" r:id="rId4" imgW="3429000" imgH="1244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400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2667000" y="47688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1" name="Equation" r:id="rId6" imgW="3429000" imgH="1244520" progId="Equation.DSMT4">
                  <p:embed/>
                </p:oleObj>
              </mc:Choice>
              <mc:Fallback>
                <p:oleObj name="Equation" r:id="rId6" imgW="3429000" imgH="12445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688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using </a:t>
            </a:r>
            <a:r>
              <a:rPr lang="en-US" sz="4000" dirty="0" smtClean="0">
                <a:solidFill>
                  <a:srgbClr val="FF00FF"/>
                </a:solidFill>
              </a:rPr>
              <a:t>both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98513" y="3232150"/>
          <a:ext cx="33924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7" name="Equation" r:id="rId4" imgW="3009600" imgH="596880" progId="Equation.DSMT4">
                  <p:embed/>
                </p:oleObj>
              </mc:Choice>
              <mc:Fallback>
                <p:oleObj name="Equation" r:id="rId4" imgW="3009600" imgH="59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232150"/>
                        <a:ext cx="3392487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4445000" y="4545013"/>
          <a:ext cx="24638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8" name="Equation" r:id="rId6" imgW="2184120" imgH="1269720" progId="Equation.DSMT4">
                  <p:embed/>
                </p:oleObj>
              </mc:Choice>
              <mc:Fallback>
                <p:oleObj name="Equation" r:id="rId6" imgW="218412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545013"/>
                        <a:ext cx="2463800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300947"/>
              </p:ext>
            </p:extLst>
          </p:nvPr>
        </p:nvGraphicFramePr>
        <p:xfrm>
          <a:off x="4419600" y="2736850"/>
          <a:ext cx="40894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9" name="Equation" r:id="rId8" imgW="4089400" imgH="1765300" progId="Equation.3">
                  <p:embed/>
                </p:oleObj>
              </mc:Choice>
              <mc:Fallback>
                <p:oleObj name="Equation" r:id="rId8" imgW="4089400" imgH="1765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36850"/>
                        <a:ext cx="40894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among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2667000" y="2743200"/>
          <a:ext cx="3276600" cy="228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9" name="Equation" r:id="rId4" imgW="2184120" imgH="1523880" progId="Equation.DSMT4">
                  <p:embed/>
                </p:oleObj>
              </mc:Choice>
              <mc:Fallback>
                <p:oleObj name="Equation" r:id="rId4" imgW="218412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3276600" cy="2284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(You already know the answer to this one.)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6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5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so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/>
        </p:nvGraphicFramePr>
        <p:xfrm>
          <a:off x="5563970" y="1525588"/>
          <a:ext cx="3199030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6" name="Equation" r:id="rId6" imgW="2311200" imgH="1523880" progId="Equation.DSMT4">
                  <p:embed/>
                </p:oleObj>
              </mc:Choice>
              <mc:Fallback>
                <p:oleObj name="Equation" r:id="rId6" imgW="231120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970" y="1525588"/>
                        <a:ext cx="3199030" cy="190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43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4191000" y="1524000"/>
            <a:ext cx="3048000" cy="1676400"/>
            <a:chOff x="3581400" y="1524000"/>
            <a:chExt cx="3048000" cy="1676400"/>
          </a:xfrm>
        </p:grpSpPr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814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655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35206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S(</a:t>
            </a:r>
            <a:r>
              <a:rPr lang="en-US" dirty="0" err="1" smtClean="0">
                <a:solidFill>
                  <a:srgbClr val="3333FF"/>
                </a:solidFill>
              </a:rPr>
              <a:t>x)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−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xS(x</a:t>
            </a:r>
            <a:r>
              <a:rPr lang="en-US" sz="4400" dirty="0" smtClean="0">
                <a:solidFill>
                  <a:srgbClr val="3333FF"/>
                </a:solidFill>
                <a:latin typeface="Comic Sans MS" pitchFamily="66" charset="0"/>
              </a:rPr>
              <a:t>) =</a:t>
            </a:r>
            <a:endParaRPr lang="en-US" sz="44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4163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B20F91F6-F4EE-490C-AA68-F15A44211122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429000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1000" y="4267200"/>
            <a:ext cx="8382000" cy="1905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44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976687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45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7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656714"/>
              </p:ext>
            </p:extLst>
          </p:nvPr>
        </p:nvGraphicFramePr>
        <p:xfrm>
          <a:off x="457200" y="4648200"/>
          <a:ext cx="625642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46" name="Equation" r:id="rId10" imgW="1524000" imgH="241300" progId="Equation.DSMT4">
                  <p:embed/>
                </p:oleObj>
              </mc:Choice>
              <mc:Fallback>
                <p:oleObj name="Equation" r:id="rId10" imgW="1524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" y="4648200"/>
                        <a:ext cx="625642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09095"/>
              </p:ext>
            </p:extLst>
          </p:nvPr>
        </p:nvGraphicFramePr>
        <p:xfrm>
          <a:off x="7010400" y="4343400"/>
          <a:ext cx="1276350" cy="15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47" name="Equation" r:id="rId12" imgW="381000" imgH="469900" progId="Equation.DSMT4">
                  <p:embed/>
                </p:oleObj>
              </mc:Choice>
              <mc:Fallback>
                <p:oleObj name="Equation" r:id="rId12" imgW="381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10400" y="4343400"/>
                        <a:ext cx="1276350" cy="157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" name="TextBox 6"/>
          <p:cNvSpPr txBox="1"/>
          <p:nvPr/>
        </p:nvSpPr>
        <p:spPr>
          <a:xfrm>
            <a:off x="457200" y="4639270"/>
            <a:ext cx="646527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                    S(x)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 animBg="1"/>
      <p:bldP spid="15" grpId="0"/>
      <p:bldP spid="17" grpId="0" animBg="1"/>
      <p:bldP spid="7" grpId="0" animBg="1"/>
      <p:bldP spid="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Conclusion: 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how many ways can we fill a bag with </a:t>
            </a:r>
            <a:r>
              <a:rPr lang="en-US" sz="4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of our fruits?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873250" y="2546350"/>
          <a:ext cx="35433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8" name="Equation" r:id="rId4" imgW="3543300" imgH="1917700" progId="Equation.DSMT4">
                  <p:embed/>
                </p:oleObj>
              </mc:Choice>
              <mc:Fallback>
                <p:oleObj name="Equation" r:id="rId4" imgW="3543300" imgH="1917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546350"/>
                        <a:ext cx="35433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765300" y="4483100"/>
          <a:ext cx="35433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9" name="Equation" r:id="rId6" imgW="3543300" imgH="1600200" progId="Equation.DSMT4">
                  <p:embed/>
                </p:oleObj>
              </mc:Choice>
              <mc:Fallback>
                <p:oleObj name="Equation" r:id="rId6" imgW="3543300" imgH="160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483100"/>
                        <a:ext cx="35433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22900" y="4975225"/>
          <a:ext cx="152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0" name="Equation" r:id="rId8" imgW="1524000" imgH="482600" progId="Equation.DSMT4">
                  <p:embed/>
                </p:oleObj>
              </mc:Choice>
              <mc:Fallback>
                <p:oleObj name="Equation" r:id="rId8" imgW="15240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975225"/>
                        <a:ext cx="1524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onsidering only the oranges and bananas…</a:t>
            </a:r>
            <a:endParaRPr lang="en-US" sz="4000" dirty="0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155700" y="2971800"/>
          <a:ext cx="6604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0" name="Equation" r:id="rId4" imgW="6603840" imgH="2920680" progId="Equation.DSMT4">
                  <p:embed/>
                </p:oleObj>
              </mc:Choice>
              <mc:Fallback>
                <p:oleObj name="Equation" r:id="rId4" imgW="6603840" imgH="2920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971800"/>
                        <a:ext cx="6604000" cy="292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1320800" y="1536700"/>
          <a:ext cx="6451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4" name="Equation" r:id="rId4" imgW="6451560" imgH="672840" progId="Equation.DSMT4">
                  <p:embed/>
                </p:oleObj>
              </mc:Choice>
              <mc:Fallback>
                <p:oleObj name="Equation" r:id="rId4" imgW="6451560" imgH="672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536700"/>
                        <a:ext cx="64516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591812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makes sense: the only size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n</a:t>
            </a:r>
            <a:r>
              <a:rPr lang="en-US" sz="4800" dirty="0" smtClean="0"/>
              <a:t> bag of oranges &amp; bananas</a:t>
            </a:r>
          </a:p>
          <a:p>
            <a:r>
              <a:rPr lang="en-US" sz="4800" dirty="0" smtClean="0"/>
              <a:t>must have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bananas and 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oranges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41241"/>
              </p:ext>
            </p:extLst>
          </p:nvPr>
        </p:nvGraphicFramePr>
        <p:xfrm>
          <a:off x="1276350" y="1327150"/>
          <a:ext cx="6540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1" name="Equation" r:id="rId4" imgW="6540500" imgH="1092200" progId="Equation.3">
                  <p:embed/>
                </p:oleObj>
              </mc:Choice>
              <mc:Fallback>
                <p:oleObj name="Equation" r:id="rId4" imgW="65405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327150"/>
                        <a:ext cx="65405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2600742"/>
            <a:ext cx="777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Makes sense: the number of bags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smtClean="0"/>
              <a:t> fruits is equal to the number of solutions to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3588" y="5029200"/>
          <a:ext cx="75152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2" name="Equation" r:id="rId6" imgW="5905440" imgH="558720" progId="Equation.DSMT4">
                  <p:embed/>
                </p:oleObj>
              </mc:Choice>
              <mc:Fallback>
                <p:oleObj name="Equation" r:id="rId6" imgW="5905440" imgH="55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029200"/>
                        <a:ext cx="75152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Finding coefficients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3612"/>
            <a:ext cx="83160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If a generating function</a:t>
            </a:r>
          </a:p>
          <a:p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dirty="0" err="1" smtClean="0"/>
              <a:t>(x</a:t>
            </a:r>
            <a:r>
              <a:rPr lang="en-US" sz="4800" dirty="0" smtClean="0"/>
              <a:t>) is a rational function</a:t>
            </a:r>
          </a:p>
          <a:p>
            <a:r>
              <a:rPr lang="en-US" sz="4800" dirty="0" smtClean="0"/>
              <a:t>there is a simple way to find</a:t>
            </a:r>
          </a:p>
          <a:p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th coefficient </a:t>
            </a:r>
            <a:r>
              <a:rPr lang="en-US" sz="4800" dirty="0" err="1" smtClean="0"/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07347" y="2514600"/>
            <a:ext cx="6236653" cy="762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quotient of polynomials</a:t>
            </a:r>
            <a:endParaRPr lang="en-US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 Expansions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/>
        </p:nvGraphicFramePr>
        <p:xfrm>
          <a:off x="800100" y="1454150"/>
          <a:ext cx="45339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4" name="Equation" r:id="rId3" imgW="4533900" imgH="1435100" progId="Equation.DSMT4">
                  <p:embed/>
                </p:oleObj>
              </mc:Choice>
              <mc:Fallback>
                <p:oleObj name="Equation" r:id="rId3" imgW="4533900" imgH="1435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454150"/>
                        <a:ext cx="45339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14"/>
          <p:cNvGraphicFramePr>
            <a:graphicFrameLocks noChangeAspect="1"/>
          </p:cNvGraphicFramePr>
          <p:nvPr/>
        </p:nvGraphicFramePr>
        <p:xfrm>
          <a:off x="762000" y="3086100"/>
          <a:ext cx="4800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5" name="Equation" r:id="rId5" imgW="4800600" imgH="1180800" progId="Equation.DSMT4">
                  <p:embed/>
                </p:oleObj>
              </mc:Choice>
              <mc:Fallback>
                <p:oleObj name="Equation" r:id="rId5" imgW="4800600" imgH="1180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86100"/>
                        <a:ext cx="48006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14"/>
          <p:cNvGraphicFramePr>
            <a:graphicFrameLocks noChangeAspect="1"/>
          </p:cNvGraphicFramePr>
          <p:nvPr/>
        </p:nvGraphicFramePr>
        <p:xfrm>
          <a:off x="762000" y="4591050"/>
          <a:ext cx="4521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6" name="Equation" r:id="rId7" imgW="4520880" imgH="1143000" progId="Equation.DSMT4">
                  <p:embed/>
                </p:oleObj>
              </mc:Choice>
              <mc:Fallback>
                <p:oleObj name="Equation" r:id="rId7" imgW="4520880" imgH="1143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91050"/>
                        <a:ext cx="4521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/>
          <p:nvPr/>
        </p:nvGrpSpPr>
        <p:grpSpPr>
          <a:xfrm>
            <a:off x="4876800" y="4191000"/>
            <a:ext cx="3810000" cy="1077218"/>
            <a:chOff x="4876800" y="4191000"/>
            <a:chExt cx="3810000" cy="1077218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4191000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Express as sum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 bwMode="auto">
            <a:xfrm>
              <a:off x="4876800" y="4191000"/>
              <a:ext cx="1219200" cy="990600"/>
            </a:xfrm>
            <a:prstGeom prst="arc">
              <a:avLst>
                <a:gd name="adj1" fmla="val 18395793"/>
                <a:gd name="adj2" fmla="val 4839066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4800600" y="2199382"/>
            <a:ext cx="3962400" cy="1077218"/>
            <a:chOff x="4800600" y="2199382"/>
            <a:chExt cx="3962400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5943600" y="2199382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Factor denominator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>
              <a:off x="4800600" y="2209800"/>
              <a:ext cx="1295400" cy="1066800"/>
            </a:xfrm>
            <a:prstGeom prst="arc">
              <a:avLst>
                <a:gd name="adj1" fmla="val 17043301"/>
                <a:gd name="adj2" fmla="val 3896894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Fractions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(x)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/>
        </p:nvGraphicFramePr>
        <p:xfrm>
          <a:off x="1060450" y="1346200"/>
          <a:ext cx="6794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5" name="Equation" r:id="rId3" imgW="6794500" imgH="1651000" progId="Equation.DSMT4">
                  <p:embed/>
                </p:oleObj>
              </mc:Choice>
              <mc:Fallback>
                <p:oleObj name="Equation" r:id="rId3" imgW="6794500" imgH="1651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346200"/>
                        <a:ext cx="67945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14"/>
          <p:cNvGraphicFramePr>
            <a:graphicFrameLocks noChangeAspect="1"/>
          </p:cNvGraphicFramePr>
          <p:nvPr/>
        </p:nvGraphicFramePr>
        <p:xfrm>
          <a:off x="2673350" y="3771900"/>
          <a:ext cx="4013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6" name="Equation" r:id="rId5" imgW="4013200" imgH="863600" progId="Equation.DSMT4">
                  <p:embed/>
                </p:oleObj>
              </mc:Choice>
              <mc:Fallback>
                <p:oleObj name="Equation" r:id="rId5" imgW="4013200" imgH="863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771900"/>
                        <a:ext cx="4013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/>
          <p:nvPr/>
        </p:nvGrpSpPr>
        <p:grpSpPr>
          <a:xfrm>
            <a:off x="4191000" y="2895600"/>
            <a:ext cx="2667000" cy="990600"/>
            <a:chOff x="4191000" y="2895600"/>
            <a:chExt cx="2667000" cy="990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6200000" flipH="1">
              <a:off x="3886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5400000">
              <a:off x="6172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1905000" y="5257800"/>
            <a:ext cx="569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FF"/>
                </a:solidFill>
              </a:rPr>
              <a:t>TO DO:</a:t>
            </a:r>
            <a:r>
              <a:rPr lang="en-US" sz="4000" dirty="0" smtClean="0">
                <a:solidFill>
                  <a:srgbClr val="000000"/>
                </a:solidFill>
              </a:rPr>
              <a:t> find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00"/>
                </a:solidFill>
              </a:rPr>
              <a:t> and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00"/>
                </a:solidFill>
              </a:rPr>
              <a:t>.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2" name="Object 14"/>
          <p:cNvGraphicFramePr>
            <a:graphicFrameLocks noChangeAspect="1"/>
          </p:cNvGraphicFramePr>
          <p:nvPr/>
        </p:nvGraphicFramePr>
        <p:xfrm>
          <a:off x="869950" y="1651000"/>
          <a:ext cx="7327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9" name="Equation" r:id="rId3" imgW="7327800" imgH="1307880" progId="Equation.DSMT4">
                  <p:embed/>
                </p:oleObj>
              </mc:Choice>
              <mc:Fallback>
                <p:oleObj name="Equation" r:id="rId3" imgW="7327800" imgH="1307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651000"/>
                        <a:ext cx="73279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909" y="3544669"/>
            <a:ext cx="831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Multiply both sides by </a:t>
            </a:r>
            <a:r>
              <a:rPr lang="en-US" sz="3600" dirty="0" err="1" smtClean="0">
                <a:solidFill>
                  <a:srgbClr val="FF00FF"/>
                </a:solidFill>
              </a:rPr>
              <a:t>denom</a:t>
            </a:r>
            <a:r>
              <a:rPr lang="en-US" sz="3600" dirty="0" smtClean="0">
                <a:solidFill>
                  <a:srgbClr val="FF00FF"/>
                </a:solidFill>
              </a:rPr>
              <a:t> of LHS. 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4775200"/>
          <a:ext cx="605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0" name="Equation" r:id="rId5" imgW="6057720" imgH="660240" progId="Equation.DSMT4">
                  <p:embed/>
                </p:oleObj>
              </mc:Choice>
              <mc:Fallback>
                <p:oleObj name="Equation" r:id="rId5" imgW="605772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775200"/>
                        <a:ext cx="6057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1473200"/>
          <a:ext cx="605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68" name="Equation" r:id="rId3" imgW="6057720" imgH="660240" progId="Equation.DSMT4">
                  <p:embed/>
                </p:oleObj>
              </mc:Choice>
              <mc:Fallback>
                <p:oleObj name="Equation" r:id="rId3" imgW="6057720" imgH="660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473200"/>
                        <a:ext cx="6057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209800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Substitute in values for x.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3428" name="Object 14"/>
          <p:cNvGraphicFramePr>
            <a:graphicFrameLocks noChangeAspect="1"/>
          </p:cNvGraphicFramePr>
          <p:nvPr/>
        </p:nvGraphicFramePr>
        <p:xfrm>
          <a:off x="762000" y="3124200"/>
          <a:ext cx="139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69" name="Equation" r:id="rId5" imgW="1396800" imgH="482400" progId="Equation.DSMT4">
                  <p:embed/>
                </p:oleObj>
              </mc:Choice>
              <mc:Fallback>
                <p:oleObj name="Equation" r:id="rId5" imgW="139680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1397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14"/>
          <p:cNvGraphicFramePr>
            <a:graphicFrameLocks noChangeAspect="1"/>
          </p:cNvGraphicFramePr>
          <p:nvPr/>
        </p:nvGraphicFramePr>
        <p:xfrm>
          <a:off x="1295400" y="3771900"/>
          <a:ext cx="2946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70" name="Equation" r:id="rId7" imgW="2946240" imgH="660240" progId="Equation.DSMT4">
                  <p:embed/>
                </p:oleObj>
              </mc:Choice>
              <mc:Fallback>
                <p:oleObj name="Equation" r:id="rId7" imgW="294624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71900"/>
                        <a:ext cx="2946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14"/>
          <p:cNvGraphicFramePr>
            <a:graphicFrameLocks noChangeAspect="1"/>
          </p:cNvGraphicFramePr>
          <p:nvPr/>
        </p:nvGraphicFramePr>
        <p:xfrm>
          <a:off x="6280150" y="3670300"/>
          <a:ext cx="198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71" name="Equation" r:id="rId9" imgW="1981080" imgH="863280" progId="Equation.DSMT4">
                  <p:embed/>
                </p:oleObj>
              </mc:Choice>
              <mc:Fallback>
                <p:oleObj name="Equation" r:id="rId9" imgW="1981080" imgH="863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3670300"/>
                        <a:ext cx="1981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4"/>
          <p:cNvGraphicFramePr>
            <a:graphicFrameLocks noChangeAspect="1"/>
          </p:cNvGraphicFramePr>
          <p:nvPr/>
        </p:nvGraphicFramePr>
        <p:xfrm>
          <a:off x="762000" y="4908550"/>
          <a:ext cx="213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72" name="Equation" r:id="rId11" imgW="2133360" imgH="545760" progId="Equation.DSMT4">
                  <p:embed/>
                </p:oleObj>
              </mc:Choice>
              <mc:Fallback>
                <p:oleObj name="Equation" r:id="rId11" imgW="2133360" imgH="5457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08550"/>
                        <a:ext cx="21336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14"/>
          <p:cNvGraphicFramePr>
            <a:graphicFrameLocks noChangeAspect="1"/>
          </p:cNvGraphicFramePr>
          <p:nvPr/>
        </p:nvGraphicFramePr>
        <p:xfrm>
          <a:off x="1295400" y="5562600"/>
          <a:ext cx="426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73" name="Equation" r:id="rId13" imgW="4267080" imgH="685800" progId="Equation.DSMT4">
                  <p:embed/>
                </p:oleObj>
              </mc:Choice>
              <mc:Fallback>
                <p:oleObj name="Equation" r:id="rId13" imgW="4267080" imgH="685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4267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14"/>
          <p:cNvGraphicFramePr>
            <a:graphicFrameLocks noChangeAspect="1"/>
          </p:cNvGraphicFramePr>
          <p:nvPr/>
        </p:nvGraphicFramePr>
        <p:xfrm>
          <a:off x="6280150" y="5486400"/>
          <a:ext cx="1574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74" name="Equation" r:id="rId15" imgW="1574640" imgH="863280" progId="Equation.DSMT4">
                  <p:embed/>
                </p:oleObj>
              </mc:Choice>
              <mc:Fallback>
                <p:oleObj name="Equation" r:id="rId15" imgW="1574640" imgH="863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5486400"/>
                        <a:ext cx="1574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Finding the coefficients</a:t>
            </a:r>
            <a:endParaRPr lang="en-US" sz="4000" dirty="0"/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1141413" y="1274763"/>
          <a:ext cx="6892925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8" name="Equation" r:id="rId3" imgW="4495680" imgH="1269720" progId="Equation.DSMT4">
                  <p:embed/>
                </p:oleObj>
              </mc:Choice>
              <mc:Fallback>
                <p:oleObj name="Equation" r:id="rId3" imgW="4495680" imgH="12697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274763"/>
                        <a:ext cx="6892925" cy="194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664802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the partial fraction expansion</a:t>
            </a:r>
            <a:endParaRPr lang="en-US" sz="48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2971800" y="1219200"/>
          <a:ext cx="5354638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9" name="Equation" r:id="rId5" imgW="3848100" imgH="1447800" progId="Equation.DSMT4">
                  <p:embed/>
                </p:oleObj>
              </mc:Choice>
              <mc:Fallback>
                <p:oleObj name="Equation" r:id="rId5" imgW="3848100" imgH="144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19200"/>
                        <a:ext cx="5354638" cy="20145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4267200"/>
          <a:ext cx="4800600" cy="195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0" name="Equation" r:id="rId7" imgW="749300" imgH="304800" progId="Equation.DSMT4">
                  <p:embed/>
                </p:oleObj>
              </mc:Choice>
              <mc:Fallback>
                <p:oleObj name="Equation" r:id="rId7" imgW="749300" imgH="304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4800600" cy="195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BE16930-C7CC-4A6F-941E-7E241FFA49FB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762000" y="1304925"/>
            <a:ext cx="76200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elegant derivations of   	counting formulas</a:t>
            </a:r>
          </a:p>
          <a:p>
            <a:pPr>
              <a:buFont typeface="Arial" charset="0"/>
              <a:buChar char="•"/>
            </a:pPr>
            <a:r>
              <a:rPr lang="en-US" dirty="0"/>
              <a:t>solving recurrences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38300" y="457200"/>
            <a:ext cx="6591300" cy="76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600" b="1" kern="0" dirty="0">
                <a:latin typeface="+mj-lt"/>
                <a:ea typeface="+mj-ea"/>
                <a:cs typeface="+mj-cs"/>
              </a:rPr>
              <a:t>Why Generating Functions?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28600" y="4038600"/>
            <a:ext cx="8686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many </a:t>
            </a:r>
            <a:r>
              <a:rPr lang="en-US" i="1" dirty="0" smtClean="0"/>
              <a:t>kinds of gen </a:t>
            </a:r>
            <a:r>
              <a:rPr lang="en-US" i="1" dirty="0" err="1" smtClean="0"/>
              <a:t>funcs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ordinary,exponential,Dirichlet</a:t>
            </a:r>
            <a:r>
              <a:rPr lang="en-US" dirty="0"/>
              <a:t>,…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487269"/>
            <a:ext cx="838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partial fraction expansion of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(x)/</a:t>
            </a:r>
            <a:r>
              <a:rPr lang="en-US" sz="3600" dirty="0" smtClean="0">
                <a:solidFill>
                  <a:srgbClr val="0000FF"/>
                </a:solidFill>
              </a:rPr>
              <a:t>Q</a:t>
            </a:r>
            <a:r>
              <a:rPr lang="en-US" sz="3600" dirty="0" smtClean="0"/>
              <a:t>(x) contains terms of the form</a:t>
            </a:r>
            <a:endParaRPr 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81050" y="3003550"/>
          <a:ext cx="42418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9" name="Equation" r:id="rId3" imgW="4241800" imgH="1917700" progId="Equation.DSMT4">
                  <p:embed/>
                </p:oleObj>
              </mc:Choice>
              <mc:Fallback>
                <p:oleObj name="Equation" r:id="rId3" imgW="4241800" imgH="1917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003550"/>
                        <a:ext cx="42418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5257800"/>
            <a:ext cx="635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1/</a:t>
            </a:r>
            <a:r>
              <a:rPr lang="en-US" sz="36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Symbol"/>
              </a:rPr>
              <a:t>α</a:t>
            </a:r>
            <a:r>
              <a:rPr lang="en-US" sz="3600" dirty="0" smtClean="0">
                <a:solidFill>
                  <a:srgbClr val="008000"/>
                </a:solidFill>
                <a:sym typeface="Symbol"/>
              </a:rPr>
              <a:t> </a:t>
            </a:r>
            <a:r>
              <a:rPr lang="en-US" sz="3600" dirty="0" smtClean="0">
                <a:sym typeface="Symbol"/>
              </a:rPr>
              <a:t>is a root of 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Q</a:t>
            </a:r>
            <a:r>
              <a:rPr lang="en-US" sz="3600" dirty="0" smtClean="0">
                <a:sym typeface="Symbol"/>
              </a:rPr>
              <a:t>(x).</a:t>
            </a:r>
            <a:endParaRPr lang="en-US" sz="3600" dirty="0"/>
          </a:p>
        </p:txBody>
      </p:sp>
      <p:grpSp>
        <p:nvGrpSpPr>
          <p:cNvPr id="4" name="Group 15"/>
          <p:cNvGrpSpPr/>
          <p:nvPr/>
        </p:nvGrpSpPr>
        <p:grpSpPr>
          <a:xfrm>
            <a:off x="3962400" y="2819400"/>
            <a:ext cx="4952999" cy="1077218"/>
            <a:chOff x="3812309" y="2819399"/>
            <a:chExt cx="5103090" cy="895784"/>
          </a:xfrm>
        </p:grpSpPr>
        <p:sp>
          <p:nvSpPr>
            <p:cNvPr id="11" name="TextBox 10"/>
            <p:cNvSpPr txBox="1"/>
            <p:nvPr/>
          </p:nvSpPr>
          <p:spPr>
            <a:xfrm>
              <a:off x="5029200" y="2819399"/>
              <a:ext cx="3886199" cy="895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FF"/>
                  </a:solidFill>
                </a:rPr>
                <a:t>We know the </a:t>
              </a:r>
              <a:r>
                <a:rPr lang="en-US" sz="3200" dirty="0" smtClean="0">
                  <a:solidFill>
                    <a:srgbClr val="0000FF"/>
                  </a:solidFill>
                </a:rPr>
                <a:t>n</a:t>
              </a:r>
              <a:r>
                <a:rPr lang="en-US" sz="3200" baseline="30000" dirty="0" smtClean="0">
                  <a:solidFill>
                    <a:srgbClr val="FF00FF"/>
                  </a:solidFill>
                </a:rPr>
                <a:t>th</a:t>
              </a:r>
              <a:r>
                <a:rPr lang="en-US" sz="3200" dirty="0" smtClean="0">
                  <a:solidFill>
                    <a:srgbClr val="FF00FF"/>
                  </a:solidFill>
                </a:rPr>
                <a:t> </a:t>
              </a:r>
              <a:r>
                <a:rPr lang="en-US" sz="3200" dirty="0" err="1" smtClean="0">
                  <a:solidFill>
                    <a:srgbClr val="FF00FF"/>
                  </a:solidFill>
                </a:rPr>
                <a:t>coeff</a:t>
              </a:r>
              <a:r>
                <a:rPr lang="en-US" sz="3200" dirty="0" smtClean="0">
                  <a:solidFill>
                    <a:srgbClr val="FF00FF"/>
                  </a:solidFill>
                </a:rPr>
                <a:t> of this!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1"/>
            </p:cNvCxnSpPr>
            <p:nvPr/>
          </p:nvCxnSpPr>
          <p:spPr bwMode="auto">
            <a:xfrm rot="10800000" flipV="1">
              <a:off x="3812309" y="3267289"/>
              <a:ext cx="1216891" cy="249131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668963" y="3810000"/>
          <a:ext cx="31702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0" name="Equation" r:id="rId5" imgW="965200" imgH="533400" progId="Equation.DSMT4">
                  <p:embed/>
                </p:oleObj>
              </mc:Choice>
              <mc:Fallback>
                <p:oleObj name="Equation" r:id="rId5" imgW="965200" imgH="533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3810000"/>
                        <a:ext cx="3170237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For roots with </a:t>
            </a:r>
            <a:r>
              <a:rPr lang="en-US" sz="4000" dirty="0" smtClean="0">
                <a:solidFill>
                  <a:srgbClr val="0000FF"/>
                </a:solidFill>
              </a:rPr>
              <a:t>multiplicity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/>
              <a:t>in factored denominator of gen func 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73450" y="2514600"/>
          <a:ext cx="24638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7" name="Equation" r:id="rId4" imgW="2463800" imgH="1727200" progId="Equation.DSMT4">
                  <p:embed/>
                </p:oleObj>
              </mc:Choice>
              <mc:Fallback>
                <p:oleObj name="Equation" r:id="rId4" imgW="2463800" imgH="172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514600"/>
                        <a:ext cx="24638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267200"/>
            <a:ext cx="6635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</a:t>
            </a:r>
            <a:r>
              <a:rPr lang="en-US" dirty="0" err="1" smtClean="0">
                <a:solidFill>
                  <a:srgbClr val="FF00FF"/>
                </a:solidFill>
              </a:rPr>
              <a:t>k</a:t>
            </a:r>
            <a:r>
              <a:rPr lang="en-US" dirty="0" smtClean="0"/>
              <a:t> partial fractions:</a:t>
            </a:r>
            <a:endParaRPr lang="en-US" dirty="0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609600" y="4876800"/>
          <a:ext cx="7924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8" name="Equation" r:id="rId6" imgW="7924800" imgH="1663700" progId="Equation.DSMT4">
                  <p:embed/>
                </p:oleObj>
              </mc:Choice>
              <mc:Fallback>
                <p:oleObj name="Equation" r:id="rId6" imgW="7924800" imgH="166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79248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192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use </a:t>
            </a:r>
            <a:r>
              <a:rPr lang="en-US" sz="3600" dirty="0" smtClean="0">
                <a:solidFill>
                  <a:srgbClr val="FF00FF"/>
                </a:solidFill>
              </a:rPr>
              <a:t>polynomial long division </a:t>
            </a:r>
            <a:r>
              <a:rPr lang="en-US" sz="3600" dirty="0" smtClean="0">
                <a:solidFill>
                  <a:srgbClr val="000000"/>
                </a:solidFill>
              </a:rPr>
              <a:t>to find Q(x) and R(x) such that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1638300"/>
          <a:ext cx="627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5" name="Equation" r:id="rId4" imgW="6273720" imgH="571320" progId="Equation.DSMT4">
                  <p:embed/>
                </p:oleObj>
              </mc:Choice>
              <mc:Fallback>
                <p:oleObj name="Equation" r:id="rId4" imgW="6273720" imgH="571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38300"/>
                        <a:ext cx="6273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3622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(N) </a:t>
            </a:r>
            <a:r>
              <a:rPr lang="en-US" sz="4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(D)… </a:t>
            </a:r>
            <a:endParaRPr lang="en-US" sz="4000" dirty="0"/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406400" y="4724400"/>
          <a:ext cx="553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6" name="Equation" r:id="rId6" imgW="5537160" imgH="571320" progId="Equation.DSMT4">
                  <p:embed/>
                </p:oleObj>
              </mc:Choice>
              <mc:Fallback>
                <p:oleObj name="Equation" r:id="rId6" imgW="55371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724400"/>
                        <a:ext cx="5537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81000" y="55626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(R)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(D).</a:t>
            </a:r>
            <a:endParaRPr lang="en-US" sz="40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coefficients of rational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" y="1295400"/>
            <a:ext cx="830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Corollary: for polynomials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P(x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Q(x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can find formula for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65438" y="2514600"/>
          <a:ext cx="3336925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0" name="Equation" r:id="rId4" imgW="698500" imgH="495300" progId="Equation.DSMT4">
                  <p:embed/>
                </p:oleObj>
              </mc:Choice>
              <mc:Fallback>
                <p:oleObj name="Equation" r:id="rId4" imgW="6985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514600"/>
                        <a:ext cx="3336925" cy="236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029200"/>
            <a:ext cx="8113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using </a:t>
            </a:r>
            <a:r>
              <a:rPr lang="en-US" sz="6000" dirty="0" smtClean="0">
                <a:solidFill>
                  <a:srgbClr val="008000"/>
                </a:solidFill>
              </a:rPr>
              <a:t>partial fractions</a:t>
            </a:r>
            <a:endParaRPr lang="en-US" sz="600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12700" dirty="0"/>
              <a:t>Problems</a:t>
            </a:r>
            <a:endParaRPr lang="en-US" sz="12700" dirty="0" smtClean="0"/>
          </a:p>
          <a:p>
            <a:pPr algn="ctr" eaLnBrk="1" hangingPunct="1">
              <a:buNone/>
            </a:pPr>
            <a:r>
              <a:rPr lang="en-US" sz="12700" dirty="0" smtClean="0"/>
              <a:t>1 &amp; 2</a:t>
            </a:r>
            <a:endParaRPr lang="en-US" sz="127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A585D087-0720-40C8-BCB9-442D95888E3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Ordinary Generating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4000" dirty="0" smtClean="0"/>
              <a:t>The ordinary generating function for the infinite sequence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4000" b="1" dirty="0" smtClean="0">
                <a:solidFill>
                  <a:srgbClr val="0000FF"/>
                </a:solidFill>
                <a:sym typeface="Euclid Symbol" pitchFamily="18" charset="2"/>
              </a:rPr>
              <a:t>〈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, 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, 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,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4000" b="1" dirty="0" err="1" smtClean="0">
                <a:solidFill>
                  <a:srgbClr val="0000FF"/>
                </a:solidFill>
                <a:sym typeface="Euclid Symbol" pitchFamily="18" charset="2"/>
              </a:rPr>
              <a:t>〉</a:t>
            </a:r>
            <a:endParaRPr lang="en-US" sz="4000" b="1" dirty="0" smtClean="0"/>
          </a:p>
          <a:p>
            <a:pPr>
              <a:buFontTx/>
              <a:buNone/>
            </a:pPr>
            <a:r>
              <a:rPr lang="en-US" sz="4000" dirty="0" smtClean="0"/>
              <a:t>is the power series: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G(x) = 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x</a:t>
            </a:r>
            <a:r>
              <a:rPr lang="en-US" sz="4000" baseline="30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2000" baseline="30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352FCCE4-BE3A-4FE8-9C7F-346C1706D930}" type="slidenum">
              <a:rPr lang="en-US" smtClean="0"/>
              <a:pPr/>
              <a:t>5</a:t>
            </a:fld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5638800" y="3124200"/>
            <a:ext cx="1392326" cy="2428752"/>
            <a:chOff x="5643520" y="3007540"/>
            <a:chExt cx="1392326" cy="2428752"/>
          </a:xfrm>
        </p:grpSpPr>
        <p:sp>
          <p:nvSpPr>
            <p:cNvPr id="18" name="TextBox 17"/>
            <p:cNvSpPr txBox="1"/>
            <p:nvPr/>
          </p:nvSpPr>
          <p:spPr>
            <a:xfrm>
              <a:off x="5643520" y="3007540"/>
              <a:ext cx="838199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r>
                <a:rPr lang="en-US" sz="4000" dirty="0" smtClean="0">
                  <a:solidFill>
                    <a:srgbClr val="0000FF"/>
                  </a:solidFill>
                  <a:sym typeface="Euclid Extra" pitchFamily="18" charset="2"/>
                </a:rPr>
                <a:t>,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3799" y="4728406"/>
              <a:ext cx="452047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16200000" flipH="1">
              <a:off x="5829300" y="4000500"/>
              <a:ext cx="990600" cy="609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47625" cap="flat" cmpd="sng" algn="ctr">
              <a:solidFill>
                <a:srgbClr val="FF00FF"/>
              </a:solidFill>
              <a:prstDash val="sysDash"/>
              <a:round/>
              <a:headEnd type="arrow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41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979680"/>
              </p:ext>
            </p:extLst>
          </p:nvPr>
        </p:nvGraphicFramePr>
        <p:xfrm>
          <a:off x="1074738" y="3998913"/>
          <a:ext cx="44434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1" name="Equation" r:id="rId4" imgW="3441700" imgH="838200" progId="Equation.3">
                  <p:embed/>
                </p:oleObj>
              </mc:Choice>
              <mc:Fallback>
                <p:oleObj name="Equation" r:id="rId4" imgW="3441700" imgH="838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998913"/>
                        <a:ext cx="4443412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167FB316-D213-489C-8FDE-91E3356C5A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577917"/>
              </p:ext>
            </p:extLst>
          </p:nvPr>
        </p:nvGraphicFramePr>
        <p:xfrm>
          <a:off x="812800" y="2392363"/>
          <a:ext cx="37750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" name="Equation" r:id="rId6" imgW="3060700" imgH="1092200" progId="Equation.3">
                  <p:embed/>
                </p:oleObj>
              </mc:Choice>
              <mc:Fallback>
                <p:oleObj name="Equation" r:id="rId6" imgW="30607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392363"/>
                        <a:ext cx="3775075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581400" y="16764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3" name="Equation" r:id="rId8" imgW="1066680" imgH="342720" progId="Equation.DSMT4">
                    <p:embed/>
                  </p:oleObj>
                </mc:Choice>
                <mc:Fallback>
                  <p:oleObj name="Equation" r:id="rId8" imgW="1066680" imgH="3427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867400" y="3525838"/>
          <a:ext cx="1912938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4" name="Equation" r:id="rId10" imgW="1168400" imgH="1104900" progId="Equation.DSMT4">
                  <p:embed/>
                </p:oleObj>
              </mc:Choice>
              <mc:Fallback>
                <p:oleObj name="Equation" r:id="rId10" imgW="1168400" imgH="1104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25838"/>
                        <a:ext cx="1912938" cy="180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Counting with Generating </a:t>
            </a:r>
            <a:r>
              <a:rPr lang="en-US" dirty="0" err="1" smtClean="0"/>
              <a:t>Funcs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167FB316-D213-489C-8FDE-91E3356C5A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Different types of items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Items of the same type are indistinguishable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How many different bags of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items exist, subject to constraints on the number of each type?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167FB316-D213-489C-8FDE-91E3356C5A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6200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 smtClean="0"/>
              <a:t>In how many ways can we fill a bag with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 smtClean="0"/>
              <a:t> fruits given the following constraints?</a:t>
            </a:r>
            <a:endParaRPr lang="en-US" sz="3600" dirty="0"/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At most 2 </a:t>
            </a:r>
            <a:r>
              <a:rPr lang="en-US" sz="3600" dirty="0" smtClean="0">
                <a:solidFill>
                  <a:srgbClr val="FF9900"/>
                </a:solidFill>
              </a:rPr>
              <a:t>oranges</a:t>
            </a:r>
            <a:r>
              <a:rPr lang="en-US" sz="3600" dirty="0" smtClean="0"/>
              <a:t>.</a:t>
            </a:r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00B050"/>
                </a:solidFill>
              </a:rPr>
              <a:t>apples</a:t>
            </a:r>
            <a:r>
              <a:rPr lang="en-US" sz="3600" dirty="0" smtClean="0"/>
              <a:t>.</a:t>
            </a:r>
          </a:p>
          <a:p>
            <a:pPr marL="274320"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939E00"/>
                </a:solidFill>
              </a:rPr>
              <a:t>bananas</a:t>
            </a:r>
            <a:r>
              <a:rPr lang="en-US" sz="3600" dirty="0" smtClean="0"/>
              <a:t> that only come in bunches of 3.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Bags with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4 fruits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0"/>
          </a:xfrm>
        </p:spPr>
        <p:txBody>
          <a:bodyPr/>
          <a:lstStyle/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1 </a:t>
            </a:r>
            <a:r>
              <a:rPr lang="en-US" sz="4000" dirty="0" smtClean="0">
                <a:solidFill>
                  <a:srgbClr val="00B050"/>
                </a:solidFill>
              </a:rPr>
              <a:t>apple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4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0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2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2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167FB316-D213-489C-8FDE-91E3356C5A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540514"/>
            <a:ext cx="6479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Number of 4-fruit bags: 5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21621</TotalTime>
  <Words>1154</Words>
  <Application>Microsoft Macintosh PowerPoint</Application>
  <PresentationFormat>On-screen Show (4:3)</PresentationFormat>
  <Paragraphs>215</Paragraphs>
  <Slides>44</Slides>
  <Notes>29</Notes>
  <HiddenSlides>7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Comic Sans MS</vt:lpstr>
      <vt:lpstr>Euclid Symbol</vt:lpstr>
      <vt:lpstr>Euclid Extra</vt:lpstr>
      <vt:lpstr>6.042 Lecture Template</vt:lpstr>
      <vt:lpstr>Equation</vt:lpstr>
      <vt:lpstr>Microsoft Equation</vt:lpstr>
      <vt:lpstr>MathType 6.0 Equation</vt:lpstr>
      <vt:lpstr>PowerPoint Presentation</vt:lpstr>
      <vt:lpstr>Infinite Geometric Sum</vt:lpstr>
      <vt:lpstr>Infinite Geometric Sum</vt:lpstr>
      <vt:lpstr>PowerPoint Presentation</vt:lpstr>
      <vt:lpstr>Ordinary Generating Functions</vt:lpstr>
      <vt:lpstr>Infinite Geometric Sum</vt:lpstr>
      <vt:lpstr>Counting with Generating Funcs</vt:lpstr>
      <vt:lpstr>Bags of fruit</vt:lpstr>
      <vt:lpstr>Bags with n = 4 fruits </vt:lpstr>
      <vt:lpstr>At most 2 oranges</vt:lpstr>
      <vt:lpstr>Any number of apples</vt:lpstr>
      <vt:lpstr>Substituting xk for x</vt:lpstr>
      <vt:lpstr>Bananas in bunches of 3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Bags of Fruit</vt:lpstr>
      <vt:lpstr>A Familiar Generating Function?</vt:lpstr>
      <vt:lpstr>For future term…  A brief exercise: Derive generating function for  selecting a bag of n chocolate and vanilla donuts…</vt:lpstr>
      <vt:lpstr>A Familiar Generating Function?</vt:lpstr>
      <vt:lpstr>A Familiar Generating Function?</vt:lpstr>
      <vt:lpstr>A Familiar Generating Function?</vt:lpstr>
      <vt:lpstr>The Donut Number!</vt:lpstr>
      <vt:lpstr>The Donut Number!</vt:lpstr>
      <vt:lpstr>The Donut Number!</vt:lpstr>
      <vt:lpstr>Conclusion: Bags of Fruit</vt:lpstr>
      <vt:lpstr>Convolution Rule</vt:lpstr>
      <vt:lpstr>Convolution Rule</vt:lpstr>
      <vt:lpstr>Convolution Rule</vt:lpstr>
      <vt:lpstr>Finding coefficients</vt:lpstr>
      <vt:lpstr>Partial Fraction Expansions</vt:lpstr>
      <vt:lpstr>Partial Fractions for H(x)</vt:lpstr>
      <vt:lpstr>Solve for A1 and A2</vt:lpstr>
      <vt:lpstr>Solve for A1 and A2</vt:lpstr>
      <vt:lpstr>Finding the coefficients</vt:lpstr>
      <vt:lpstr>In General…</vt:lpstr>
      <vt:lpstr>Partial Fractions Caveat #1</vt:lpstr>
      <vt:lpstr>Partial Fractions Caveat #2</vt:lpstr>
      <vt:lpstr>coefficients of rational functions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1850</cp:revision>
  <cp:lastPrinted>2010-04-23T03:48:30Z</cp:lastPrinted>
  <dcterms:created xsi:type="dcterms:W3CDTF">2010-04-23T03:47:24Z</dcterms:created>
  <dcterms:modified xsi:type="dcterms:W3CDTF">2011-11-08T21:21:56Z</dcterms:modified>
</cp:coreProperties>
</file>