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64.xml" ContentType="application/vnd.openxmlformats-officedocument.presentationml.notesSlide+xml"/>
  <Override PartName="/ppt/tags/tag1.xml" ContentType="application/vnd.openxmlformats-officedocument.presentationml.tags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2.xml" ContentType="application/vnd.openxmlformats-officedocument.presentationml.notesSlide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Default Extension="emf" ContentType="image/x-emf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slides/slide68.xml" ContentType="application/vnd.openxmlformats-officedocument.presentationml.slide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slides/slide69.xml" ContentType="application/vnd.openxmlformats-officedocument.presentationml.slide+xml"/>
  <Override PartName="/ppt/theme/theme4.xml" ContentType="application/vnd.openxmlformats-officedocument.them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4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  <p:sldMasterId id="2147483662" r:id="rId2"/>
  </p:sldMasterIdLst>
  <p:notesMasterIdLst>
    <p:notesMasterId r:id="rId73"/>
  </p:notesMasterIdLst>
  <p:handoutMasterIdLst>
    <p:handoutMasterId r:id="rId74"/>
  </p:handoutMasterIdLst>
  <p:sldIdLst>
    <p:sldId id="692" r:id="rId3"/>
    <p:sldId id="695" r:id="rId4"/>
    <p:sldId id="768" r:id="rId5"/>
    <p:sldId id="776" r:id="rId6"/>
    <p:sldId id="779" r:id="rId7"/>
    <p:sldId id="782" r:id="rId8"/>
    <p:sldId id="783" r:id="rId9"/>
    <p:sldId id="785" r:id="rId10"/>
    <p:sldId id="784" r:id="rId11"/>
    <p:sldId id="696" r:id="rId12"/>
    <p:sldId id="740" r:id="rId13"/>
    <p:sldId id="697" r:id="rId14"/>
    <p:sldId id="741" r:id="rId15"/>
    <p:sldId id="746" r:id="rId16"/>
    <p:sldId id="742" r:id="rId17"/>
    <p:sldId id="747" r:id="rId18"/>
    <p:sldId id="743" r:id="rId19"/>
    <p:sldId id="744" r:id="rId20"/>
    <p:sldId id="703" r:id="rId21"/>
    <p:sldId id="771" r:id="rId22"/>
    <p:sldId id="745" r:id="rId23"/>
    <p:sldId id="772" r:id="rId24"/>
    <p:sldId id="786" r:id="rId25"/>
    <p:sldId id="787" r:id="rId26"/>
    <p:sldId id="788" r:id="rId27"/>
    <p:sldId id="789" r:id="rId28"/>
    <p:sldId id="790" r:id="rId29"/>
    <p:sldId id="791" r:id="rId30"/>
    <p:sldId id="792" r:id="rId31"/>
    <p:sldId id="793" r:id="rId32"/>
    <p:sldId id="794" r:id="rId33"/>
    <p:sldId id="795" r:id="rId34"/>
    <p:sldId id="796" r:id="rId35"/>
    <p:sldId id="797" r:id="rId36"/>
    <p:sldId id="798" r:id="rId37"/>
    <p:sldId id="799" r:id="rId38"/>
    <p:sldId id="800" r:id="rId39"/>
    <p:sldId id="801" r:id="rId40"/>
    <p:sldId id="802" r:id="rId41"/>
    <p:sldId id="803" r:id="rId42"/>
    <p:sldId id="804" r:id="rId43"/>
    <p:sldId id="805" r:id="rId44"/>
    <p:sldId id="806" r:id="rId45"/>
    <p:sldId id="807" r:id="rId46"/>
    <p:sldId id="808" r:id="rId47"/>
    <p:sldId id="809" r:id="rId48"/>
    <p:sldId id="810" r:id="rId49"/>
    <p:sldId id="811" r:id="rId50"/>
    <p:sldId id="812" r:id="rId51"/>
    <p:sldId id="813" r:id="rId52"/>
    <p:sldId id="814" r:id="rId53"/>
    <p:sldId id="815" r:id="rId54"/>
    <p:sldId id="816" r:id="rId55"/>
    <p:sldId id="817" r:id="rId56"/>
    <p:sldId id="818" r:id="rId57"/>
    <p:sldId id="819" r:id="rId58"/>
    <p:sldId id="820" r:id="rId59"/>
    <p:sldId id="821" r:id="rId60"/>
    <p:sldId id="822" r:id="rId61"/>
    <p:sldId id="823" r:id="rId62"/>
    <p:sldId id="824" r:id="rId63"/>
    <p:sldId id="825" r:id="rId64"/>
    <p:sldId id="826" r:id="rId65"/>
    <p:sldId id="827" r:id="rId66"/>
    <p:sldId id="828" r:id="rId67"/>
    <p:sldId id="829" r:id="rId68"/>
    <p:sldId id="830" r:id="rId69"/>
    <p:sldId id="831" r:id="rId70"/>
    <p:sldId id="832" r:id="rId71"/>
    <p:sldId id="833" r:id="rId72"/>
  </p:sldIdLst>
  <p:sldSz cx="9144000" cy="6858000" type="screen4x3"/>
  <p:notesSz cx="7315200" cy="9601200"/>
  <p:embeddedFontLst>
    <p:embeddedFont>
      <p:font typeface="Comic Sans MS"/>
      <p:regular r:id="rId75"/>
      <p:bold r:id="rId76"/>
    </p:embeddedFont>
    <p:embeddedFont>
      <p:font typeface="SimSun"/>
      <p:regular r:id="rId77"/>
    </p:embeddedFont>
    <p:embeddedFont>
      <p:font typeface="Euclid Symbol" charset="2"/>
      <p:regular r:id="rId78"/>
      <p:bold r:id="rId79"/>
      <p:italic r:id="rId80"/>
      <p:boldItalic r:id="rId81"/>
    </p:embeddedFont>
  </p:embeddedFontLst>
  <p:custDataLst>
    <p:tags r:id="rId8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115" autoAdjust="0"/>
    <p:restoredTop sz="92496" autoAdjust="0"/>
  </p:normalViewPr>
  <p:slideViewPr>
    <p:cSldViewPr snapToGrid="0" showGuides="1">
      <p:cViewPr varScale="1">
        <p:scale>
          <a:sx n="146" d="100"/>
          <a:sy n="146" d="100"/>
        </p:scale>
        <p:origin x="-1144" y="-96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0" d="100"/>
        <a:sy n="250" d="100"/>
      </p:scale>
      <p:origin x="0" y="6536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font" Target="fonts/font1.fntdata"/><Relationship Id="rId76" Type="http://schemas.openxmlformats.org/officeDocument/2006/relationships/font" Target="fonts/font2.fntdata"/><Relationship Id="rId77" Type="http://schemas.openxmlformats.org/officeDocument/2006/relationships/font" Target="fonts/font3.fntdata"/><Relationship Id="rId78" Type="http://schemas.openxmlformats.org/officeDocument/2006/relationships/font" Target="fonts/font4.fntdata"/><Relationship Id="rId79" Type="http://schemas.openxmlformats.org/officeDocument/2006/relationships/font" Target="fonts/font5.fntdata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font" Target="fonts/font6.fntdata"/><Relationship Id="rId81" Type="http://schemas.openxmlformats.org/officeDocument/2006/relationships/font" Target="fonts/font7.fntdata"/><Relationship Id="rId82" Type="http://schemas.openxmlformats.org/officeDocument/2006/relationships/printerSettings" Target="printerSettings/printerSettings1.bin"/><Relationship Id="rId83" Type="http://schemas.openxmlformats.org/officeDocument/2006/relationships/tags" Target="tags/tag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10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11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12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13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14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15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BF71D-BF1E-45E0-BE20-E9608381CFCB}" type="slidenum">
              <a:rPr lang="en-US"/>
              <a:pPr/>
              <a:t>16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17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18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19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21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E04FF-4AB4-48D1-A52F-EAD3413C465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5764B-E534-442D-9798-38654F0CC4A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3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9FE73-0FB9-4051-8BFD-9E7058DDEEC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F620-D4F0-4A50-B64A-CFA5CEC6197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998CC-CCF7-4B6B-8408-BCE54756AE5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4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83AA-7D44-404C-8C75-2B192AADC84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70877-DF25-4170-830B-1A676786250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7B4D-D49A-486A-AE90-2F39BE6407E2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17087-4984-4957-AFF5-69DB5D8999AB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87C22-5EBA-455C-8E4A-B63DAEACF520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D9E7-0B01-4118-A84A-3A314184871E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E3D70-E115-49FB-81D8-1A0C4DF3075E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E0E44-3D0E-41A4-BDF6-B1F59B1BBACD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06DF7-D656-49B1-940D-6AB21F2646E7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5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F3FE1-1A5A-43AE-B480-0134F706445B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2D3FC6-26DF-490E-99C5-824B9279F39F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904BC-D0CB-41C3-B027-990ADBF38339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6909-0CC0-4E80-BED7-EA03E0AA16A9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45E42-8CCA-418F-80C5-9BADBA136C64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5A36D-D1AC-420E-BBD1-E887FB70BB92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2E3A5-122A-4763-9574-C8109C991841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23467-CBA7-4AE9-9490-F741D3578B6C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6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7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8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9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7F.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67571" y="6589926"/>
            <a:ext cx="2711240" cy="25766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March</a:t>
            </a:r>
            <a:r>
              <a:rPr lang="en-US" sz="1200" baseline="0" dirty="0" smtClean="0">
                <a:latin typeface="Comic Sans MS" pitchFamily="66" charset="0"/>
              </a:rPr>
              <a:t> </a:t>
            </a:r>
            <a:r>
              <a:rPr lang="en-US" sz="1200" baseline="0" dirty="0" smtClean="0">
                <a:latin typeface="Comic Sans MS" pitchFamily="66" charset="0"/>
              </a:rPr>
              <a:t>18,</a:t>
            </a:r>
            <a:r>
              <a:rPr lang="en-US" sz="1200" dirty="0" smtClean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45401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18, 2011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w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image" Target="../media/image22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w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6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8" Type="http://schemas.openxmlformats.org/officeDocument/2006/relationships/image" Target="../media/image31.emf"/><Relationship Id="rId9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4.wmf"/><Relationship Id="rId8" Type="http://schemas.openxmlformats.org/officeDocument/2006/relationships/image" Target="../media/image31.emf"/><Relationship Id="rId9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emf"/><Relationship Id="rId12" Type="http://schemas.openxmlformats.org/officeDocument/2006/relationships/image" Target="../media/image41.emf"/><Relationship Id="rId13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w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9" Type="http://schemas.openxmlformats.org/officeDocument/2006/relationships/image" Target="../media/image38.emf"/><Relationship Id="rId10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8" Type="http://schemas.openxmlformats.org/officeDocument/2006/relationships/image" Target="../media/image45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8" Type="http://schemas.openxmlformats.org/officeDocument/2006/relationships/image" Target="../media/image45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8" Type="http://schemas.openxmlformats.org/officeDocument/2006/relationships/image" Target="../media/image45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image" Target="../media/image22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w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3.emf"/><Relationship Id="rId12" Type="http://schemas.openxmlformats.org/officeDocument/2006/relationships/image" Target="../media/image54.emf"/><Relationship Id="rId13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wmf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48.emf"/><Relationship Id="rId7" Type="http://schemas.openxmlformats.org/officeDocument/2006/relationships/image" Target="../media/image49.emf"/><Relationship Id="rId8" Type="http://schemas.openxmlformats.org/officeDocument/2006/relationships/image" Target="../media/image50.emf"/><Relationship Id="rId9" Type="http://schemas.openxmlformats.org/officeDocument/2006/relationships/image" Target="../media/image51.emf"/><Relationship Id="rId10" Type="http://schemas.openxmlformats.org/officeDocument/2006/relationships/image" Target="../media/image52.emf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2.emf"/><Relationship Id="rId12" Type="http://schemas.openxmlformats.org/officeDocument/2006/relationships/image" Target="../media/image63.emf"/><Relationship Id="rId13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w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6" Type="http://schemas.openxmlformats.org/officeDocument/2006/relationships/image" Target="../media/image57.emf"/><Relationship Id="rId7" Type="http://schemas.openxmlformats.org/officeDocument/2006/relationships/image" Target="../media/image58.emf"/><Relationship Id="rId8" Type="http://schemas.openxmlformats.org/officeDocument/2006/relationships/image" Target="../media/image59.emf"/><Relationship Id="rId9" Type="http://schemas.openxmlformats.org/officeDocument/2006/relationships/image" Target="../media/image60.emf"/><Relationship Id="rId10" Type="http://schemas.openxmlformats.org/officeDocument/2006/relationships/image" Target="../media/image61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4" Type="http://schemas.openxmlformats.org/officeDocument/2006/relationships/image" Target="../media/image66.emf"/><Relationship Id="rId5" Type="http://schemas.openxmlformats.org/officeDocument/2006/relationships/image" Target="../media/image67.emf"/><Relationship Id="rId6" Type="http://schemas.openxmlformats.org/officeDocument/2006/relationships/image" Target="../media/image68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4" Type="http://schemas.openxmlformats.org/officeDocument/2006/relationships/image" Target="../media/image70.emf"/><Relationship Id="rId5" Type="http://schemas.openxmlformats.org/officeDocument/2006/relationships/image" Target="../media/image68.wmf"/><Relationship Id="rId6" Type="http://schemas.openxmlformats.org/officeDocument/2006/relationships/image" Target="../media/image71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4" Type="http://schemas.openxmlformats.org/officeDocument/2006/relationships/image" Target="../media/image73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46080" y="1578247"/>
            <a:ext cx="7928039" cy="368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</a:t>
            </a:r>
          </a:p>
          <a:p>
            <a:pPr algn="ctr">
              <a:spcBef>
                <a:spcPct val="0"/>
              </a:spcBef>
              <a:buNone/>
            </a:pPr>
            <a:r>
              <a:rPr lang="en-US" sz="7200" dirty="0" smtClean="0"/>
              <a:t>Isomorphism</a:t>
            </a:r>
          </a:p>
          <a:p>
            <a:pPr algn="ctr">
              <a:spcBef>
                <a:spcPct val="0"/>
              </a:spcBef>
              <a:buNone/>
            </a:pPr>
            <a:r>
              <a:rPr lang="en-US" sz="7200" dirty="0" smtClean="0"/>
              <a:t>Stable Marriage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B240AD19-D171-4C36-BC34-165F4F829BC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705834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9F009F"/>
                </a:solidFill>
              </a:rPr>
              <a:t>Same</a:t>
            </a:r>
            <a:r>
              <a:rPr lang="en-US" sz="3600" dirty="0" smtClean="0">
                <a:solidFill>
                  <a:srgbClr val="9F009F"/>
                </a:solidFill>
              </a:rPr>
              <a:t> layout</a:t>
            </a:r>
            <a:r>
              <a:rPr lang="en-US" sz="3600" dirty="0" smtClean="0">
                <a:solidFill>
                  <a:srgbClr val="9F009F"/>
                </a:solidFill>
              </a:rPr>
              <a:t>, </a:t>
            </a:r>
            <a:r>
              <a:rPr lang="en-US" sz="3600" dirty="0" smtClean="0">
                <a:solidFill>
                  <a:srgbClr val="9F009F"/>
                </a:solidFill>
              </a:rPr>
              <a:t>different vertices</a:t>
            </a:r>
            <a:endParaRPr lang="en-US" sz="3600" dirty="0">
              <a:solidFill>
                <a:srgbClr val="9F009F"/>
              </a:solidFill>
            </a:endParaRP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68A93573-C3A1-4216-A253-FAD638233C5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5E3C3489-5335-4071-A373-779F9E8C608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  <a:endParaRPr lang="en-US" sz="5400" dirty="0" smtClean="0">
              <a:solidFill>
                <a:srgbClr val="FF00FF"/>
              </a:solidFill>
            </a:endParaRPr>
          </a:p>
          <a:p>
            <a:pPr algn="ctr">
              <a:buFontTx/>
              <a:buNone/>
            </a:pPr>
            <a:r>
              <a:rPr lang="en-US" sz="5400" dirty="0" err="1" smtClean="0">
                <a:solidFill>
                  <a:srgbClr val="FF00FF"/>
                </a:solidFill>
              </a:rPr>
              <a:t>bijection</a:t>
            </a:r>
            <a:endParaRPr lang="en-US" sz="5400" dirty="0" smtClean="0">
              <a:solidFill>
                <a:srgbClr val="FF00FF"/>
              </a:solidFill>
            </a:endParaRPr>
          </a:p>
          <a:p>
            <a:pPr>
              <a:buFontTx/>
              <a:buNone/>
            </a:pPr>
            <a:r>
              <a:rPr lang="en-US" sz="5400" dirty="0" smtClean="0"/>
              <a:t>between </a:t>
            </a:r>
            <a:r>
              <a:rPr lang="en-US" sz="5400" dirty="0" smtClean="0"/>
              <a:t>their vertices.</a:t>
            </a:r>
            <a:endParaRPr lang="en-US" sz="5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AA7FE549-B246-4F98-AB9B-E10B9848818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046B1DE3-69C3-424B-B7F0-9CF8344ADFF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1AC59D09-C0B9-4025-A086-F05489DDA977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B78F7DF3-54D4-4BBF-AB0E-F045890E432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grpSp>
        <p:nvGrpSpPr>
          <p:cNvPr id="675843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5844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5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6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7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848" name="AutoShape 8"/>
            <p:cNvCxnSpPr>
              <a:cxnSpLocks noChangeShapeType="1"/>
              <a:stCxn id="675844" idx="6"/>
              <a:endCxn id="675845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49" name="AutoShape 9"/>
            <p:cNvCxnSpPr>
              <a:cxnSpLocks noChangeShapeType="1"/>
              <a:stCxn id="675847" idx="0"/>
              <a:endCxn id="675845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0" name="AutoShape 10"/>
            <p:cNvCxnSpPr>
              <a:cxnSpLocks noChangeShapeType="1"/>
              <a:stCxn id="675846" idx="6"/>
              <a:endCxn id="675847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1" name="AutoShape 11"/>
            <p:cNvCxnSpPr>
              <a:cxnSpLocks noChangeShapeType="1"/>
              <a:stCxn id="675844" idx="4"/>
              <a:endCxn id="675846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2" name="AutoShape 12"/>
            <p:cNvCxnSpPr>
              <a:cxnSpLocks noChangeShapeType="1"/>
              <a:stCxn id="675844" idx="5"/>
              <a:endCxn id="675847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5853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5854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5855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5856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5857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5858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5859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0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1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2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863" name="AutoShape 23"/>
            <p:cNvCxnSpPr>
              <a:cxnSpLocks noChangeShapeType="1"/>
              <a:stCxn id="675861" idx="6"/>
              <a:endCxn id="675862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4" name="AutoShape 24"/>
            <p:cNvCxnSpPr>
              <a:cxnSpLocks noChangeShapeType="1"/>
              <a:stCxn id="675859" idx="4"/>
              <a:endCxn id="675861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5" name="AutoShape 25"/>
            <p:cNvCxnSpPr>
              <a:cxnSpLocks noChangeShapeType="1"/>
              <a:stCxn id="675859" idx="5"/>
              <a:endCxn id="675862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6" name="AutoShape 26"/>
            <p:cNvCxnSpPr>
              <a:cxnSpLocks noChangeShapeType="1"/>
              <a:stCxn id="675861" idx="7"/>
              <a:endCxn id="675860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7" name="AutoShape 27"/>
            <p:cNvCxnSpPr>
              <a:cxnSpLocks noChangeShapeType="1"/>
              <a:stCxn id="675860" idx="5"/>
              <a:endCxn id="675862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5868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5869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5870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5871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587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587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587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587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587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1DB5B75C-AF40-408B-B111-07AA9773305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A0329A7B-0CDF-4474-9D5E-25E9C11592C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G</a:t>
            </a:r>
            <a:r>
              <a:rPr lang="en-US" sz="4000" baseline="-25000" dirty="0">
                <a:solidFill>
                  <a:srgbClr val="008000"/>
                </a:solidFill>
              </a:rPr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FF"/>
                </a:solidFill>
              </a:rPr>
              <a:t>isomorphic</a:t>
            </a:r>
            <a:r>
              <a:rPr lang="en-US" sz="4000" dirty="0">
                <a:solidFill>
                  <a:srgbClr val="0033CC"/>
                </a:solidFill>
              </a:rPr>
              <a:t> </a:t>
            </a:r>
            <a:r>
              <a:rPr lang="en-US" sz="4000" dirty="0"/>
              <a:t>to </a:t>
            </a:r>
            <a:r>
              <a:rPr lang="en-US" sz="4000" dirty="0">
                <a:solidFill>
                  <a:srgbClr val="0000FF"/>
                </a:solidFill>
              </a:rPr>
              <a:t>G</a:t>
            </a:r>
            <a:r>
              <a:rPr lang="en-US" sz="4000" baseline="-25000" dirty="0">
                <a:solidFill>
                  <a:srgbClr val="0000FF"/>
                </a:solidFill>
              </a:rPr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err="1"/>
              <a:t>iff</a:t>
            </a:r>
            <a:r>
              <a:rPr lang="en-US" sz="4800" dirty="0"/>
              <a:t> 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B88CF5CE-1058-4BB5-8192-EF344624784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degree </a:t>
            </a:r>
            <a:r>
              <a:rPr lang="en-US" sz="4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8373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9F009F"/>
                </a:solidFill>
              </a:rPr>
              <a:t>Same </a:t>
            </a:r>
            <a:r>
              <a:rPr lang="en-US" sz="3600" dirty="0" smtClean="0">
                <a:solidFill>
                  <a:srgbClr val="9F009F"/>
                </a:solidFill>
              </a:rPr>
              <a:t>graph</a:t>
            </a:r>
            <a:r>
              <a:rPr lang="en-US" sz="3600" dirty="0" smtClean="0">
                <a:solidFill>
                  <a:srgbClr val="9F009F"/>
                </a:solidFill>
              </a:rPr>
              <a:t>, </a:t>
            </a:r>
            <a:r>
              <a:rPr lang="en-US" sz="3600" dirty="0" smtClean="0">
                <a:solidFill>
                  <a:srgbClr val="9F009F"/>
                </a:solidFill>
              </a:rPr>
              <a:t>different layouts</a:t>
            </a:r>
            <a:endParaRPr lang="en-US" sz="3600" dirty="0">
              <a:solidFill>
                <a:srgbClr val="9F009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DE3D2CC-F788-4557-8ECB-878F673AE85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15D60AE2-77FF-43D7-8AD9-B8A424F004F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i="1" dirty="0" smtClean="0"/>
              <a:t>preserved  </a:t>
            </a:r>
            <a:r>
              <a:rPr lang="en-US" sz="3600" dirty="0" smtClean="0"/>
              <a:t>by </a:t>
            </a:r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3AEDE1B4-22B9-44CE-94B1-9B4CDE94A4E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007E33-1736-4A6D-A40B-B2F7521A0A97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0588" y="1731963"/>
            <a:ext cx="738028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8800" b="1" dirty="0">
                <a:solidFill>
                  <a:schemeClr val="tx2"/>
                </a:solidFill>
                <a:latin typeface="Comic Sans MS" pitchFamily="66" charset="0"/>
              </a:rPr>
              <a:t>Stable Matching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84300" y="1112838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omic Sans MS" pitchFamily="66" charset="0"/>
              </a:rPr>
              <a:t>A Marriage Problem</a:t>
            </a:r>
          </a:p>
        </p:txBody>
      </p:sp>
      <p:pic>
        <p:nvPicPr>
          <p:cNvPr id="11268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38400" y="2152650"/>
            <a:ext cx="5156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1      </a:t>
            </a:r>
            <a:r>
              <a:rPr lang="en-US" sz="3200" dirty="0" smtClean="0">
                <a:latin typeface="Comic Sans MS" pitchFamily="66" charset="0"/>
              </a:rPr>
              <a:t>2      </a:t>
            </a:r>
            <a:r>
              <a:rPr lang="en-US" sz="3200" dirty="0">
                <a:latin typeface="Comic Sans MS" pitchFamily="66" charset="0"/>
              </a:rPr>
              <a:t>3     </a:t>
            </a:r>
            <a:r>
              <a:rPr lang="en-US" sz="3200" dirty="0" smtClean="0">
                <a:latin typeface="Comic Sans MS" pitchFamily="66" charset="0"/>
              </a:rPr>
              <a:t>4     5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1273" name="Picture 9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43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2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38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486025" y="5202238"/>
            <a:ext cx="54610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A	</a:t>
            </a:r>
            <a:r>
              <a:rPr lang="en-US" sz="3200" dirty="0" smtClean="0">
                <a:latin typeface="Comic Sans MS" pitchFamily="66" charset="0"/>
              </a:rPr>
              <a:t>B</a:t>
            </a:r>
            <a:r>
              <a:rPr lang="en-US" sz="3200" dirty="0">
                <a:latin typeface="Comic Sans MS" pitchFamily="66" charset="0"/>
              </a:rPr>
              <a:t>	 C     </a:t>
            </a:r>
            <a:r>
              <a:rPr lang="en-US" sz="3200" dirty="0" smtClean="0">
                <a:latin typeface="Comic Sans MS" pitchFamily="66" charset="0"/>
              </a:rPr>
              <a:t>D</a:t>
            </a:r>
            <a:r>
              <a:rPr lang="en-US" sz="3200" dirty="0">
                <a:latin typeface="Comic Sans MS" pitchFamily="66" charset="0"/>
              </a:rPr>
              <a:t>	E</a:t>
            </a:r>
          </a:p>
        </p:txBody>
      </p:sp>
      <p:pic>
        <p:nvPicPr>
          <p:cNvPr id="11278" name="Picture 14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943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9" name="Picture 15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019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076325" y="2867025"/>
            <a:ext cx="12955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Boys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5525" y="4238625"/>
            <a:ext cx="131638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Girls</a:t>
            </a:r>
          </a:p>
        </p:txBody>
      </p:sp>
      <p:sp>
        <p:nvSpPr>
          <p:cNvPr id="112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3C04413-F31C-46EF-A14A-12FA29716134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3875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dirty="0">
                <a:latin typeface="Comic Sans MS" pitchFamily="66" charset="0"/>
              </a:rPr>
              <a:t>Boys			Girls</a:t>
            </a:r>
          </a:p>
          <a:p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BF01FB-F263-430F-8EA4-534DA2179AEB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03300" y="1651000"/>
            <a:ext cx="261620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1:  CBEAD</a:t>
            </a:r>
          </a:p>
          <a:p>
            <a:r>
              <a:rPr lang="en-US" dirty="0">
                <a:latin typeface="Comic Sans MS" pitchFamily="66" charset="0"/>
              </a:rPr>
              <a:t>2 : ABECD</a:t>
            </a:r>
          </a:p>
          <a:p>
            <a:r>
              <a:rPr lang="en-US" dirty="0">
                <a:latin typeface="Comic Sans MS" pitchFamily="66" charset="0"/>
              </a:rPr>
              <a:t>3 : DCBAE</a:t>
            </a:r>
          </a:p>
          <a:p>
            <a:r>
              <a:rPr lang="en-US" dirty="0">
                <a:latin typeface="Comic Sans MS" pitchFamily="66" charset="0"/>
              </a:rPr>
              <a:t>4 : ACDBE</a:t>
            </a:r>
          </a:p>
          <a:p>
            <a:r>
              <a:rPr lang="en-US" dirty="0">
                <a:latin typeface="Comic Sans MS" pitchFamily="66" charset="0"/>
              </a:rPr>
              <a:t>5 : ABDEC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331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368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225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400" y="3759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400" y="43434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400" y="4927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14800" y="2713038"/>
            <a:ext cx="484299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Try “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greedy</a:t>
            </a:r>
            <a:r>
              <a:rPr lang="en-US" sz="4400">
                <a:latin typeface="Comic Sans MS" pitchFamily="66" charset="0"/>
              </a:rPr>
              <a:t>” </a:t>
            </a:r>
          </a:p>
          <a:p>
            <a:r>
              <a:rPr lang="en-US" sz="4400">
                <a:latin typeface="Comic Sans MS" pitchFamily="66" charset="0"/>
              </a:rPr>
              <a:t>strategy for boys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33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19666E-7CA3-4CCC-9041-CB2FD4A6C414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90749"/>
            <a:ext cx="2616200" cy="3387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: 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BEAD</a:t>
            </a:r>
          </a:p>
          <a:p>
            <a:r>
              <a:rPr lang="en-US" dirty="0">
                <a:latin typeface="Comic Sans MS" pitchFamily="66" charset="0"/>
              </a:rPr>
              <a:t>2 : ABECD</a:t>
            </a:r>
          </a:p>
          <a:p>
            <a:r>
              <a:rPr lang="en-US" dirty="0">
                <a:latin typeface="Comic Sans MS" pitchFamily="66" charset="0"/>
              </a:rPr>
              <a:t>3 : DCBAE</a:t>
            </a:r>
          </a:p>
          <a:p>
            <a:r>
              <a:rPr lang="en-US" dirty="0">
                <a:latin typeface="Comic Sans MS" pitchFamily="66" charset="0"/>
              </a:rPr>
              <a:t>4 : ACDBE</a:t>
            </a:r>
          </a:p>
          <a:p>
            <a:r>
              <a:rPr lang="en-US" dirty="0">
                <a:latin typeface="Comic Sans MS" pitchFamily="66" charset="0"/>
              </a:rPr>
              <a:t>5 : ABDEC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939800" y="3076046"/>
            <a:ext cx="2667000" cy="2336800"/>
            <a:chOff x="939800" y="3065463"/>
            <a:chExt cx="2667000" cy="2336800"/>
          </a:xfrm>
        </p:grpSpPr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939800" y="3065463"/>
              <a:ext cx="26670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V="1">
              <a:off x="3034536" y="50212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2678936" y="3421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 flipV="1">
              <a:off x="2120136" y="44624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 flipV="1">
              <a:off x="2120136" y="3929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50596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395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729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571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413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816959" y="1769740"/>
            <a:ext cx="5182830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1</a:t>
            </a:r>
            <a:r>
              <a:rPr lang="en-US" dirty="0">
                <a:latin typeface="Comic Sans MS" pitchFamily="66" charset="0"/>
              </a:rPr>
              <a:t> 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C</a:t>
            </a:r>
          </a:p>
          <a:p>
            <a:pPr algn="ctr"/>
            <a:r>
              <a:rPr lang="en-US" dirty="0">
                <a:latin typeface="Comic Sans MS" pitchFamily="66" charset="0"/>
              </a:rPr>
              <a:t>(his 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387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 D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 BAE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 DBE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40013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387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ABED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29</a:t>
            </a:fld>
            <a:endParaRPr lang="en-US" dirty="0" smtClean="0"/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</p:cNvCxnSpPr>
          <p:nvPr/>
        </p:nvCxnSpPr>
        <p:spPr bwMode="auto">
          <a:xfrm flipV="1">
            <a:off x="5966910" y="3886499"/>
            <a:ext cx="413235" cy="188751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</p:cNvCxnSpPr>
          <p:nvPr/>
        </p:nvCxnSpPr>
        <p:spPr bwMode="auto">
          <a:xfrm rot="5400000" flipH="1" flipV="1">
            <a:off x="4098553" y="2366112"/>
            <a:ext cx="23672" cy="9097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</p:cNvCxnSpPr>
          <p:nvPr/>
        </p:nvCxnSpPr>
        <p:spPr bwMode="auto">
          <a:xfrm rot="16200000" flipH="1">
            <a:off x="3676637" y="2811700"/>
            <a:ext cx="959408" cy="100168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</p:cNvCxnSpPr>
          <p:nvPr/>
        </p:nvCxnSpPr>
        <p:spPr bwMode="auto">
          <a:xfrm rot="5400000" flipH="1" flipV="1">
            <a:off x="4233990" y="3346657"/>
            <a:ext cx="868780" cy="22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</p:cNvCxnSpPr>
          <p:nvPr/>
        </p:nvCxnSpPr>
        <p:spPr bwMode="auto">
          <a:xfrm rot="16200000" flipH="1">
            <a:off x="5471536" y="2977891"/>
            <a:ext cx="94254" cy="1722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6342045" y="3246737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362078" y="2150353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5375189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a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387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BED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563568" y="1769740"/>
            <a:ext cx="5480989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dirty="0">
              <a:solidFill>
                <a:srgbClr val="FF00FF"/>
              </a:solidFill>
              <a:latin typeface="Comic Sans MS" pitchFamily="66" charset="0"/>
            </a:endParaRPr>
          </a:p>
          <a:p>
            <a:pPr algn="ctr"/>
            <a:r>
              <a:rPr lang="en-US" dirty="0">
                <a:latin typeface="Comic Sans MS" pitchFamily="66" charset="0"/>
              </a:rPr>
              <a:t>(</a:t>
            </a:r>
            <a:r>
              <a:rPr lang="en-US" dirty="0" smtClean="0">
                <a:latin typeface="Comic Sans MS" pitchFamily="66" charset="0"/>
              </a:rPr>
              <a:t>his remaining 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844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sz="3200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endParaRPr lang="en-US" sz="32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021158" y="1123721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Next: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2004" y="3600928"/>
            <a:ext cx="2082800" cy="1854200"/>
            <a:chOff x="592" y="2303"/>
            <a:chExt cx="1312" cy="116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1056" y="3231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056" y="286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1440" y="2527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592" y="2303"/>
              <a:ext cx="1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38175" y="990600"/>
            <a:ext cx="7766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sz="4400">
                <a:latin typeface="Comic Sans MS" pitchFamily="66" charset="0"/>
              </a:rPr>
              <a:t>Final “boy greedy” marriages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20800" y="33528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1  C</a:t>
            </a:r>
          </a:p>
        </p:txBody>
      </p:sp>
      <p:pic>
        <p:nvPicPr>
          <p:cNvPr id="18437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21494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21732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54500" y="3402013"/>
            <a:ext cx="98135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2  A</a:t>
            </a:r>
          </a:p>
        </p:txBody>
      </p:sp>
      <p:pic>
        <p:nvPicPr>
          <p:cNvPr id="18440" name="Picture 8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21986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22479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42150" y="3344863"/>
            <a:ext cx="97815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3  D</a:t>
            </a:r>
          </a:p>
        </p:txBody>
      </p:sp>
      <p:pic>
        <p:nvPicPr>
          <p:cNvPr id="18443" name="Picture 11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21653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21891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763838" y="4921250"/>
            <a:ext cx="93968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4  B</a:t>
            </a:r>
          </a:p>
        </p:txBody>
      </p:sp>
      <p:pic>
        <p:nvPicPr>
          <p:cNvPr id="18446" name="Picture 14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7179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7417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819775" y="4894263"/>
            <a:ext cx="93807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5  E</a:t>
            </a:r>
          </a:p>
        </p:txBody>
      </p:sp>
      <p:pic>
        <p:nvPicPr>
          <p:cNvPr id="18449" name="Picture 17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7401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18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7385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24971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26003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24796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40449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23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40925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E19A0D1-44CC-4471-B4D3-7B7F4C904EC8}" type="slidenum">
              <a:rPr lang="en-US" smtClean="0"/>
              <a:pPr/>
              <a:t>31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05113" y="839788"/>
            <a:ext cx="3556000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Trouble!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32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3388" y="1002536"/>
            <a:ext cx="860417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Boy 4 likes Girl C 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better than his wife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19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81213" y="839788"/>
            <a:ext cx="50038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and</a:t>
            </a:r>
            <a:r>
              <a:rPr lang="en-US" sz="4800" dirty="0">
                <a:solidFill>
                  <a:schemeClr val="hlink"/>
                </a:solidFill>
                <a:latin typeface="Comic Sans MS" pitchFamily="66" charset="0"/>
              </a:rPr>
              <a:t> vice-versa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CA113C7-4A69-4D0A-8924-84FEF30BA8F2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86985" y="2699134"/>
            <a:ext cx="678922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8800" dirty="0">
                <a:latin typeface="Comic Sans MS" pitchFamily="66" charset="0"/>
              </a:rPr>
              <a:t>Let’s try it!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41154B0-5C1C-432B-A485-A8409E795085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795338" y="1712077"/>
            <a:ext cx="7551737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7200" dirty="0">
                <a:latin typeface="Comic Sans MS" pitchFamily="66" charset="0"/>
              </a:rPr>
              <a:t>Let’s Try it!</a:t>
            </a:r>
          </a:p>
          <a:p>
            <a:r>
              <a:rPr lang="en-US" sz="7200" dirty="0" smtClean="0">
                <a:solidFill>
                  <a:srgbClr val="006600"/>
                </a:solidFill>
                <a:latin typeface="Comic Sans MS" pitchFamily="66" charset="0"/>
              </a:rPr>
              <a:t>Volunteers?:</a:t>
            </a:r>
            <a:endParaRPr lang="en-US" sz="72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/>
            <a:r>
              <a:rPr lang="en-US" sz="7200" dirty="0">
                <a:solidFill>
                  <a:srgbClr val="0000CC"/>
                </a:solidFill>
                <a:latin typeface="Comic Sans MS" pitchFamily="66" charset="0"/>
              </a:rPr>
              <a:t>5 Boys &amp; 5 Girls</a:t>
            </a:r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AB2DF37-9E5C-4600-A222-6CD512CB883B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3875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dirty="0">
                <a:latin typeface="Comic Sans MS" pitchFamily="66" charset="0"/>
              </a:rPr>
              <a:t>Boys			Girls</a:t>
            </a:r>
          </a:p>
          <a:p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BF01FB-F263-430F-8EA4-534DA2179AEB}" type="slidenum">
              <a:rPr lang="en-US" smtClean="0"/>
              <a:pPr/>
              <a:t>39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2"/>
          </p:cNvCxnSpPr>
          <p:nvPr/>
        </p:nvCxnSpPr>
        <p:spPr bwMode="auto">
          <a:xfrm rot="5400000" flipH="1" flipV="1">
            <a:off x="4098553" y="2366112"/>
            <a:ext cx="23672" cy="9097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16200000" flipH="1">
            <a:off x="3619487" y="2868850"/>
            <a:ext cx="992886" cy="9208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0"/>
            <a:endCxn id="562181" idx="4"/>
          </p:cNvCxnSpPr>
          <p:nvPr/>
        </p:nvCxnSpPr>
        <p:spPr bwMode="auto">
          <a:xfrm rot="5400000" flipH="1" flipV="1">
            <a:off x="4233990" y="3346657"/>
            <a:ext cx="868780" cy="22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362078" y="2150353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Stable Marriage I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0800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5 A</a:t>
            </a:r>
          </a:p>
        </p:txBody>
      </p:sp>
      <p:pic>
        <p:nvPicPr>
          <p:cNvPr id="27652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54500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2 B</a:t>
            </a:r>
          </a:p>
        </p:txBody>
      </p:sp>
      <p:pic>
        <p:nvPicPr>
          <p:cNvPr id="2765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42150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7658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763838" y="4222750"/>
            <a:ext cx="85472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3 D</a:t>
            </a:r>
          </a:p>
        </p:txBody>
      </p:sp>
      <p:pic>
        <p:nvPicPr>
          <p:cNvPr id="27661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0194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0432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19775" y="4195763"/>
            <a:ext cx="74892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1 E</a:t>
            </a:r>
          </a:p>
        </p:txBody>
      </p:sp>
      <p:pic>
        <p:nvPicPr>
          <p:cNvPr id="27664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041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0400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7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33464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33940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935329" y="4971322"/>
            <a:ext cx="534954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“boy optimal”</a:t>
            </a:r>
            <a:endParaRPr lang="en-US" sz="6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76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D4785E0-7537-4287-B2C9-291C761FDE08}" type="slidenum">
              <a:rPr lang="en-US" smtClean="0"/>
              <a:pPr/>
              <a:t>40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57" y="87920"/>
            <a:ext cx="5427785" cy="949572"/>
          </a:xfrm>
        </p:spPr>
        <p:txBody>
          <a:bodyPr/>
          <a:lstStyle/>
          <a:p>
            <a:pPr eaLnBrk="1" hangingPunct="1"/>
            <a:r>
              <a:rPr lang="en-US" smtClean="0"/>
              <a:t>Stable Marriage II.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87749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3 A</a:t>
            </a:r>
          </a:p>
        </p:txBody>
      </p:sp>
      <p:pic>
        <p:nvPicPr>
          <p:cNvPr id="2867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87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299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221449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5 B</a:t>
            </a:r>
          </a:p>
        </p:txBody>
      </p:sp>
      <p:pic>
        <p:nvPicPr>
          <p:cNvPr id="28679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9837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1037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009099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8682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2249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74237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730787" y="4641850"/>
            <a:ext cx="7826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1 D</a:t>
            </a:r>
          </a:p>
        </p:txBody>
      </p:sp>
      <p:pic>
        <p:nvPicPr>
          <p:cNvPr id="28685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4262" y="33496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45137" y="33734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786724" y="4614863"/>
            <a:ext cx="81464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2 E</a:t>
            </a:r>
          </a:p>
        </p:txBody>
      </p:sp>
      <p:pic>
        <p:nvPicPr>
          <p:cNvPr id="28688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16849" y="33718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51862" y="33702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68712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29399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53562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87949" y="36766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1337" y="37242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1271660" y="5508625"/>
            <a:ext cx="648126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all girls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get 1st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choice</a:t>
            </a:r>
            <a:endParaRPr lang="en-US" sz="48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869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72662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03EEE6-9396-413A-81EB-3D943BD7359C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563205" cy="4243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Dance Partners.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E34B4AB-722C-48E8-93E1-D16C68AF395B}" type="slidenum">
              <a:rPr lang="en-US" smtClean="0"/>
              <a:pPr/>
              <a:t>42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30723" name="Picture 3" descr="ifair99-m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525" y="1165225"/>
            <a:ext cx="7113588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F8712C4-DC69-4BDF-A3AC-8A5CC2E744F0}" type="slidenum">
              <a:rPr lang="en-US" smtClean="0"/>
              <a:pPr/>
              <a:t>43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lec</a:t>
            </a:r>
            <a:r>
              <a:rPr lang="en-US" dirty="0" smtClean="0">
                <a:latin typeface="Comic Sans MS" pitchFamily="66" charset="0"/>
              </a:rPr>
              <a:t> 7F.</a:t>
            </a:r>
            <a:fld id="{1F51D20D-19EA-42B0-A38A-1632244BF005}" type="slidenum">
              <a:rPr lang="en-US" smtClean="0">
                <a:latin typeface="Comic Sans MS" pitchFamily="66" charset="0"/>
              </a:rPr>
              <a:pPr/>
              <a:t>44</a:t>
            </a:fld>
            <a:endParaRPr lang="en-US" dirty="0" smtClean="0">
              <a:latin typeface="Comic Sans MS" pitchFamily="66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94676" y="1724344"/>
            <a:ext cx="8834604" cy="34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The Mating Ritual</a:t>
            </a:r>
          </a:p>
          <a:p>
            <a:pPr algn="ctr"/>
            <a:r>
              <a:rPr lang="en-US" sz="7200" dirty="0" smtClean="0">
                <a:solidFill>
                  <a:srgbClr val="0000CC"/>
                </a:solidFill>
                <a:latin typeface="Comic Sans MS" pitchFamily="66" charset="0"/>
              </a:rPr>
              <a:t>(day by day)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</a:t>
            </a:r>
            <a:r>
              <a:rPr lang="en-US" sz="3600" smtClean="0">
                <a:solidFill>
                  <a:schemeClr val="tx1"/>
                </a:solidFill>
              </a:rPr>
              <a:t>Ritual</a:t>
            </a:r>
          </a:p>
        </p:txBody>
      </p:sp>
      <p:pic>
        <p:nvPicPr>
          <p:cNvPr id="32771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2913" y="37084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 descr="j0135033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50408" y="4806952"/>
            <a:ext cx="7011988" cy="1509713"/>
            <a:chOff x="718" y="3028"/>
            <a:chExt cx="4417" cy="951"/>
          </a:xfrm>
        </p:grpSpPr>
        <p:sp>
          <p:nvSpPr>
            <p:cNvPr id="32779" name="Text Box 6"/>
            <p:cNvSpPr txBox="1">
              <a:spLocks noChangeArrowheads="1"/>
            </p:cNvSpPr>
            <p:nvPr/>
          </p:nvSpPr>
          <p:spPr bwMode="auto">
            <a:xfrm>
              <a:off x="718" y="3202"/>
              <a:ext cx="128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  <p:sp>
          <p:nvSpPr>
            <p:cNvPr id="32780" name="Text Box 7"/>
            <p:cNvSpPr txBox="1">
              <a:spLocks noChangeArrowheads="1"/>
            </p:cNvSpPr>
            <p:nvPr/>
          </p:nvSpPr>
          <p:spPr bwMode="auto">
            <a:xfrm>
              <a:off x="2566" y="3572"/>
              <a:ext cx="75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Brad</a:t>
              </a:r>
            </a:p>
          </p:txBody>
        </p:sp>
        <p:sp>
          <p:nvSpPr>
            <p:cNvPr id="32781" name="Text Box 9"/>
            <p:cNvSpPr txBox="1">
              <a:spLocks noChangeArrowheads="1"/>
            </p:cNvSpPr>
            <p:nvPr/>
          </p:nvSpPr>
          <p:spPr bwMode="auto">
            <a:xfrm>
              <a:off x="3877" y="3028"/>
              <a:ext cx="125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Angelina</a:t>
              </a:r>
            </a:p>
          </p:txBody>
        </p:sp>
      </p:grpSp>
      <p:pic>
        <p:nvPicPr>
          <p:cNvPr id="32775" name="Picture 15" descr="EN00388_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17" descr="EN00388_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71713" y="31353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</p:txBody>
      </p:sp>
      <p:sp>
        <p:nvSpPr>
          <p:cNvPr id="32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D3E4F8F-AF81-4EA5-A2B2-7885C090B741}" type="slidenum">
              <a:rPr lang="en-US" smtClean="0"/>
              <a:pPr/>
              <a:t>45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0" descr="j0135033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6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</a:t>
            </a:r>
            <a:r>
              <a:rPr lang="en-US" sz="3200" dirty="0">
                <a:solidFill>
                  <a:schemeClr val="hlink"/>
                </a:solidFill>
                <a:latin typeface="Comic Sans MS" pitchFamily="66" charset="0"/>
              </a:rPr>
              <a:t>rejects</a:t>
            </a:r>
            <a:r>
              <a:rPr lang="en-US" sz="3200" dirty="0">
                <a:latin typeface="Comic Sans MS" pitchFamily="66" charset="0"/>
              </a:rPr>
              <a:t> all but favorite</a:t>
            </a:r>
          </a:p>
        </p:txBody>
      </p:sp>
      <p:pic>
        <p:nvPicPr>
          <p:cNvPr id="33796" name="Picture 27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29" descr="EN00388_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/>
          <p:nvPr/>
        </p:nvGrpSpPr>
        <p:grpSpPr>
          <a:xfrm>
            <a:off x="1139825" y="3708400"/>
            <a:ext cx="2045753" cy="2021106"/>
            <a:chOff x="1139825" y="3708400"/>
            <a:chExt cx="2045753" cy="2021106"/>
          </a:xfrm>
        </p:grpSpPr>
        <p:pic>
          <p:nvPicPr>
            <p:cNvPr id="33805" name="Picture 17" descr="j0232890[1]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4" name="Text Box 35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204575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3799" name="Text Box 36"/>
          <p:cNvSpPr txBox="1">
            <a:spLocks noChangeArrowheads="1"/>
          </p:cNvSpPr>
          <p:nvPr/>
        </p:nvSpPr>
        <p:spPr bwMode="auto">
          <a:xfrm>
            <a:off x="4073525" y="5670550"/>
            <a:ext cx="120417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Brad</a:t>
            </a:r>
          </a:p>
        </p:txBody>
      </p:sp>
      <p:sp>
        <p:nvSpPr>
          <p:cNvPr id="33800" name="Text Box 37"/>
          <p:cNvSpPr txBox="1">
            <a:spLocks noChangeArrowheads="1"/>
          </p:cNvSpPr>
          <p:nvPr/>
        </p:nvSpPr>
        <p:spPr bwMode="auto">
          <a:xfrm>
            <a:off x="6154738" y="4806950"/>
            <a:ext cx="19976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Angelina</a:t>
            </a:r>
          </a:p>
        </p:txBody>
      </p:sp>
      <p:sp>
        <p:nvSpPr>
          <p:cNvPr id="33801" name="Rectangle 4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38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A7B380C-F93D-44F2-B7B5-D6607D442191}" type="slidenum">
              <a:rPr lang="en-US" smtClean="0"/>
              <a:pPr/>
              <a:t>46</a:t>
            </a:fld>
            <a:endParaRPr lang="en-US" dirty="0" smtClean="0"/>
          </a:p>
        </p:txBody>
      </p:sp>
      <p:grpSp>
        <p:nvGrpSpPr>
          <p:cNvPr id="3" name="Group 22"/>
          <p:cNvGrpSpPr/>
          <p:nvPr/>
        </p:nvGrpSpPr>
        <p:grpSpPr>
          <a:xfrm>
            <a:off x="4968607" y="2291508"/>
            <a:ext cx="3756752" cy="1416891"/>
            <a:chOff x="4968607" y="2291508"/>
            <a:chExt cx="3756752" cy="14168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4968607" y="2291508"/>
              <a:ext cx="3756752" cy="11343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9793" y="2348607"/>
              <a:ext cx="354776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if you’re not Brad</a:t>
              </a:r>
            </a:p>
            <a:p>
              <a:r>
                <a:rPr lang="en-US" sz="3200" dirty="0" smtClean="0">
                  <a:latin typeface="Comic Sans MS" pitchFamily="66" charset="0"/>
                </a:rPr>
                <a:t>take a hike!</a:t>
              </a:r>
              <a:endParaRPr lang="en-US" sz="3200" dirty="0"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18" idx="2"/>
              <a:endCxn id="33794" idx="0"/>
            </p:cNvCxnSpPr>
            <p:nvPr/>
          </p:nvCxnSpPr>
          <p:spPr bwMode="auto">
            <a:xfrm rot="16200000" flipH="1">
              <a:off x="6796533" y="3476275"/>
              <a:ext cx="282575" cy="181674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rejects all but favorite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Evening</a:t>
            </a:r>
            <a:r>
              <a:rPr lang="en-US" sz="3200" dirty="0">
                <a:latin typeface="Comic Sans MS" pitchFamily="66" charset="0"/>
              </a:rPr>
              <a:t>: rejected boy writes off girl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1905840" y="3552825"/>
            <a:ext cx="1758950" cy="2379472"/>
            <a:chOff x="1905840" y="3552825"/>
            <a:chExt cx="1758950" cy="2379472"/>
          </a:xfrm>
        </p:grpSpPr>
        <p:pic>
          <p:nvPicPr>
            <p:cNvPr id="34819" name="Picture 3" descr="j025587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05840" y="3870135"/>
              <a:ext cx="1758950" cy="206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1945610" y="3552825"/>
              <a:ext cx="1192955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>
                  <a:latin typeface="Comic Sans MS" pitchFamily="66" charset="0"/>
                </a:rPr>
                <a:t>…</a:t>
              </a:r>
            </a:p>
            <a:p>
              <a:r>
                <a:rPr lang="en-US" sz="2000" dirty="0">
                  <a:latin typeface="Comic Sans MS" pitchFamily="66" charset="0"/>
                </a:rPr>
                <a:t>Angelina</a:t>
              </a:r>
            </a:p>
            <a:p>
              <a:endParaRPr lang="en-US" sz="4000" dirty="0">
                <a:latin typeface="Comic Sans MS" pitchFamily="66" charset="0"/>
              </a:endParaRPr>
            </a:p>
          </p:txBody>
        </p:sp>
        <p:sp>
          <p:nvSpPr>
            <p:cNvPr id="34822" name="Text Box 8"/>
            <p:cNvSpPr txBox="1">
              <a:spLocks noChangeArrowheads="1"/>
            </p:cNvSpPr>
            <p:nvPr/>
          </p:nvSpPr>
          <p:spPr bwMode="auto">
            <a:xfrm>
              <a:off x="1956722" y="4391025"/>
              <a:ext cx="5309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>
                  <a:latin typeface="Comic Sans MS" pitchFamily="66" charset="0"/>
                </a:rPr>
                <a:t>…</a:t>
              </a:r>
            </a:p>
          </p:txBody>
        </p:sp>
      </p:grpSp>
      <p:sp>
        <p:nvSpPr>
          <p:cNvPr id="358409" name="Line 9"/>
          <p:cNvSpPr>
            <a:spLocks noChangeShapeType="1"/>
          </p:cNvSpPr>
          <p:nvPr/>
        </p:nvSpPr>
        <p:spPr bwMode="auto">
          <a:xfrm flipV="1">
            <a:off x="1972597" y="4298950"/>
            <a:ext cx="1041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6890630" y="3598232"/>
            <a:ext cx="2045753" cy="2021106"/>
            <a:chOff x="1139825" y="3708400"/>
            <a:chExt cx="2045753" cy="2021106"/>
          </a:xfrm>
        </p:grpSpPr>
        <p:pic>
          <p:nvPicPr>
            <p:cNvPr id="34828" name="Picture 17" descr="j0232890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204575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48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58F57A3-D5E9-4C0D-8B53-D5CCF6F8BBAC}" type="slidenum">
              <a:rPr lang="en-US" smtClean="0"/>
              <a:pPr/>
              <a:t>47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7014" y="1805548"/>
            <a:ext cx="8729700" cy="32401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Stop </a:t>
            </a:r>
            <a:r>
              <a:rPr lang="en-US" sz="5400" dirty="0" smtClean="0"/>
              <a:t>when no girl rejects.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Each girl marries her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favorite suitor (if any).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16A7BE4-5A84-4D5D-AF98-C18DC8FD704E}" type="slidenum">
              <a:rPr lang="en-US" smtClean="0"/>
              <a:pPr/>
              <a:t>48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Mating Ritual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5" y="1047789"/>
            <a:ext cx="8386233" cy="209546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3366FF"/>
                </a:solidFill>
              </a:rPr>
              <a:t>Termination</a:t>
            </a:r>
            <a:r>
              <a:rPr lang="en-US" sz="48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 there exists a Wedding Day.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04834" y="2762281"/>
            <a:ext cx="6622326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66FF"/>
                </a:solidFill>
                <a:latin typeface="Comic Sans MS"/>
                <a:cs typeface="Comic Sans MS"/>
              </a:rPr>
              <a:t>Partial Correctness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pPr eaLnBrk="1" hangingPunct="1">
              <a:buFont typeface="Arial"/>
              <a:buChar char="•"/>
            </a:pPr>
            <a:r>
              <a:rPr lang="en-US" sz="4800" dirty="0" smtClean="0">
                <a:latin typeface="Comic Sans MS"/>
                <a:cs typeface="Comic Sans MS"/>
              </a:rPr>
              <a:t> everyone is married.</a:t>
            </a:r>
          </a:p>
          <a:p>
            <a:pPr eaLnBrk="1" hangingPunct="1">
              <a:buFont typeface="Arial"/>
              <a:buChar char="•"/>
            </a:pPr>
            <a:r>
              <a:rPr lang="en-US" sz="4800" dirty="0" smtClean="0">
                <a:latin typeface="Comic Sans MS"/>
                <a:cs typeface="Comic Sans MS"/>
              </a:rPr>
              <a:t> marriages are stable.</a:t>
            </a:r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C784AFF-BB15-4810-8501-384A0A77827F}" type="slidenum">
              <a:rPr lang="en-US" smtClean="0"/>
              <a:pPr/>
              <a:t>49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  <p:bldP spid="3686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2"/>
          </p:cNvCxnSpPr>
          <p:nvPr/>
        </p:nvCxnSpPr>
        <p:spPr bwMode="auto">
          <a:xfrm rot="16200000" flipH="1">
            <a:off x="4460339" y="2027997"/>
            <a:ext cx="1069285" cy="2678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16200000" flipH="1">
            <a:off x="3619487" y="2868850"/>
            <a:ext cx="992886" cy="9208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4"/>
          </p:cNvCxnSpPr>
          <p:nvPr/>
        </p:nvCxnSpPr>
        <p:spPr bwMode="auto">
          <a:xfrm>
            <a:off x="4771482" y="3906545"/>
            <a:ext cx="1677281" cy="109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131263" y="3243310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598" y="167048"/>
            <a:ext cx="6894946" cy="1066841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Stable Marriage: termination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07136" y="1207055"/>
            <a:ext cx="8960466" cy="47089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total # remaining names</a:t>
            </a:r>
          </a:p>
          <a:p>
            <a:pPr algn="ctr"/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on boy’s lists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7200" b="1" dirty="0"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strictly decreasing</a:t>
            </a:r>
          </a:p>
          <a:p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&amp; 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  <a:sym typeface="Euclid Math Two" pitchFamily="18" charset="2"/>
              </a:rPr>
              <a:t>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-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valued</a:t>
            </a:r>
            <a:endParaRPr lang="en-US" sz="54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/>
            <a:r>
              <a:rPr lang="en-US" sz="6600" dirty="0">
                <a:latin typeface="Comic Sans MS" pitchFamily="66" charset="0"/>
              </a:rPr>
              <a:t>So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7200" b="1" dirty="0" smtClean="0">
                <a:latin typeface="Euclid Symbol" charset="2"/>
                <a:cs typeface="Euclid Symbol" charset="2"/>
                <a:sym typeface="Symbol" pitchFamily="18" charset="2"/>
              </a:rPr>
              <a:t>∃ </a:t>
            </a:r>
            <a:r>
              <a:rPr lang="en-US" sz="6600" dirty="0" smtClean="0">
                <a:latin typeface="Comic Sans MS" pitchFamily="66" charset="0"/>
              </a:rPr>
              <a:t>Wedding Day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D09AADC-C2B0-4E22-8643-E1056EDA4218}" type="slidenum">
              <a:rPr lang="en-US" smtClean="0"/>
              <a:pPr/>
              <a:t>50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Ritual: variables</a:t>
            </a:r>
          </a:p>
        </p:txBody>
      </p:sp>
      <p:sp>
        <p:nvSpPr>
          <p:cNvPr id="382979" name="Text Box 3"/>
          <p:cNvSpPr txBox="1">
            <a:spLocks noChangeArrowheads="1"/>
          </p:cNvSpPr>
          <p:nvPr/>
        </p:nvSpPr>
        <p:spPr bwMode="auto">
          <a:xfrm>
            <a:off x="678296" y="1509313"/>
            <a:ext cx="7863608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Carole’s preferred suitor:</a:t>
            </a: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r>
              <a:rPr lang="en-US" sz="4800" i="1" dirty="0" smtClean="0">
                <a:solidFill>
                  <a:srgbClr val="0000CC"/>
                </a:solidFill>
                <a:latin typeface="Comic Sans MS" pitchFamily="66" charset="0"/>
              </a:rPr>
              <a:t>favorite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Carole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  ::= max{</a:t>
            </a:r>
            <a:r>
              <a:rPr lang="en-US" sz="4800" i="1" dirty="0" smtClean="0">
                <a:solidFill>
                  <a:srgbClr val="0000CC"/>
                </a:solidFill>
                <a:latin typeface="Comic Sans MS" pitchFamily="66" charset="0"/>
              </a:rPr>
              <a:t>suitors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Carole)}</a:t>
            </a:r>
          </a:p>
          <a:p>
            <a:r>
              <a:rPr lang="en-US" sz="4800" dirty="0" smtClean="0">
                <a:latin typeface="Comic Sans MS" pitchFamily="66" charset="0"/>
              </a:rPr>
              <a:t> using </a:t>
            </a:r>
            <a:r>
              <a:rPr lang="en-US" sz="4800" dirty="0">
                <a:latin typeface="Comic Sans MS" pitchFamily="66" charset="0"/>
              </a:rPr>
              <a:t>Carole’s preference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r>
              <a:rPr lang="en-US" sz="4800" dirty="0" smtClean="0">
                <a:latin typeface="Comic Sans MS" pitchFamily="66" charset="0"/>
              </a:rPr>
              <a:t> order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891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F2989B7-09BA-469C-B499-9AB2905EC2FF}" type="slidenum">
              <a:rPr lang="en-US" smtClean="0"/>
              <a:pPr/>
              <a:t>51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171224" y="1487090"/>
            <a:ext cx="8877751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Different girls have different</a:t>
            </a:r>
          </a:p>
          <a:p>
            <a:r>
              <a:rPr lang="en-US" sz="4800" dirty="0">
                <a:latin typeface="Comic Sans MS" pitchFamily="66" charset="0"/>
              </a:rPr>
              <a:t>favorites, because boys</a:t>
            </a:r>
          </a:p>
          <a:p>
            <a:r>
              <a:rPr lang="en-US" sz="4800" dirty="0">
                <a:latin typeface="Comic Sans MS" pitchFamily="66" charset="0"/>
              </a:rPr>
              <a:t>serenade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one girl at a time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r>
              <a:rPr lang="en-US" sz="4800" dirty="0" smtClean="0">
                <a:latin typeface="Comic Sans MS" pitchFamily="66" charset="0"/>
              </a:rPr>
              <a:t>    (</a:t>
            </a:r>
            <a:r>
              <a:rPr lang="en-US" sz="4800" i="1" dirty="0">
                <a:solidFill>
                  <a:srgbClr val="0000CC"/>
                </a:solidFill>
                <a:latin typeface="Comic Sans MS" pitchFamily="66" charset="0"/>
              </a:rPr>
              <a:t>favorite</a:t>
            </a:r>
            <a:r>
              <a:rPr lang="en-US" sz="4800" i="1" dirty="0">
                <a:latin typeface="Comic Sans MS" pitchFamily="66" charset="0"/>
              </a:rPr>
              <a:t>: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Girls</a:t>
            </a:r>
            <a:r>
              <a:rPr lang="en-US" sz="4800" dirty="0" err="1"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4800" dirty="0" err="1">
                <a:latin typeface="Comic Sans MS" pitchFamily="66" charset="0"/>
              </a:rPr>
              <a:t>Boys</a:t>
            </a:r>
            <a:endParaRPr lang="en-US" sz="4800" dirty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         is an injection)</a:t>
            </a: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0727D7A-B689-4A7B-AD23-AF912CFD69C5}" type="slidenum">
              <a:rPr lang="en-US" smtClean="0"/>
              <a:pPr/>
              <a:t>52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29525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</a:p>
          <a:p>
            <a:r>
              <a:rPr lang="en-US" sz="4800" dirty="0" smtClean="0">
                <a:latin typeface="Comic Sans MS" pitchFamily="66" charset="0"/>
              </a:rPr>
              <a:t>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359568" y="3952652"/>
            <a:ext cx="8501063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…because today’s favorite will</a:t>
            </a:r>
          </a:p>
          <a:p>
            <a:r>
              <a:rPr lang="en-US" sz="4400" dirty="0">
                <a:latin typeface="Comic Sans MS" pitchFamily="66" charset="0"/>
              </a:rPr>
              <a:t>stay until she rejects him for someone better.</a:t>
            </a: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91606F5-E697-48BD-AA86-CE9A70A39F20}" type="slidenum">
              <a:rPr lang="en-US" smtClean="0"/>
              <a:pPr/>
              <a:t>53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3827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626182" y="4076241"/>
            <a:ext cx="7967835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i="1" dirty="0" smtClean="0">
                <a:solidFill>
                  <a:srgbClr val="0000CC"/>
                </a:solidFill>
                <a:latin typeface="Comic Sans MS" pitchFamily="66" charset="0"/>
              </a:rPr>
              <a:t>favorite </a:t>
            </a: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dirty="0">
                <a:latin typeface="Comic Sans MS" pitchFamily="66" charset="0"/>
              </a:rPr>
              <a:t>G)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weakly</a:t>
            </a:r>
          </a:p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increasing </a:t>
            </a:r>
            <a:r>
              <a:rPr lang="en-US" sz="5400" dirty="0">
                <a:latin typeface="Comic Sans MS" pitchFamily="66" charset="0"/>
              </a:rPr>
              <a:t>for each G)</a:t>
            </a:r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6B5967F-3F6D-45B2-BDAB-1A2DCC315EED}" type="slidenum">
              <a:rPr lang="en-US" smtClean="0"/>
              <a:pPr/>
              <a:t>54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29525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</a:p>
          <a:p>
            <a:r>
              <a:rPr lang="en-US" sz="4800" dirty="0" smtClean="0">
                <a:latin typeface="Comic Sans MS" pitchFamily="66" charset="0"/>
              </a:rPr>
              <a:t>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773112" y="4117898"/>
            <a:ext cx="767397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…because boys work straight down their lists. </a:t>
            </a:r>
            <a:endParaRPr lang="en-US" sz="4800" i="1" dirty="0">
              <a:latin typeface="Comic Sans MS" pitchFamily="66" charset="0"/>
            </a:endParaRP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B3711D7-2607-4210-AFC7-E476BC64029E}" type="slidenum">
              <a:rPr lang="en-US" smtClean="0"/>
              <a:pPr/>
              <a:t>55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29525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A boy’s 1st love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</a:p>
          <a:p>
            <a:r>
              <a:rPr lang="en-US" sz="4800" dirty="0" smtClean="0">
                <a:latin typeface="Comic Sans MS" pitchFamily="66" charset="0"/>
              </a:rPr>
              <a:t>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boys</a:t>
            </a:r>
            <a:r>
              <a:rPr lang="en-US" sz="3600" dirty="0" smtClean="0"/>
              <a:t> get </a:t>
            </a:r>
            <a:r>
              <a:rPr lang="en-US" sz="3600" dirty="0" smtClean="0">
                <a:solidFill>
                  <a:srgbClr val="FF0000"/>
                </a:solidFill>
              </a:rPr>
              <a:t>worse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B3711D7-2607-4210-AFC7-E476BC64029E}" type="slidenum">
              <a:rPr lang="en-US" smtClean="0"/>
              <a:pPr/>
              <a:t>56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29525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A boy’s 1st love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</a:p>
          <a:p>
            <a:r>
              <a:rPr lang="en-US" sz="4800" dirty="0" smtClean="0">
                <a:latin typeface="Comic Sans MS" pitchFamily="66" charset="0"/>
              </a:rPr>
              <a:t>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26182" y="4087258"/>
            <a:ext cx="8385616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i="1" dirty="0" smtClean="0">
                <a:solidFill>
                  <a:srgbClr val="0000CC"/>
                </a:solidFill>
                <a:latin typeface="Comic Sans MS" pitchFamily="66" charset="0"/>
              </a:rPr>
              <a:t>serenading </a:t>
            </a:r>
            <a:r>
              <a:rPr lang="en-US" sz="5400" dirty="0" smtClean="0">
                <a:latin typeface="Comic Sans MS" pitchFamily="66" charset="0"/>
              </a:rPr>
              <a:t>(B)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weakly</a:t>
            </a:r>
          </a:p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decreasing </a:t>
            </a:r>
            <a:r>
              <a:rPr lang="en-US" sz="5400" dirty="0">
                <a:latin typeface="Comic Sans MS" pitchFamily="66" charset="0"/>
              </a:rPr>
              <a:t>for each </a:t>
            </a:r>
            <a:r>
              <a:rPr lang="en-US" sz="5400" dirty="0" smtClean="0">
                <a:latin typeface="Comic Sans MS" pitchFamily="66" charset="0"/>
              </a:rPr>
              <a:t>B)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boys get worse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8"/>
            <a:ext cx="6421221" cy="104480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800" dirty="0" smtClean="0">
                <a:solidFill>
                  <a:srgbClr val="0000CC"/>
                </a:solidFill>
              </a:rPr>
              <a:t>invariant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385759" y="1749547"/>
            <a:ext cx="8377237" cy="34045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If G is not on B’s list, then 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she</a:t>
            </a:r>
          </a:p>
          <a:p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has a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better current favorite.</a:t>
            </a:r>
          </a:p>
          <a:p>
            <a:r>
              <a:rPr lang="en-US" sz="4000" dirty="0">
                <a:latin typeface="Comic Sans MS" pitchFamily="66" charset="0"/>
              </a:rPr>
              <a:t>Proof: When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G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rejected B she</a:t>
            </a:r>
          </a:p>
          <a:p>
            <a:r>
              <a:rPr lang="en-US" sz="4000" dirty="0" smtClean="0">
                <a:latin typeface="Comic Sans MS" pitchFamily="66" charset="0"/>
              </a:rPr>
              <a:t> had </a:t>
            </a:r>
            <a:r>
              <a:rPr lang="en-US" sz="4000" dirty="0">
                <a:latin typeface="Comic Sans MS" pitchFamily="66" charset="0"/>
              </a:rPr>
              <a:t>a better suitor, and</a:t>
            </a:r>
          </a:p>
          <a:p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rgbClr val="0000CC"/>
                </a:solidFill>
                <a:latin typeface="Comic Sans MS" pitchFamily="66" charset="0"/>
              </a:rPr>
              <a:t>favorite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dirty="0">
                <a:latin typeface="Comic Sans MS" pitchFamily="66" charset="0"/>
              </a:rPr>
              <a:t>G) is weakly increasing.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6A26FEC-5BC0-4439-ADB6-C85CAB790131}" type="slidenum">
              <a:rPr lang="en-US" smtClean="0"/>
              <a:pPr/>
              <a:t>57</a:t>
            </a:fld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121443" y="1241674"/>
            <a:ext cx="8977313" cy="31947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Each girl has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1 suitors</a:t>
            </a:r>
          </a:p>
          <a:p>
            <a:pPr>
              <a:lnSpc>
                <a:spcPct val="110000"/>
              </a:lnSpc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 (by def of wedding day)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Each boy is married, or</a:t>
            </a:r>
          </a:p>
          <a:p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has no girls on his list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A975C45-CE44-40F2-B02D-A9036E7F2B87}" type="slidenum">
              <a:rPr lang="en-US" smtClean="0"/>
              <a:pPr/>
              <a:t>58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CC"/>
                </a:solidFill>
              </a:rPr>
              <a:t>On Wedding Day</a:t>
            </a:r>
            <a:endParaRPr lang="en-US" sz="4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76" y="0"/>
            <a:ext cx="7502486" cy="125592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everyone </a:t>
            </a:r>
            <a:r>
              <a:rPr lang="en-US" dirty="0" smtClean="0"/>
              <a:t>m</a:t>
            </a:r>
            <a:r>
              <a:rPr lang="en-US" sz="3600" dirty="0" smtClean="0"/>
              <a:t>arries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03199" y="1106488"/>
            <a:ext cx="875351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Everyone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is m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arried on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w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edding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d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ay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243620" y="1873543"/>
            <a:ext cx="8327508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</a:t>
            </a:r>
            <a:r>
              <a:rPr lang="en-US" dirty="0">
                <a:latin typeface="Comic Sans MS" pitchFamily="66" charset="0"/>
              </a:rPr>
              <a:t> by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contradiction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r>
              <a:rPr lang="en-US" dirty="0">
                <a:latin typeface="Comic Sans MS" pitchFamily="66" charset="0"/>
              </a:rPr>
              <a:t>If B is not married, his list is empty.</a:t>
            </a:r>
          </a:p>
          <a:p>
            <a:r>
              <a:rPr lang="en-US" dirty="0">
                <a:latin typeface="Comic Sans MS" pitchFamily="66" charset="0"/>
              </a:rPr>
              <a:t>By </a:t>
            </a: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Invariant</a:t>
            </a:r>
            <a:r>
              <a:rPr lang="en-US" dirty="0">
                <a:latin typeface="Comic Sans MS" pitchFamily="66" charset="0"/>
              </a:rPr>
              <a:t>, all girls have favorites</a:t>
            </a:r>
          </a:p>
          <a:p>
            <a:r>
              <a:rPr lang="en-US" dirty="0">
                <a:latin typeface="Comic Sans MS" pitchFamily="66" charset="0"/>
              </a:rPr>
              <a:t>better than B -- so they do have a favorite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71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5B7F1F7-2008-4F73-B249-C81B8CADF558}" type="slidenum">
              <a:rPr lang="en-US" smtClean="0"/>
              <a:pPr/>
              <a:t>59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1343" y="4076241"/>
            <a:ext cx="8561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                That is, all 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girls</a:t>
            </a:r>
            <a:r>
              <a:rPr lang="en-US" dirty="0" smtClean="0">
                <a:latin typeface="Comic Sans MS" pitchFamily="66" charset="0"/>
              </a:rPr>
              <a:t> are married,</a:t>
            </a:r>
          </a:p>
          <a:p>
            <a:r>
              <a:rPr lang="en-US" dirty="0" smtClean="0">
                <a:latin typeface="Comic Sans MS" pitchFamily="66" charset="0"/>
              </a:rPr>
              <a:t>so all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boys</a:t>
            </a:r>
            <a:r>
              <a:rPr lang="en-US" dirty="0" smtClean="0">
                <a:latin typeface="Comic Sans MS" pitchFamily="66" charset="0"/>
              </a:rPr>
              <a:t> are married.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3"/>
          </p:cNvCxnSpPr>
          <p:nvPr/>
        </p:nvCxnSpPr>
        <p:spPr bwMode="auto">
          <a:xfrm rot="5400000" flipH="1" flipV="1">
            <a:off x="5769653" y="4246230"/>
            <a:ext cx="861573" cy="33500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5400000" flipH="1">
            <a:off x="4795253" y="3606830"/>
            <a:ext cx="1018794" cy="14565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4"/>
          </p:cNvCxnSpPr>
          <p:nvPr/>
        </p:nvCxnSpPr>
        <p:spPr bwMode="auto">
          <a:xfrm>
            <a:off x="4771482" y="3906545"/>
            <a:ext cx="1677281" cy="109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5164718" y="432713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131263" y="3243310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692323"/>
            <a:ext cx="8911988" cy="3477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r>
              <a:rPr lang="en-US" sz="4400" dirty="0" smtClean="0">
                <a:latin typeface="Comic Sans MS" pitchFamily="66" charset="0"/>
              </a:rPr>
              <a:t>case </a:t>
            </a:r>
            <a:r>
              <a:rPr lang="en-US" sz="4400" dirty="0">
                <a:latin typeface="Comic Sans MS" pitchFamily="66" charset="0"/>
              </a:rPr>
              <a:t>1: a girl G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>
                <a:latin typeface="Comic Sans MS" pitchFamily="66" charset="0"/>
              </a:rPr>
              <a:t> his final list, </a:t>
            </a:r>
            <a:endParaRPr lang="en-US" sz="4400" dirty="0" smtClean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since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he’s already married to the best of them.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918BD1-2960-4B7F-BAB0-7A783B309F79}" type="slidenum">
              <a:rPr lang="en-US" smtClean="0"/>
              <a:pPr/>
              <a:t>60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692323"/>
            <a:ext cx="8911988" cy="3477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r>
              <a:rPr lang="en-US" sz="4400" dirty="0" smtClean="0">
                <a:latin typeface="Comic Sans MS" pitchFamily="66" charset="0"/>
              </a:rPr>
              <a:t>case 2: a girl G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his list, </a:t>
            </a:r>
          </a:p>
          <a:p>
            <a:r>
              <a:rPr lang="en-US" sz="4400" dirty="0" smtClean="0">
                <a:latin typeface="Comic Sans MS" pitchFamily="66" charset="0"/>
              </a:rPr>
              <a:t>since by invariant, G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 likes her spouse better than Bob.</a:t>
            </a:r>
            <a:endParaRPr lang="en-US" sz="44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918BD1-2960-4B7F-BAB0-7A783B309F79}" type="slidenum">
              <a:rPr lang="en-US" smtClean="0"/>
              <a:pPr/>
              <a:t>61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09474"/>
            <a:ext cx="7904163" cy="22875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Girls’ suitors get better, and boy’s sweethearts get worse,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771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7D09381-529C-4565-93CC-F0F84618B121}" type="slidenum">
              <a:rPr lang="en-US" smtClean="0"/>
              <a:pPr/>
              <a:t>62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42599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Mating Ritual is 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6000" dirty="0">
                <a:latin typeface="Comic Sans MS" pitchFamily="66" charset="0"/>
              </a:rPr>
              <a:t> for all Boys at once.</a:t>
            </a:r>
          </a:p>
          <a:p>
            <a:r>
              <a:rPr lang="en-US" sz="6000" dirty="0" err="1">
                <a:solidFill>
                  <a:schemeClr val="hlink"/>
                </a:solidFill>
                <a:latin typeface="Comic Sans MS" pitchFamily="66" charset="0"/>
              </a:rPr>
              <a:t>Pessimal</a:t>
            </a:r>
            <a:r>
              <a:rPr lang="en-US" sz="6000" dirty="0">
                <a:latin typeface="Comic Sans MS" pitchFamily="66" charset="0"/>
              </a:rPr>
              <a:t> for all Girls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8E15869-363D-4A6A-9DE4-BB4AE5BA2C11}" type="slidenum">
              <a:rPr lang="en-US" smtClean="0"/>
              <a:pPr/>
              <a:t>63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97363" y="1619483"/>
            <a:ext cx="8704263" cy="3668616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Prove boy optimal by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contradiction</a:t>
            </a:r>
            <a:r>
              <a:rPr lang="en-US" sz="3600" dirty="0" smtClean="0"/>
              <a:t>:</a:t>
            </a:r>
          </a:p>
          <a:p>
            <a:pPr>
              <a:buFontTx/>
              <a:buNone/>
            </a:pPr>
            <a:r>
              <a:rPr lang="en-US" sz="3600" dirty="0" smtClean="0"/>
              <a:t>Suppose some boy does not get his </a:t>
            </a:r>
          </a:p>
          <a:p>
            <a:pPr>
              <a:buFontTx/>
              <a:buNone/>
            </a:pPr>
            <a:r>
              <a:rPr lang="en-US" sz="3600" dirty="0" smtClean="0"/>
              <a:t>optimal girl.  So he must have crossed </a:t>
            </a:r>
          </a:p>
          <a:p>
            <a:pPr>
              <a:buFontTx/>
              <a:buNone/>
            </a:pPr>
            <a:r>
              <a:rPr lang="en-US" sz="3600" dirty="0" smtClean="0"/>
              <a:t>off his optimal on some earlier  “bad” </a:t>
            </a:r>
          </a:p>
          <a:p>
            <a:pPr>
              <a:buFontTx/>
              <a:buNone/>
            </a:pPr>
            <a:r>
              <a:rPr lang="en-US" sz="3600" dirty="0" smtClean="0"/>
              <a:t>day.  Consider the 1st bad day.</a:t>
            </a:r>
            <a:endParaRPr lang="en-US" sz="32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64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65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228" y="2181336"/>
            <a:ext cx="8385629" cy="350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        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         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   This must happen 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because some boy,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, whom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likes 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better than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, is serenading her.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is optimal for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prefers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1602481"/>
            <a:ext cx="8794788" cy="1294955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dirty="0" smtClean="0"/>
              <a:t>On 1st bad day some boy, </a:t>
            </a:r>
            <a:r>
              <a:rPr lang="en-US" sz="3200" dirty="0" smtClean="0">
                <a:solidFill>
                  <a:srgbClr val="0000CC"/>
                </a:solidFill>
              </a:rPr>
              <a:t>Keith</a:t>
            </a:r>
            <a:r>
              <a:rPr lang="en-US" sz="3200" dirty="0" smtClean="0"/>
              <a:t>, crosses off </a:t>
            </a:r>
          </a:p>
          <a:p>
            <a:pPr>
              <a:buFontTx/>
              <a:buNone/>
            </a:pPr>
            <a:r>
              <a:rPr lang="en-US" sz="3200" dirty="0" smtClean="0"/>
              <a:t>his optimal girl, </a:t>
            </a:r>
            <a:r>
              <a:rPr lang="en-US" sz="3200" dirty="0" smtClean="0">
                <a:solidFill>
                  <a:srgbClr val="0000CC"/>
                </a:solidFill>
              </a:rPr>
              <a:t>Nicole</a:t>
            </a:r>
            <a:r>
              <a:rPr lang="en-US" sz="32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64" y="1812542"/>
            <a:ext cx="8945696" cy="33326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On </a:t>
            </a:r>
            <a:r>
              <a:rPr lang="en-US" dirty="0" smtClean="0">
                <a:solidFill>
                  <a:srgbClr val="0000CC"/>
                </a:solidFill>
              </a:rPr>
              <a:t>1st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bad day, </a:t>
            </a:r>
            <a:r>
              <a:rPr lang="en-US" dirty="0" smtClean="0">
                <a:solidFill>
                  <a:srgbClr val="0000CC"/>
                </a:solidFill>
              </a:rPr>
              <a:t>Tom</a:t>
            </a:r>
            <a:r>
              <a:rPr lang="en-US" dirty="0" smtClean="0"/>
              <a:t> has not </a:t>
            </a:r>
          </a:p>
          <a:p>
            <a:pPr>
              <a:buFontTx/>
              <a:buNone/>
            </a:pPr>
            <a:r>
              <a:rPr lang="en-US" dirty="0" smtClean="0"/>
              <a:t>crossed off his optimal girl and</a:t>
            </a:r>
          </a:p>
          <a:p>
            <a:pPr>
              <a:buFontTx/>
              <a:buNone/>
            </a:pPr>
            <a:r>
              <a:rPr lang="en-US" dirty="0" smtClean="0"/>
              <a:t>is serenading </a:t>
            </a:r>
            <a:r>
              <a:rPr lang="en-US" dirty="0" smtClean="0">
                <a:solidFill>
                  <a:srgbClr val="0000CC"/>
                </a:solidFill>
              </a:rPr>
              <a:t>Nicole</a:t>
            </a:r>
            <a:r>
              <a:rPr lang="en-US" dirty="0" smtClean="0"/>
              <a:t>, so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</a:rPr>
              <a:t>Nicole</a:t>
            </a:r>
            <a:r>
              <a:rPr lang="en-US" dirty="0" smtClean="0"/>
              <a:t> is optimal or better for </a:t>
            </a:r>
            <a:r>
              <a:rPr lang="en-US" dirty="0" smtClean="0">
                <a:solidFill>
                  <a:srgbClr val="0000CC"/>
                </a:solidFill>
              </a:rPr>
              <a:t>Tom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7EB9E32-BBFB-4A93-A629-8985322E0052}" type="slidenum">
              <a:rPr lang="en-US" smtClean="0"/>
              <a:pPr/>
              <a:t>66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67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46910" y="881351"/>
            <a:ext cx="889793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So assuming there is a bad day,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is optimal or better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is optimal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prefers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2544" y="3369380"/>
            <a:ext cx="760657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Now there must be some </a:t>
            </a:r>
            <a:r>
              <a:rPr lang="en-US" sz="4000" i="1" dirty="0" smtClean="0">
                <a:solidFill>
                  <a:srgbClr val="7030A0"/>
                </a:solidFill>
                <a:latin typeface="Comic Sans MS" pitchFamily="66" charset="0"/>
              </a:rPr>
              <a:t>other</a:t>
            </a:r>
            <a:endParaRPr lang="en-US" sz="4000" i="1" dirty="0">
              <a:solidFill>
                <a:srgbClr val="7030A0"/>
              </a:solidFill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stable marriages </a:t>
            </a:r>
            <a:r>
              <a:rPr lang="en-US" sz="4000" dirty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married to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.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8934" y="5197582"/>
            <a:ext cx="84121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But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then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 &amp;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rogue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4000" dirty="0">
                <a:latin typeface="Comic Sans MS" pitchFamily="66" charset="0"/>
              </a:rPr>
              <a:t>contradicting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stability.</a:t>
            </a: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C75F36C-0433-4F6B-BCAF-665E036C6B72}" type="slidenum">
              <a:rPr lang="en-US" smtClean="0"/>
              <a:pPr/>
              <a:t>68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Girl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</a:rPr>
              <a:t>Pessimal</a:t>
            </a:r>
            <a:endParaRPr lang="en-US" sz="4400" dirty="0" smtClean="0">
              <a:solidFill>
                <a:srgbClr val="C00000"/>
              </a:solidFill>
            </a:endParaRPr>
          </a:p>
        </p:txBody>
      </p:sp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473731" y="2117425"/>
            <a:ext cx="826861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Similar, easier, </a:t>
            </a:r>
            <a:r>
              <a:rPr lang="en-US" sz="5400" dirty="0" smtClean="0">
                <a:latin typeface="Comic Sans MS" pitchFamily="66" charset="0"/>
              </a:rPr>
              <a:t>argument</a:t>
            </a:r>
          </a:p>
          <a:p>
            <a:r>
              <a:rPr lang="en-US" sz="5400" dirty="0" smtClean="0">
                <a:latin typeface="Comic Sans MS" pitchFamily="66" charset="0"/>
              </a:rPr>
              <a:t>implies each girl gets</a:t>
            </a:r>
          </a:p>
          <a:p>
            <a:r>
              <a:rPr lang="en-US" sz="5400" dirty="0" smtClean="0">
                <a:latin typeface="Comic Sans MS" pitchFamily="66" charset="0"/>
              </a:rPr>
              <a:t>her </a:t>
            </a:r>
            <a:r>
              <a:rPr lang="en-US" sz="5400" dirty="0">
                <a:latin typeface="Comic Sans MS" pitchFamily="66" charset="0"/>
              </a:rPr>
              <a:t>worst possible boy.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623181" y="3855752"/>
            <a:ext cx="7502375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BB76824-9F76-4ADE-AC6C-0508E1575FA2}" type="slidenum">
              <a:rPr lang="en-US" smtClean="0"/>
              <a:pPr/>
              <a:t>69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65235" y="2743202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32" name="Group 31"/>
          <p:cNvGrpSpPr/>
          <p:nvPr/>
        </p:nvGrpSpPr>
        <p:grpSpPr>
          <a:xfrm rot="2033167">
            <a:off x="3462171" y="2246276"/>
            <a:ext cx="4321511" cy="3682981"/>
            <a:chOff x="3462171" y="2246276"/>
            <a:chExt cx="4321511" cy="3682981"/>
          </a:xfrm>
        </p:grpSpPr>
        <p:cxnSp>
          <p:nvCxnSpPr>
            <p:cNvPr id="562186" name="AutoShape 10"/>
            <p:cNvCxnSpPr>
              <a:cxnSpLocks noChangeShapeType="1"/>
            </p:cNvCxnSpPr>
            <p:nvPr/>
          </p:nvCxnSpPr>
          <p:spPr bwMode="auto">
            <a:xfrm flipH="1">
              <a:off x="3559149" y="5774017"/>
              <a:ext cx="2407761" cy="12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7"/>
              <a:endCxn id="562183" idx="3"/>
            </p:cNvCxnSpPr>
            <p:nvPr/>
          </p:nvCxnSpPr>
          <p:spPr bwMode="auto">
            <a:xfrm rot="5400000" flipH="1" flipV="1">
              <a:off x="5240666" y="3659627"/>
              <a:ext cx="2726335" cy="13408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3"/>
            </p:cNvCxnSpPr>
            <p:nvPr/>
          </p:nvCxnSpPr>
          <p:spPr bwMode="auto">
            <a:xfrm rot="5400000" flipH="1" flipV="1">
              <a:off x="5769653" y="4246230"/>
              <a:ext cx="861573" cy="3350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5"/>
              <a:endCxn id="562185" idx="1"/>
            </p:cNvCxnSpPr>
            <p:nvPr/>
          </p:nvCxnSpPr>
          <p:spPr bwMode="auto">
            <a:xfrm rot="5400000" flipH="1">
              <a:off x="4795253" y="3606830"/>
              <a:ext cx="1018794" cy="14565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6"/>
              <a:endCxn id="562181" idx="4"/>
            </p:cNvCxnSpPr>
            <p:nvPr/>
          </p:nvCxnSpPr>
          <p:spPr bwMode="auto">
            <a:xfrm>
              <a:off x="4771482" y="3906545"/>
              <a:ext cx="1677281" cy="10987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3056399" y="4294995"/>
              <a:ext cx="2103534" cy="1098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6"/>
              <a:endCxn id="562183" idx="2"/>
            </p:cNvCxnSpPr>
            <p:nvPr/>
          </p:nvCxnSpPr>
          <p:spPr bwMode="auto">
            <a:xfrm flipV="1">
              <a:off x="4771482" y="2886038"/>
              <a:ext cx="2469275" cy="1020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2" name="Group 55"/>
            <p:cNvGrpSpPr/>
            <p:nvPr/>
          </p:nvGrpSpPr>
          <p:grpSpPr>
            <a:xfrm>
              <a:off x="5164718" y="4327133"/>
              <a:ext cx="901700" cy="550862"/>
              <a:chOff x="474308" y="2315453"/>
              <a:chExt cx="901700" cy="550862"/>
            </a:xfrm>
          </p:grpSpPr>
          <p:sp>
            <p:nvSpPr>
              <p:cNvPr id="562180" name="Oval 4"/>
              <p:cNvSpPr>
                <a:spLocks noChangeArrowheads="1"/>
              </p:cNvSpPr>
              <p:nvPr/>
            </p:nvSpPr>
            <p:spPr bwMode="auto">
              <a:xfrm>
                <a:off x="1147408" y="263771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474308" y="2315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257</a:t>
                </a:r>
              </a:p>
            </p:txBody>
          </p:sp>
        </p:grpSp>
        <p:grpSp>
          <p:nvGrpSpPr>
            <p:cNvPr id="3" name="Group 53"/>
            <p:cNvGrpSpPr/>
            <p:nvPr/>
          </p:nvGrpSpPr>
          <p:grpSpPr>
            <a:xfrm>
              <a:off x="7202657" y="2246276"/>
              <a:ext cx="581025" cy="754062"/>
              <a:chOff x="3268308" y="3902953"/>
              <a:chExt cx="581025" cy="754062"/>
            </a:xfrm>
          </p:grpSpPr>
          <p:sp>
            <p:nvSpPr>
              <p:cNvPr id="562183" name="Oval 7"/>
              <p:cNvSpPr>
                <a:spLocks noChangeArrowheads="1"/>
              </p:cNvSpPr>
              <p:nvPr/>
            </p:nvSpPr>
            <p:spPr bwMode="auto">
              <a:xfrm>
                <a:off x="3306408" y="44284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4" name="Text Box 18"/>
              <p:cNvSpPr txBox="1">
                <a:spLocks noChangeArrowheads="1"/>
              </p:cNvSpPr>
              <p:nvPr/>
            </p:nvSpPr>
            <p:spPr bwMode="auto">
              <a:xfrm>
                <a:off x="3268308" y="390295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67</a:t>
                </a:r>
              </a:p>
            </p:txBody>
          </p:sp>
        </p:grpSp>
        <p:grpSp>
          <p:nvGrpSpPr>
            <p:cNvPr id="4" name="Group 52"/>
            <p:cNvGrpSpPr/>
            <p:nvPr/>
          </p:nvGrpSpPr>
          <p:grpSpPr>
            <a:xfrm>
              <a:off x="4441282" y="3792245"/>
              <a:ext cx="581025" cy="654050"/>
              <a:chOff x="2074508" y="5298365"/>
              <a:chExt cx="581025" cy="654050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176108" y="52983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5" name="Text Box 19"/>
              <p:cNvSpPr txBox="1">
                <a:spLocks noChangeArrowheads="1"/>
              </p:cNvSpPr>
              <p:nvPr/>
            </p:nvSpPr>
            <p:spPr bwMode="auto">
              <a:xfrm>
                <a:off x="2074508" y="543330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99</a:t>
                </a:r>
              </a:p>
            </p:txBody>
          </p:sp>
        </p:grpSp>
        <p:grpSp>
          <p:nvGrpSpPr>
            <p:cNvPr id="5" name="Group 57"/>
            <p:cNvGrpSpPr/>
            <p:nvPr/>
          </p:nvGrpSpPr>
          <p:grpSpPr>
            <a:xfrm>
              <a:off x="3462171" y="5225995"/>
              <a:ext cx="779463" cy="703262"/>
              <a:chOff x="3128608" y="2213853"/>
              <a:chExt cx="779463" cy="703262"/>
            </a:xfrm>
          </p:grpSpPr>
          <p:sp>
            <p:nvSpPr>
              <p:cNvPr id="562184" name="Oval 8"/>
              <p:cNvSpPr>
                <a:spLocks noChangeArrowheads="1"/>
              </p:cNvSpPr>
              <p:nvPr/>
            </p:nvSpPr>
            <p:spPr bwMode="auto">
              <a:xfrm>
                <a:off x="3192108" y="26885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6" name="Text Box 20"/>
              <p:cNvSpPr txBox="1">
                <a:spLocks noChangeArrowheads="1"/>
              </p:cNvSpPr>
              <p:nvPr/>
            </p:nvSpPr>
            <p:spPr bwMode="auto">
              <a:xfrm>
                <a:off x="3128608" y="22138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145</a:t>
                </a:r>
              </a:p>
            </p:txBody>
          </p:sp>
        </p:grpSp>
        <p:grpSp>
          <p:nvGrpSpPr>
            <p:cNvPr id="6" name="Group 54"/>
            <p:cNvGrpSpPr/>
            <p:nvPr/>
          </p:nvGrpSpPr>
          <p:grpSpPr>
            <a:xfrm>
              <a:off x="5217610" y="5235855"/>
              <a:ext cx="779463" cy="652462"/>
              <a:chOff x="398108" y="3966453"/>
              <a:chExt cx="779463" cy="652462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918808" y="43903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7" name="Text Box 21"/>
              <p:cNvSpPr txBox="1">
                <a:spLocks noChangeArrowheads="1"/>
              </p:cNvSpPr>
              <p:nvPr/>
            </p:nvSpPr>
            <p:spPr bwMode="auto">
              <a:xfrm>
                <a:off x="398108" y="3966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306</a:t>
                </a:r>
              </a:p>
            </p:txBody>
          </p:sp>
        </p:grpSp>
        <p:grpSp>
          <p:nvGrpSpPr>
            <p:cNvPr id="7" name="Group 56"/>
            <p:cNvGrpSpPr/>
            <p:nvPr/>
          </p:nvGrpSpPr>
          <p:grpSpPr>
            <a:xfrm>
              <a:off x="6131263" y="3243310"/>
              <a:ext cx="779463" cy="773112"/>
              <a:chOff x="2049108" y="2150353"/>
              <a:chExt cx="779463" cy="773112"/>
            </a:xfrm>
          </p:grpSpPr>
          <p:sp>
            <p:nvSpPr>
              <p:cNvPr id="562181" name="Oval 5"/>
              <p:cNvSpPr>
                <a:spLocks noChangeArrowheads="1"/>
              </p:cNvSpPr>
              <p:nvPr/>
            </p:nvSpPr>
            <p:spPr bwMode="auto">
              <a:xfrm>
                <a:off x="2252308" y="26948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049108" y="21503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122</a:t>
                </a:r>
              </a:p>
            </p:txBody>
          </p:sp>
        </p:grpSp>
        <p:cxnSp>
          <p:nvCxnSpPr>
            <p:cNvPr id="562199" name="AutoShape 23"/>
            <p:cNvCxnSpPr>
              <a:cxnSpLocks noChangeShapeType="1"/>
            </p:cNvCxnSpPr>
            <p:nvPr/>
          </p:nvCxnSpPr>
          <p:spPr bwMode="auto">
            <a:xfrm flipH="1" flipV="1">
              <a:off x="4657182" y="3792245"/>
              <a:ext cx="1309728" cy="19817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BB76824-9F76-4ADE-AC6C-0508E1575FA2}" type="slidenum">
              <a:rPr lang="en-US" smtClean="0"/>
              <a:pPr/>
              <a:t>70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2" name="Group 31"/>
          <p:cNvGrpSpPr/>
          <p:nvPr/>
        </p:nvGrpSpPr>
        <p:grpSpPr>
          <a:xfrm rot="4184654">
            <a:off x="3462171" y="2246276"/>
            <a:ext cx="4321511" cy="3682981"/>
            <a:chOff x="3462171" y="2246276"/>
            <a:chExt cx="4321511" cy="3682981"/>
          </a:xfrm>
        </p:grpSpPr>
        <p:cxnSp>
          <p:nvCxnSpPr>
            <p:cNvPr id="562186" name="AutoShape 10"/>
            <p:cNvCxnSpPr>
              <a:cxnSpLocks noChangeShapeType="1"/>
            </p:cNvCxnSpPr>
            <p:nvPr/>
          </p:nvCxnSpPr>
          <p:spPr bwMode="auto">
            <a:xfrm flipH="1">
              <a:off x="3559149" y="5774017"/>
              <a:ext cx="2407761" cy="12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7"/>
              <a:endCxn id="562183" idx="3"/>
            </p:cNvCxnSpPr>
            <p:nvPr/>
          </p:nvCxnSpPr>
          <p:spPr bwMode="auto">
            <a:xfrm rot="5400000" flipH="1" flipV="1">
              <a:off x="5240666" y="3659627"/>
              <a:ext cx="2726335" cy="13408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3"/>
            </p:cNvCxnSpPr>
            <p:nvPr/>
          </p:nvCxnSpPr>
          <p:spPr bwMode="auto">
            <a:xfrm rot="5400000" flipH="1" flipV="1">
              <a:off x="5769653" y="4246230"/>
              <a:ext cx="861573" cy="3350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5"/>
              <a:endCxn id="562185" idx="1"/>
            </p:cNvCxnSpPr>
            <p:nvPr/>
          </p:nvCxnSpPr>
          <p:spPr bwMode="auto">
            <a:xfrm rot="5400000" flipH="1">
              <a:off x="4795253" y="3606830"/>
              <a:ext cx="1018794" cy="14565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6"/>
              <a:endCxn id="562181" idx="4"/>
            </p:cNvCxnSpPr>
            <p:nvPr/>
          </p:nvCxnSpPr>
          <p:spPr bwMode="auto">
            <a:xfrm>
              <a:off x="4771482" y="3906545"/>
              <a:ext cx="1677281" cy="10987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3056399" y="4294995"/>
              <a:ext cx="2103534" cy="1098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6"/>
              <a:endCxn id="562183" idx="2"/>
            </p:cNvCxnSpPr>
            <p:nvPr/>
          </p:nvCxnSpPr>
          <p:spPr bwMode="auto">
            <a:xfrm flipV="1">
              <a:off x="4771482" y="2886038"/>
              <a:ext cx="2469275" cy="1020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3" name="Group 55"/>
            <p:cNvGrpSpPr/>
            <p:nvPr/>
          </p:nvGrpSpPr>
          <p:grpSpPr>
            <a:xfrm>
              <a:off x="5164718" y="4327133"/>
              <a:ext cx="901700" cy="550862"/>
              <a:chOff x="474308" y="2315453"/>
              <a:chExt cx="901700" cy="550862"/>
            </a:xfrm>
          </p:grpSpPr>
          <p:sp>
            <p:nvSpPr>
              <p:cNvPr id="562180" name="Oval 4"/>
              <p:cNvSpPr>
                <a:spLocks noChangeArrowheads="1"/>
              </p:cNvSpPr>
              <p:nvPr/>
            </p:nvSpPr>
            <p:spPr bwMode="auto">
              <a:xfrm>
                <a:off x="1147408" y="263771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474308" y="2315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257</a:t>
                </a:r>
              </a:p>
            </p:txBody>
          </p:sp>
        </p:grpSp>
        <p:grpSp>
          <p:nvGrpSpPr>
            <p:cNvPr id="4" name="Group 53"/>
            <p:cNvGrpSpPr/>
            <p:nvPr/>
          </p:nvGrpSpPr>
          <p:grpSpPr>
            <a:xfrm>
              <a:off x="7202657" y="2246276"/>
              <a:ext cx="581025" cy="754062"/>
              <a:chOff x="3268308" y="3902953"/>
              <a:chExt cx="581025" cy="754062"/>
            </a:xfrm>
          </p:grpSpPr>
          <p:sp>
            <p:nvSpPr>
              <p:cNvPr id="562183" name="Oval 7"/>
              <p:cNvSpPr>
                <a:spLocks noChangeArrowheads="1"/>
              </p:cNvSpPr>
              <p:nvPr/>
            </p:nvSpPr>
            <p:spPr bwMode="auto">
              <a:xfrm>
                <a:off x="3306408" y="44284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4" name="Text Box 18"/>
              <p:cNvSpPr txBox="1">
                <a:spLocks noChangeArrowheads="1"/>
              </p:cNvSpPr>
              <p:nvPr/>
            </p:nvSpPr>
            <p:spPr bwMode="auto">
              <a:xfrm>
                <a:off x="3268308" y="390295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67</a:t>
                </a: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4441282" y="3792245"/>
              <a:ext cx="581025" cy="654050"/>
              <a:chOff x="2074508" y="5298365"/>
              <a:chExt cx="581025" cy="654050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176108" y="52983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5" name="Text Box 19"/>
              <p:cNvSpPr txBox="1">
                <a:spLocks noChangeArrowheads="1"/>
              </p:cNvSpPr>
              <p:nvPr/>
            </p:nvSpPr>
            <p:spPr bwMode="auto">
              <a:xfrm>
                <a:off x="2074508" y="543330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99</a:t>
                </a:r>
              </a:p>
            </p:txBody>
          </p:sp>
        </p:grpSp>
        <p:grpSp>
          <p:nvGrpSpPr>
            <p:cNvPr id="6" name="Group 57"/>
            <p:cNvGrpSpPr/>
            <p:nvPr/>
          </p:nvGrpSpPr>
          <p:grpSpPr>
            <a:xfrm>
              <a:off x="3462171" y="5225995"/>
              <a:ext cx="779463" cy="703262"/>
              <a:chOff x="3128608" y="2213853"/>
              <a:chExt cx="779463" cy="703262"/>
            </a:xfrm>
          </p:grpSpPr>
          <p:sp>
            <p:nvSpPr>
              <p:cNvPr id="562184" name="Oval 8"/>
              <p:cNvSpPr>
                <a:spLocks noChangeArrowheads="1"/>
              </p:cNvSpPr>
              <p:nvPr/>
            </p:nvSpPr>
            <p:spPr bwMode="auto">
              <a:xfrm>
                <a:off x="3192108" y="26885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6" name="Text Box 20"/>
              <p:cNvSpPr txBox="1">
                <a:spLocks noChangeArrowheads="1"/>
              </p:cNvSpPr>
              <p:nvPr/>
            </p:nvSpPr>
            <p:spPr bwMode="auto">
              <a:xfrm>
                <a:off x="3128608" y="22138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145</a:t>
                </a:r>
              </a:p>
            </p:txBody>
          </p:sp>
        </p:grpSp>
        <p:grpSp>
          <p:nvGrpSpPr>
            <p:cNvPr id="7" name="Group 54"/>
            <p:cNvGrpSpPr/>
            <p:nvPr/>
          </p:nvGrpSpPr>
          <p:grpSpPr>
            <a:xfrm>
              <a:off x="5217610" y="5235855"/>
              <a:ext cx="779463" cy="652462"/>
              <a:chOff x="398108" y="3966453"/>
              <a:chExt cx="779463" cy="652462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918808" y="43903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7" name="Text Box 21"/>
              <p:cNvSpPr txBox="1">
                <a:spLocks noChangeArrowheads="1"/>
              </p:cNvSpPr>
              <p:nvPr/>
            </p:nvSpPr>
            <p:spPr bwMode="auto">
              <a:xfrm>
                <a:off x="398108" y="3966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306</a:t>
                </a:r>
              </a:p>
            </p:txBody>
          </p:sp>
        </p:grpSp>
        <p:grpSp>
          <p:nvGrpSpPr>
            <p:cNvPr id="8" name="Group 56"/>
            <p:cNvGrpSpPr/>
            <p:nvPr/>
          </p:nvGrpSpPr>
          <p:grpSpPr>
            <a:xfrm>
              <a:off x="6131263" y="3243310"/>
              <a:ext cx="779463" cy="773112"/>
              <a:chOff x="2049108" y="2150353"/>
              <a:chExt cx="779463" cy="773112"/>
            </a:xfrm>
          </p:grpSpPr>
          <p:sp>
            <p:nvSpPr>
              <p:cNvPr id="562181" name="Oval 5"/>
              <p:cNvSpPr>
                <a:spLocks noChangeArrowheads="1"/>
              </p:cNvSpPr>
              <p:nvPr/>
            </p:nvSpPr>
            <p:spPr bwMode="auto">
              <a:xfrm>
                <a:off x="2252308" y="26948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049108" y="21503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122</a:t>
                </a:r>
              </a:p>
            </p:txBody>
          </p:sp>
        </p:grpSp>
        <p:cxnSp>
          <p:nvCxnSpPr>
            <p:cNvPr id="562199" name="AutoShape 23"/>
            <p:cNvCxnSpPr>
              <a:cxnSpLocks noChangeShapeType="1"/>
            </p:cNvCxnSpPr>
            <p:nvPr/>
          </p:nvCxnSpPr>
          <p:spPr bwMode="auto">
            <a:xfrm flipH="1" flipV="1">
              <a:off x="4657182" y="3792245"/>
              <a:ext cx="1309728" cy="19817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  <a:stCxn id="562182" idx="2"/>
          </p:cNvCxnSpPr>
          <p:nvPr/>
        </p:nvCxnSpPr>
        <p:spPr bwMode="auto">
          <a:xfrm rot="16200000" flipV="1">
            <a:off x="2571073" y="3460073"/>
            <a:ext cx="2067012" cy="87455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>
            <a:off x="4190641" y="5080752"/>
            <a:ext cx="3095709" cy="1098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7"/>
            <a:endCxn id="562181" idx="3"/>
          </p:cNvCxnSpPr>
          <p:nvPr/>
        </p:nvCxnSpPr>
        <p:spPr bwMode="auto">
          <a:xfrm>
            <a:off x="5227774" y="4692843"/>
            <a:ext cx="774689" cy="4452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9462777" flipH="1">
            <a:off x="4763949" y="3158785"/>
            <a:ext cx="1018794" cy="14565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2"/>
          </p:cNvCxnSpPr>
          <p:nvPr/>
        </p:nvCxnSpPr>
        <p:spPr bwMode="auto">
          <a:xfrm rot="16200000" flipH="1">
            <a:off x="5043855" y="3655047"/>
            <a:ext cx="1444542" cy="59684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20262777" flipH="1" flipV="1">
            <a:off x="3296941" y="2423953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rot="4062777" flipV="1">
            <a:off x="5173432" y="3669840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180" name="Oval 4"/>
          <p:cNvSpPr>
            <a:spLocks noChangeArrowheads="1"/>
          </p:cNvSpPr>
          <p:nvPr/>
        </p:nvSpPr>
        <p:spPr bwMode="auto">
          <a:xfrm rot="4062777">
            <a:off x="5008038" y="453441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3" name="Text Box 17"/>
          <p:cNvSpPr txBox="1">
            <a:spLocks noChangeArrowheads="1"/>
          </p:cNvSpPr>
          <p:nvPr/>
        </p:nvSpPr>
        <p:spPr bwMode="auto">
          <a:xfrm>
            <a:off x="4293750" y="4513462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257</a:t>
            </a:r>
          </a:p>
        </p:txBody>
      </p:sp>
      <p:sp>
        <p:nvSpPr>
          <p:cNvPr id="562183" name="Oval 7"/>
          <p:cNvSpPr>
            <a:spLocks noChangeArrowheads="1"/>
          </p:cNvSpPr>
          <p:nvPr/>
        </p:nvSpPr>
        <p:spPr bwMode="auto">
          <a:xfrm rot="4062777">
            <a:off x="7277486" y="5120447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4" name="Text Box 18"/>
          <p:cNvSpPr txBox="1">
            <a:spLocks noChangeArrowheads="1"/>
          </p:cNvSpPr>
          <p:nvPr/>
        </p:nvSpPr>
        <p:spPr bwMode="auto">
          <a:xfrm rot="206582">
            <a:off x="7505455" y="4958794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67</a:t>
            </a:r>
          </a:p>
        </p:txBody>
      </p:sp>
      <p:sp>
        <p:nvSpPr>
          <p:cNvPr id="562185" name="Oval 9"/>
          <p:cNvSpPr>
            <a:spLocks noChangeArrowheads="1"/>
          </p:cNvSpPr>
          <p:nvPr/>
        </p:nvSpPr>
        <p:spPr bwMode="auto">
          <a:xfrm rot="4062777">
            <a:off x="5310054" y="301114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5" name="Text Box 19"/>
          <p:cNvSpPr txBox="1">
            <a:spLocks noChangeArrowheads="1"/>
          </p:cNvSpPr>
          <p:nvPr/>
        </p:nvSpPr>
        <p:spPr bwMode="auto">
          <a:xfrm>
            <a:off x="5591365" y="2664667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99</a:t>
            </a:r>
          </a:p>
        </p:txBody>
      </p:sp>
      <p:sp>
        <p:nvSpPr>
          <p:cNvPr id="562184" name="Oval 8"/>
          <p:cNvSpPr>
            <a:spLocks noChangeArrowheads="1"/>
          </p:cNvSpPr>
          <p:nvPr/>
        </p:nvSpPr>
        <p:spPr bwMode="auto">
          <a:xfrm rot="4062777">
            <a:off x="3158435" y="2793679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6" name="Text Box 20"/>
          <p:cNvSpPr txBox="1">
            <a:spLocks noChangeArrowheads="1"/>
          </p:cNvSpPr>
          <p:nvPr/>
        </p:nvSpPr>
        <p:spPr bwMode="auto">
          <a:xfrm>
            <a:off x="3289692" y="2396856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145</a:t>
            </a:r>
          </a:p>
        </p:txBody>
      </p:sp>
      <p:sp>
        <p:nvSpPr>
          <p:cNvPr id="562182" name="Oval 6"/>
          <p:cNvSpPr>
            <a:spLocks noChangeArrowheads="1"/>
          </p:cNvSpPr>
          <p:nvPr/>
        </p:nvSpPr>
        <p:spPr bwMode="auto">
          <a:xfrm rot="4062777">
            <a:off x="3970905" y="4922319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3171763" y="476718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306</a:t>
            </a:r>
          </a:p>
        </p:txBody>
      </p:sp>
      <p:sp>
        <p:nvSpPr>
          <p:cNvPr id="562181" name="Oval 5"/>
          <p:cNvSpPr>
            <a:spLocks noChangeArrowheads="1"/>
          </p:cNvSpPr>
          <p:nvPr/>
        </p:nvSpPr>
        <p:spPr bwMode="auto">
          <a:xfrm rot="4062777">
            <a:off x="5993599" y="4667204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6114991" y="4437367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122</a:t>
            </a:r>
          </a:p>
        </p:txBody>
      </p: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rot="4062777" flipH="1" flipV="1">
            <a:off x="4099164" y="3126729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7963</TotalTime>
  <Words>1990</Words>
  <Application>Microsoft Macintosh PowerPoint</Application>
  <PresentationFormat>On-screen Show (4:3)</PresentationFormat>
  <Paragraphs>604</Paragraphs>
  <Slides>70</Slides>
  <Notes>65</Notes>
  <HiddenSlides>36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Comic Sans MS</vt:lpstr>
      <vt:lpstr>SimSun</vt:lpstr>
      <vt:lpstr>Euclid Symbol</vt:lpstr>
      <vt:lpstr>6.042 Lecture Template</vt:lpstr>
      <vt:lpstr>1_6.042 Lecture Template</vt:lpstr>
      <vt:lpstr>Slide 1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  <vt:lpstr>Slide 23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 I</vt:lpstr>
      <vt:lpstr>Stable Marriage II.</vt:lpstr>
      <vt:lpstr>Stable Marriage</vt:lpstr>
      <vt:lpstr>Stable Marriage</vt:lpstr>
      <vt:lpstr>Slide 44</vt:lpstr>
      <vt:lpstr>Mating Ritual</vt:lpstr>
      <vt:lpstr>Mating Ritual</vt:lpstr>
      <vt:lpstr>Mating Ritual</vt:lpstr>
      <vt:lpstr>Mating Ritual</vt:lpstr>
      <vt:lpstr>Mating Ritual</vt:lpstr>
      <vt:lpstr>Stable Marriage: termination</vt:lpstr>
      <vt:lpstr>Mating Ritual: variables</vt:lpstr>
      <vt:lpstr>Mating Ritual</vt:lpstr>
      <vt:lpstr>Mating Ritual: girls improve</vt:lpstr>
      <vt:lpstr>Mating Ritual: girls improve</vt:lpstr>
      <vt:lpstr>Mating Ritual: boys get worse</vt:lpstr>
      <vt:lpstr>Mating Ritual: boys get worse</vt:lpstr>
      <vt:lpstr>Mating Ritual: invariant</vt:lpstr>
      <vt:lpstr>On Wedding Day</vt:lpstr>
      <vt:lpstr>Mating Ritual: everyone marries </vt:lpstr>
      <vt:lpstr>Mating Ritual: stable marriages</vt:lpstr>
      <vt:lpstr>Mating Ritual: stable marriages</vt:lpstr>
      <vt:lpstr>Mating Ritual</vt:lpstr>
      <vt:lpstr>Boy Optimal</vt:lpstr>
      <vt:lpstr>Boy Optimal</vt:lpstr>
      <vt:lpstr>Boy Optimal</vt:lpstr>
      <vt:lpstr>Boy Optimal</vt:lpstr>
      <vt:lpstr>Boy Optimal</vt:lpstr>
      <vt:lpstr>Girl Pessimal</vt:lpstr>
      <vt:lpstr>Stable Marriage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1227</cp:revision>
  <cp:lastPrinted>2011-03-15T18:16:38Z</cp:lastPrinted>
  <dcterms:created xsi:type="dcterms:W3CDTF">2011-03-15T18:15:25Z</dcterms:created>
  <dcterms:modified xsi:type="dcterms:W3CDTF">2011-03-15T18:40:15Z</dcterms:modified>
</cp:coreProperties>
</file>