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2.bin" ContentType="application/vnd.openxmlformats-officedocument.oleObject"/>
  <Override PartName="/ppt/notesSlides/notesSlide24.xml" ContentType="application/vnd.openxmlformats-officedocument.presentationml.notesSlide+xml"/>
  <Override PartName="/ppt/embeddings/oleObject23.bin" ContentType="application/vnd.openxmlformats-officedocument.oleObject"/>
  <Override PartName="/ppt/notesSlides/notesSlide25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12" r:id="rId2"/>
    <p:sldId id="418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46" r:id="rId17"/>
    <p:sldId id="434" r:id="rId18"/>
    <p:sldId id="435" r:id="rId19"/>
    <p:sldId id="436" r:id="rId20"/>
    <p:sldId id="437" r:id="rId21"/>
    <p:sldId id="439" r:id="rId22"/>
    <p:sldId id="447" r:id="rId23"/>
    <p:sldId id="440" r:id="rId24"/>
    <p:sldId id="441" r:id="rId25"/>
    <p:sldId id="442" r:id="rId26"/>
    <p:sldId id="443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7EF"/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5" autoAdjust="0"/>
    <p:restoredTop sz="94595" autoAdjust="0"/>
  </p:normalViewPr>
  <p:slideViewPr>
    <p:cSldViewPr showGuides="1">
      <p:cViewPr varScale="1">
        <p:scale>
          <a:sx n="92" d="100"/>
          <a:sy n="92" d="100"/>
        </p:scale>
        <p:origin x="-1176" y="-112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18.e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0.wmf"/><Relationship Id="rId3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0.wmf"/><Relationship Id="rId3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lec</a:t>
            </a:r>
            <a:r>
              <a:rPr lang="en-US" sz="1200" dirty="0" smtClean="0">
                <a:latin typeface="Comic Sans MS" pitchFamily="66" charset="0"/>
              </a:rPr>
              <a:t> 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Euclid Symbol" charset="2"/>
                <a:cs typeface="Euclid Symbol" charset="2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95465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Euclid Symbol" charset="2"/>
                <a:cs typeface="Euclid Symbol" charset="2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O</a:t>
            </a:r>
            <a:r>
              <a:rPr lang="en-US" sz="6000" dirty="0">
                <a:latin typeface="Comic Sans MS" pitchFamily="66" charset="0"/>
              </a:rPr>
              <a:t>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Euclid Symbol" charset="2"/>
                <a:cs typeface="Euclid Symbol" charset="2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O</a:t>
            </a:r>
            <a:r>
              <a:rPr lang="en-US" sz="6000" dirty="0">
                <a:latin typeface="Comic Sans MS" pitchFamily="66" charset="0"/>
              </a:rPr>
              <a:t>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smtClean="0">
                <a:solidFill>
                  <a:srgbClr val="FF33CC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B702A0"/>
                </a:solidFill>
                <a:latin typeface="+mj-lt"/>
              </a:rPr>
              <a:t>lemma</a:t>
            </a:r>
            <a:r>
              <a:rPr lang="en-US" sz="4400" dirty="0">
                <a:solidFill>
                  <a:srgbClr val="B702A0"/>
                </a:solidFill>
                <a:latin typeface="+mj-lt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2525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35" name="Equation" r:id="rId4" imgW="152280" imgH="419040" progId="Equation.DSMT4">
                    <p:embed/>
                  </p:oleObj>
                </mc:Choice>
                <mc:Fallback>
                  <p:oleObj name="Equation" r:id="rId4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30575" cy="1587500"/>
            <a:chOff x="726" y="2002"/>
            <a:chExt cx="2098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b="1" dirty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4800" dirty="0" smtClean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36" name="Equation" r:id="rId6" imgW="152280" imgH="444240" progId="Equation.DSMT4">
                    <p:embed/>
                  </p:oleObj>
                </mc:Choice>
                <mc:Fallback>
                  <p:oleObj name="Equation" r:id="rId6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7E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07EF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/>
              <a:t>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15022"/>
              </p:ext>
            </p:extLst>
          </p:nvPr>
        </p:nvGraphicFramePr>
        <p:xfrm>
          <a:off x="2062163" y="2147888"/>
          <a:ext cx="2732087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9" name="Equation" r:id="rId4" imgW="685800" imgH="431800" progId="Equation.DSMT4">
                  <p:embed/>
                </p:oleObj>
              </mc:Choice>
              <mc:Fallback>
                <p:oleObj name="Equation" r:id="rId4" imgW="6858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147888"/>
                        <a:ext cx="2732087" cy="171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60" name="Equation" r:id="rId6" imgW="685800" imgH="431800" progId="Equation.DSMT4">
                  <p:embed/>
                </p:oleObj>
              </mc:Choice>
              <mc:Fallback>
                <p:oleObj name="Equation" r:id="rId6" imgW="685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725737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07047"/>
              </p:ext>
            </p:extLst>
          </p:nvPr>
        </p:nvGraphicFramePr>
        <p:xfrm>
          <a:off x="2149475" y="1897063"/>
          <a:ext cx="16605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4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897063"/>
                        <a:ext cx="166052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24877"/>
              </p:ext>
            </p:extLst>
          </p:nvPr>
        </p:nvGraphicFramePr>
        <p:xfrm>
          <a:off x="2303462" y="3281362"/>
          <a:ext cx="43259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5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2" y="3281362"/>
                        <a:ext cx="4325938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191000" y="22098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4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4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81790"/>
              </p:ext>
            </p:extLst>
          </p:nvPr>
        </p:nvGraphicFramePr>
        <p:xfrm>
          <a:off x="3141663" y="4419600"/>
          <a:ext cx="26447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6" name="Equation" r:id="rId8" imgW="622300" imgH="469900" progId="Equation.DSMT4">
                  <p:embed/>
                </p:oleObj>
              </mc:Choice>
              <mc:Fallback>
                <p:oleObj name="Equation" r:id="rId8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1663" y="4419600"/>
                        <a:ext cx="2644775" cy="199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dirty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54811"/>
              </p:ext>
            </p:extLst>
          </p:nvPr>
        </p:nvGraphicFramePr>
        <p:xfrm>
          <a:off x="2246313" y="2981325"/>
          <a:ext cx="4665662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1" name="Equation" r:id="rId4" imgW="889000" imgH="457200" progId="Equation.DSMT4">
                  <p:embed/>
                </p:oleObj>
              </mc:Choice>
              <mc:Fallback>
                <p:oleObj name="Equation" r:id="rId4" imgW="88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981325"/>
                        <a:ext cx="4665662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30607"/>
              </p:ext>
            </p:extLst>
          </p:nvPr>
        </p:nvGraphicFramePr>
        <p:xfrm>
          <a:off x="6345238" y="2162175"/>
          <a:ext cx="25495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2" name="Equation" r:id="rId4" imgW="609600" imgH="266700" progId="Equation.DSMT4">
                  <p:embed/>
                </p:oleObj>
              </mc:Choice>
              <mc:Fallback>
                <p:oleObj name="Equation" r:id="rId4" imgW="6096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2162175"/>
                        <a:ext cx="25495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3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993669"/>
              </p:ext>
            </p:extLst>
          </p:nvPr>
        </p:nvGraphicFramePr>
        <p:xfrm>
          <a:off x="1731963" y="3354388"/>
          <a:ext cx="2787650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4" name="Equation" r:id="rId8" imgW="723900" imgH="431800" progId="Equation.DSMT4">
                  <p:embed/>
                </p:oleObj>
              </mc:Choice>
              <mc:Fallback>
                <p:oleObj name="Equation" r:id="rId8" imgW="723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3354388"/>
                        <a:ext cx="2787650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33008"/>
              </p:ext>
            </p:extLst>
          </p:nvPr>
        </p:nvGraphicFramePr>
        <p:xfrm>
          <a:off x="1560513" y="4841875"/>
          <a:ext cx="430212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5" name="Equation" r:id="rId10" imgW="1117600" imgH="431800" progId="Equation.DSMT4">
                  <p:embed/>
                </p:oleObj>
              </mc:Choice>
              <mc:Fallback>
                <p:oleObj name="Equation" r:id="rId10" imgW="1117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841875"/>
                        <a:ext cx="4302125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4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4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16756"/>
              </p:ext>
            </p:extLst>
          </p:nvPr>
        </p:nvGraphicFramePr>
        <p:xfrm>
          <a:off x="2133600" y="1816359"/>
          <a:ext cx="2438400" cy="18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6" name="Equation" r:id="rId12" imgW="622300" imgH="469900" progId="Equation.DSMT4">
                  <p:embed/>
                </p:oleObj>
              </mc:Choice>
              <mc:Fallback>
                <p:oleObj name="Equation" r:id="rId12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33600" y="1816359"/>
                        <a:ext cx="2438400" cy="184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76275" y="1147763"/>
            <a:ext cx="77724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3600" smtClean="0">
                <a:solidFill>
                  <a:srgbClr val="B702A0"/>
                </a:solidFill>
              </a:rPr>
              <a:t>Lemma:</a:t>
            </a:r>
            <a:r>
              <a:rPr lang="en-US" sz="4400" smtClean="0"/>
              <a:t> ln x  = o(x</a:t>
            </a:r>
            <a:r>
              <a:rPr lang="en-US" sz="4400" baseline="30000" smtClean="0">
                <a:sym typeface="Symbol" pitchFamily="18" charset="2"/>
              </a:rPr>
              <a:t>ε</a:t>
            </a:r>
            <a:r>
              <a:rPr lang="en-US" sz="4400" smtClean="0"/>
              <a:t>) for </a:t>
            </a:r>
            <a:r>
              <a:rPr lang="en-US" sz="4400" smtClean="0">
                <a:sym typeface="Symbol" pitchFamily="18" charset="2"/>
              </a:rPr>
              <a:t>ε &gt; 0.</a:t>
            </a:r>
            <a:endParaRPr lang="en-US" sz="4400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smtClean="0">
                <a:solidFill>
                  <a:srgbClr val="2525FF"/>
                </a:solidFill>
              </a:rPr>
              <a:t>x</a:t>
            </a:r>
            <a:r>
              <a:rPr lang="en-US" sz="6600" baseline="30000" dirty="0" smtClean="0">
                <a:solidFill>
                  <a:srgbClr val="2525FF"/>
                </a:solidFill>
              </a:rPr>
              <a:t>c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504753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O(x)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2x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</a:t>
            </a: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  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FF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570912" y="1074509"/>
            <a:ext cx="7849775" cy="47089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Lower bound blunder:</a:t>
            </a:r>
          </a:p>
          <a:p>
            <a:pPr>
              <a:spcAft>
                <a:spcPts val="1800"/>
              </a:spcAft>
            </a:pPr>
            <a:r>
              <a:rPr lang="en-US" sz="6600" dirty="0">
                <a:latin typeface="Comic Sans MS" pitchFamily="66" charset="0"/>
              </a:rPr>
              <a:t>“f is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at least O(n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 smtClean="0">
                <a:latin typeface="Comic Sans MS" pitchFamily="66" charset="0"/>
              </a:rPr>
              <a:t>”</a:t>
            </a:r>
          </a:p>
          <a:p>
            <a:pPr algn="ctr">
              <a:spcAft>
                <a:spcPts val="1800"/>
              </a:spcAft>
            </a:pPr>
            <a:r>
              <a:rPr lang="en-US" sz="7200" dirty="0" smtClean="0">
                <a:latin typeface="Comic Sans MS" pitchFamily="66" charset="0"/>
              </a:rPr>
              <a:t>should say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     n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=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3000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FE0000"/>
                </a:solidFill>
              </a:rPr>
              <a:t>False </a:t>
            </a:r>
            <a:r>
              <a:rPr lang="en-US" sz="44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2745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7" name="Equation" r:id="rId4" imgW="723900" imgH="482600" progId="Equation.DSMT4">
                  <p:embed/>
                </p:oleObj>
              </mc:Choice>
              <mc:Fallback>
                <p:oleObj name="Equation" r:id="rId4" imgW="723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259080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79377"/>
              </p:ext>
            </p:extLst>
          </p:nvPr>
        </p:nvGraphicFramePr>
        <p:xfrm>
          <a:off x="2786063" y="3308350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9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308350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72449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50320"/>
                </a:solidFill>
                <a:latin typeface="Comic Sans MS" pitchFamily="66" charset="0"/>
              </a:rPr>
              <a:t>false</a:t>
            </a:r>
            <a:r>
              <a:rPr lang="en-US" sz="3600" dirty="0">
                <a:solidFill>
                  <a:srgbClr val="B702A0"/>
                </a:solidFill>
                <a:latin typeface="Comic Sans MS" pitchFamily="66" charset="0"/>
              </a:rPr>
              <a:t>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659649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each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 = O(1)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826125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43636"/>
              </p:ext>
            </p:extLst>
          </p:nvPr>
        </p:nvGraphicFramePr>
        <p:xfrm>
          <a:off x="608013" y="4037013"/>
          <a:ext cx="764857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7" name="Equation" r:id="rId4" imgW="1790700" imgH="444500" progId="Equation.DSMT4">
                  <p:embed/>
                </p:oleObj>
              </mc:Choice>
              <mc:Fallback>
                <p:oleObj name="Equation" r:id="rId4" imgW="1790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037013"/>
                        <a:ext cx="764857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524000" y="5553670"/>
            <a:ext cx="642937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O(1)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O(n)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78151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9" name="Equation" r:id="rId8" imgW="723900" imgH="482600" progId="Equation.DSMT4">
                  <p:embed/>
                </p:oleObj>
              </mc:Choice>
              <mc:Fallback>
                <p:oleObj name="Equation" r:id="rId8" imgW="723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76275" y="1066800"/>
            <a:ext cx="406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4400" smtClean="0">
                <a:solidFill>
                  <a:srgbClr val="FE0000"/>
                </a:solidFill>
              </a:rPr>
              <a:t>False </a:t>
            </a:r>
            <a:r>
              <a:rPr lang="en-US" sz="4400" smtClean="0">
                <a:solidFill>
                  <a:srgbClr val="B702A0"/>
                </a:solidFill>
              </a:rPr>
              <a:t>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  <a:endParaRPr lang="en-US" dirty="0" smtClean="0">
              <a:solidFill>
                <a:srgbClr val="C7030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B702A0"/>
                </a:solidFill>
                <a:latin typeface="Comic Sans MS" pitchFamily="66" charset="0"/>
              </a:rPr>
              <a:t>Lemma</a:t>
            </a:r>
            <a:r>
              <a:rPr lang="en-US" sz="4000" dirty="0">
                <a:latin typeface="Comic Sans MS" pitchFamily="66" charset="0"/>
              </a:rPr>
              <a:t>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18067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B702A0"/>
                </a:solidFill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22336"/>
              </p:ext>
            </p:extLst>
          </p:nvPr>
        </p:nvGraphicFramePr>
        <p:xfrm>
          <a:off x="1038225" y="3419475"/>
          <a:ext cx="706755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8" name="Equation" r:id="rId4" imgW="1816100" imgH="685800" progId="Equation.DSMT4">
                  <p:embed/>
                </p:oleObj>
              </mc:Choice>
              <mc:Fallback>
                <p:oleObj name="Equation" r:id="rId4" imgW="18161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419475"/>
                        <a:ext cx="7067550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B702A0"/>
                </a:solidFill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B702A0"/>
                </a:solidFill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2" name="Equation" r:id="rId4" imgW="1777680" imgH="1523880" progId="Equation.DSMT4">
                  <p:embed/>
                </p:oleObj>
              </mc:Choice>
              <mc:Fallback>
                <p:oleObj name="Equation" r:id="rId4" imgW="1777680" imgH="1523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15" y="977185"/>
                        <a:ext cx="6288702" cy="5389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sp useBgFill="1"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89666"/>
              </p:ext>
            </p:extLst>
          </p:nvPr>
        </p:nvGraphicFramePr>
        <p:xfrm>
          <a:off x="2146300" y="2981325"/>
          <a:ext cx="4865688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5" name="Equation" r:id="rId4" imgW="927100" imgH="457200" progId="Equation.DSMT4">
                  <p:embed/>
                </p:oleObj>
              </mc:Choice>
              <mc:Fallback>
                <p:oleObj name="Equation" r:id="rId4" imgW="927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981325"/>
                        <a:ext cx="4865688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36810"/>
              </p:ext>
            </p:extLst>
          </p:nvPr>
        </p:nvGraphicFramePr>
        <p:xfrm>
          <a:off x="2532063" y="830263"/>
          <a:ext cx="406558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5" name="Equation" r:id="rId4" imgW="660400" imgH="241300" progId="Equation.DSMT4">
                  <p:embed/>
                </p:oleObj>
              </mc:Choice>
              <mc:Fallback>
                <p:oleObj name="Equation" r:id="rId4" imgW="6604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830263"/>
                        <a:ext cx="4065587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486214"/>
              </p:ext>
            </p:extLst>
          </p:nvPr>
        </p:nvGraphicFramePr>
        <p:xfrm>
          <a:off x="1033463" y="2628900"/>
          <a:ext cx="7038975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6" name="Equation" r:id="rId6" imgW="1130300" imgH="431800" progId="Equation.DSMT4">
                  <p:embed/>
                </p:oleObj>
              </mc:Choice>
              <mc:Fallback>
                <p:oleObj name="Equation" r:id="rId6" imgW="11303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628900"/>
                        <a:ext cx="7038975" cy="269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1828800" y="1957388"/>
            <a:ext cx="521970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O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2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12052"/>
              </p:ext>
            </p:extLst>
          </p:nvPr>
        </p:nvGraphicFramePr>
        <p:xfrm>
          <a:off x="2141538" y="830263"/>
          <a:ext cx="484663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3" name="Equation" r:id="rId4" imgW="787400" imgH="241300" progId="Equation.DSMT4">
                  <p:embed/>
                </p:oleObj>
              </mc:Choice>
              <mc:Fallback>
                <p:oleObj name="Equation" r:id="rId4" imgW="7874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30263"/>
                        <a:ext cx="4846637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4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709</Words>
  <Application>Microsoft Macintosh PowerPoint</Application>
  <PresentationFormat>On-screen Show (4:3)</PresentationFormat>
  <Paragraphs>147</Paragraphs>
  <Slides>26</Slides>
  <Notes>26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Default Design</vt:lpstr>
      <vt:lpstr>MathType 6.0 Equation</vt:lpstr>
      <vt:lpstr>Equation</vt:lpstr>
      <vt:lpstr>PowerPoint Presentation</vt:lpstr>
      <vt:lpstr>Asymptotic Equivalence</vt:lpstr>
      <vt:lpstr>Asymptotic Equivalence ~</vt:lpstr>
      <vt:lpstr>Asymptotic Equivalence ~</vt:lpstr>
      <vt:lpstr>transitivity of ~</vt:lpstr>
      <vt:lpstr>Little Oh:   o(∙)</vt:lpstr>
      <vt:lpstr>Little Oh:   o(∙)</vt:lpstr>
      <vt:lpstr>Big Oh: O(∙)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409</cp:revision>
  <cp:lastPrinted>2012-03-19T05:56:43Z</cp:lastPrinted>
  <dcterms:created xsi:type="dcterms:W3CDTF">2011-04-06T17:41:41Z</dcterms:created>
  <dcterms:modified xsi:type="dcterms:W3CDTF">2012-04-05T05:02:38Z</dcterms:modified>
</cp:coreProperties>
</file>