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462" r:id="rId2"/>
    <p:sldId id="527" r:id="rId3"/>
    <p:sldId id="528" r:id="rId4"/>
    <p:sldId id="463" r:id="rId5"/>
    <p:sldId id="472" r:id="rId6"/>
    <p:sldId id="484" r:id="rId7"/>
    <p:sldId id="544" r:id="rId8"/>
    <p:sldId id="545" r:id="rId9"/>
    <p:sldId id="540" r:id="rId10"/>
    <p:sldId id="541" r:id="rId11"/>
    <p:sldId id="546" r:id="rId12"/>
    <p:sldId id="480" r:id="rId13"/>
    <p:sldId id="465" r:id="rId14"/>
    <p:sldId id="491" r:id="rId15"/>
    <p:sldId id="557" r:id="rId16"/>
    <p:sldId id="500" r:id="rId17"/>
    <p:sldId id="513" r:id="rId18"/>
    <p:sldId id="515" r:id="rId19"/>
    <p:sldId id="548" r:id="rId20"/>
    <p:sldId id="549" r:id="rId21"/>
    <p:sldId id="550" r:id="rId22"/>
    <p:sldId id="551" r:id="rId23"/>
    <p:sldId id="552" r:id="rId24"/>
    <p:sldId id="553" r:id="rId25"/>
    <p:sldId id="555" r:id="rId26"/>
    <p:sldId id="556" r:id="rId27"/>
    <p:sldId id="554" r:id="rId28"/>
    <p:sldId id="476" r:id="rId29"/>
    <p:sldId id="477" r:id="rId30"/>
    <p:sldId id="478" r:id="rId31"/>
    <p:sldId id="511" r:id="rId32"/>
    <p:sldId id="487" r:id="rId33"/>
    <p:sldId id="486" r:id="rId34"/>
  </p:sldIdLst>
  <p:sldSz cx="9144000" cy="6858000" type="letter"/>
  <p:notesSz cx="7315200" cy="9601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23" autoAdjust="0"/>
  </p:normalViewPr>
  <p:slideViewPr>
    <p:cSldViewPr showGuides="1">
      <p:cViewPr>
        <p:scale>
          <a:sx n="100" d="100"/>
          <a:sy n="100" d="100"/>
        </p:scale>
        <p:origin x="-536" y="-17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64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7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8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2761674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066800" y="2854404"/>
            <a:ext cx="671850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6600" dirty="0" smtClean="0">
                <a:solidFill>
                  <a:schemeClr val="tx2"/>
                </a:solidFill>
                <a:cs typeface="Arial" charset="0"/>
              </a:rPr>
              <a:t>Graphs</a:t>
            </a:r>
            <a:endParaRPr lang="en-US" sz="6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48508" y="6553200"/>
            <a:ext cx="695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6W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583363"/>
            <a:ext cx="928687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583363"/>
            <a:ext cx="928687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5240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Digraph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defines path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</a:p>
          <a:p>
            <a:r>
              <a:rPr lang="en-US" sz="5400" dirty="0" err="1" smtClean="0">
                <a:solidFill>
                  <a:srgbClr val="0000FF"/>
                </a:solidFill>
              </a:rPr>
              <a:t>u</a:t>
            </a:r>
            <a:r>
              <a:rPr lang="en-US" sz="5400" dirty="0" smtClean="0">
                <a:solidFill>
                  <a:srgbClr val="0000FF"/>
                </a:solidFill>
              </a:rPr>
              <a:t>  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path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(the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positive</a:t>
            </a:r>
            <a:r>
              <a:rPr lang="en-US" sz="5400" dirty="0" smtClean="0">
                <a:latin typeface="Comic Sans MS"/>
                <a:cs typeface="Comic Sans MS"/>
              </a:rPr>
              <a:t> path relation)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14900" y="3448050"/>
          <a:ext cx="15621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6" name="Equation" r:id="rId4" imgW="596900" imgH="546100" progId="Equation.DSMT4">
                  <p:embed/>
                </p:oleObj>
              </mc:Choice>
              <mc:Fallback>
                <p:oleObj name="Equation" r:id="rId4" imgW="596900" imgH="546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448050"/>
                        <a:ext cx="15621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A </a:t>
            </a:r>
            <a:r>
              <a:rPr lang="en-US" sz="5400" dirty="0">
                <a:solidFill>
                  <a:srgbClr val="0000CC"/>
                </a:solidFill>
              </a:rPr>
              <a:t>cycle</a:t>
            </a:r>
            <a:r>
              <a:rPr lang="en-US" sz="5400" dirty="0"/>
              <a:t> is </a:t>
            </a:r>
            <a:r>
              <a:rPr lang="en-US" sz="5400" dirty="0" smtClean="0"/>
              <a:t>a walk whose</a:t>
            </a:r>
          </a:p>
          <a:p>
            <a:pPr>
              <a:buFontTx/>
              <a:buNone/>
            </a:pPr>
            <a:r>
              <a:rPr lang="en-US" sz="5400" dirty="0" smtClean="0"/>
              <a:t>only repeat vertex is its</a:t>
            </a:r>
          </a:p>
          <a:p>
            <a:pPr>
              <a:buFontTx/>
              <a:buNone/>
            </a:pPr>
            <a:r>
              <a:rPr lang="en-US" sz="5400" dirty="0" smtClean="0"/>
              <a:t>start &amp; end.</a:t>
            </a:r>
          </a:p>
          <a:p>
            <a:pPr>
              <a:buFontTx/>
              <a:buNone/>
            </a:pPr>
            <a:r>
              <a:rPr lang="en-US" sz="5400" dirty="0" smtClean="0"/>
              <a:t>(a single vertex is a</a:t>
            </a:r>
          </a:p>
          <a:p>
            <a:pPr>
              <a:buFontTx/>
              <a:buNone/>
            </a:pPr>
            <a:r>
              <a:rPr lang="en-US" sz="5400" dirty="0" smtClean="0"/>
              <a:t>length 0 cycle)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52" name="Group 44"/>
          <p:cNvGrpSpPr>
            <a:grpSpLocks/>
          </p:cNvGrpSpPr>
          <p:nvPr/>
        </p:nvGrpSpPr>
        <p:grpSpPr bwMode="auto">
          <a:xfrm>
            <a:off x="749300" y="1295400"/>
            <a:ext cx="7480300" cy="1557338"/>
            <a:chOff x="192" y="816"/>
            <a:chExt cx="4712" cy="981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240" y="816"/>
              <a:ext cx="4560" cy="634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192" y="1384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1008" y="1432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2016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3648" y="1432"/>
              <a:ext cx="4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4560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4178300" y="3276600"/>
          <a:ext cx="9144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276600"/>
                        <a:ext cx="914400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343400"/>
          </a:xfrm>
        </p:spPr>
        <p:txBody>
          <a:bodyPr/>
          <a:lstStyle/>
          <a:p>
            <a:r>
              <a:rPr lang="en-US" sz="5400" dirty="0" smtClean="0"/>
              <a:t>examples:</a:t>
            </a:r>
          </a:p>
          <a:p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⊂ relation on sets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DAG path relation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3581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</a:t>
            </a:r>
            <a:r>
              <a:rPr lang="en-US" sz="3600" i="1" dirty="0" smtClean="0"/>
              <a:t>smallest </a:t>
            </a:r>
            <a:r>
              <a:rPr lang="en-US" sz="3600" dirty="0" smtClean="0"/>
              <a:t>DAG with same</a:t>
            </a:r>
          </a:p>
          <a:p>
            <a:r>
              <a:rPr lang="en-US" sz="3600" dirty="0" smtClean="0"/>
              <a:t>path relation?</a:t>
            </a:r>
            <a:endParaRPr lang="en-US" sz="36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Covering Edges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6926338" cy="3746212"/>
            <a:chOff x="1089118" y="1600200"/>
            <a:chExt cx="6926338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81600" y="27432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covering edges</a:t>
            </a:r>
            <a:endParaRPr lang="en-US" sz="3600" dirty="0">
              <a:solidFill>
                <a:srgbClr val="FF00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05200" y="3429000"/>
            <a:ext cx="5105401" cy="1569660"/>
            <a:chOff x="3170419" y="3200400"/>
            <a:chExt cx="5607571" cy="1569660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569660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e.g.</a:t>
              </a:r>
              <a:r>
                <a:rPr lang="en-US" dirty="0" smtClean="0">
                  <a:solidFill>
                    <a:srgbClr val="FF00FF"/>
                  </a:solidFill>
                </a:rPr>
                <a:t> any</a:t>
              </a:r>
              <a:r>
                <a:rPr lang="en-US" dirty="0" smtClean="0"/>
                <a:t> path from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dirty="0" smtClean="0"/>
                <a:t> to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dirty="0" smtClean="0"/>
                <a:t> must use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19" y="3352800"/>
              <a:ext cx="1782580" cy="63243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096000" cy="3352800"/>
          </a:xfrm>
        </p:spPr>
        <p:txBody>
          <a:bodyPr/>
          <a:lstStyle/>
          <a:p>
            <a:pPr algn="ctr"/>
            <a:r>
              <a:rPr lang="en-US" sz="9600" dirty="0" smtClean="0"/>
              <a:t>Problems</a:t>
            </a:r>
          </a:p>
          <a:p>
            <a:pPr algn="ctr"/>
            <a:r>
              <a:rPr lang="en-US" sz="9600" dirty="0" smtClean="0"/>
              <a:t>1 </a:t>
            </a:r>
            <a:r>
              <a:rPr lang="en-US" sz="9600" dirty="0" smtClean="0">
                <a:latin typeface="Euclid Symbol" charset="2"/>
                <a:cs typeface="Euclid Symbol" charset="2"/>
              </a:rPr>
              <a:t>-</a:t>
            </a:r>
            <a:r>
              <a:rPr lang="en-US" sz="9600" dirty="0" smtClean="0"/>
              <a:t> 3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02069" y="6553200"/>
            <a:ext cx="794308" cy="246221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Walks &amp; Paths</a:t>
            </a:r>
            <a:endParaRPr lang="en-US" sz="4000" dirty="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Walks &amp; Paths</a:t>
            </a:r>
            <a:endParaRPr lang="en-US" sz="4000" dirty="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4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722"/>
            <a:ext cx="2852878" cy="205277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25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158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26" name="AutoShape 15"/>
          <p:cNvCxnSpPr>
            <a:cxnSpLocks noChangeShapeType="1"/>
            <a:stCxn id="544776" idx="7"/>
          </p:cNvCxnSpPr>
          <p:nvPr/>
        </p:nvCxnSpPr>
        <p:spPr bwMode="auto">
          <a:xfrm rot="5400000" flipH="1" flipV="1">
            <a:off x="4745690" y="4593432"/>
            <a:ext cx="947878" cy="1362215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rot="5400000" flipH="1" flipV="1">
            <a:off x="3676650" y="3490772"/>
            <a:ext cx="3005278" cy="144317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28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rot="5400000" flipH="1" flipV="1">
            <a:off x="2895600" y="4076700"/>
            <a:ext cx="3200400" cy="76200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31242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008000"/>
                </a:solidFill>
              </a:rPr>
              <a:t>asymmetry</a:t>
            </a:r>
            <a:r>
              <a:rPr lang="en-US" dirty="0" smtClean="0"/>
              <a:t>: if there is a </a:t>
            </a:r>
          </a:p>
          <a:p>
            <a:r>
              <a:rPr lang="en-US" dirty="0" smtClean="0"/>
              <a:t>path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/>
              <a:t>graph has </a:t>
            </a:r>
            <a:r>
              <a:rPr lang="en-US" dirty="0" smtClean="0">
                <a:solidFill>
                  <a:srgbClr val="FF0000"/>
                </a:solidFill>
              </a:rPr>
              <a:t>no cycle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grpSp>
        <p:nvGrpSpPr>
          <p:cNvPr id="2" name="Group 11"/>
          <p:cNvGrpSpPr/>
          <p:nvPr/>
        </p:nvGrpSpPr>
        <p:grpSpPr>
          <a:xfrm>
            <a:off x="1447800" y="4191001"/>
            <a:ext cx="6497291" cy="1150440"/>
            <a:chOff x="1447800" y="4191001"/>
            <a:chExt cx="6497291" cy="1150440"/>
          </a:xfrm>
        </p:grpSpPr>
        <p:sp>
          <p:nvSpPr>
            <p:cNvPr id="6" name="Left Brace 5"/>
            <p:cNvSpPr/>
            <p:nvPr/>
          </p:nvSpPr>
          <p:spPr bwMode="auto">
            <a:xfrm rot="16200000">
              <a:off x="4419600" y="1981201"/>
              <a:ext cx="304800" cy="4724400"/>
            </a:xfrm>
            <a:prstGeom prst="leftBrac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4572000"/>
              <a:ext cx="6497291" cy="769441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  <a:r>
                <a:rPr lang="en-US" sz="4400" dirty="0" smtClean="0"/>
                <a:t>irected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  <a:r>
                <a:rPr lang="en-US" sz="4400" dirty="0" smtClean="0"/>
                <a:t>cyclic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g</a:t>
              </a:r>
              <a:r>
                <a:rPr lang="en-US" sz="4400" dirty="0" smtClean="0"/>
                <a:t>raph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81400" y="5410200"/>
            <a:ext cx="1824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287250"/>
            <a:ext cx="76306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                           then there is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FF0000"/>
                </a:solidFill>
                <a:latin typeface="Comic Sans MS"/>
              </a:rPr>
              <a:t>none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from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b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to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a</a:t>
            </a:r>
            <a:endParaRPr lang="en-US" sz="4000" kern="0" dirty="0" smtClean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0"/>
            <a:ext cx="8044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 implies DAG, </a:t>
            </a:r>
            <a:r>
              <a:rPr lang="en-US" sz="4800" dirty="0" smtClean="0">
                <a:solidFill>
                  <a:srgbClr val="7030A0"/>
                </a:solidFill>
              </a:rPr>
              <a:t>but</a:t>
            </a:r>
          </a:p>
          <a:p>
            <a:r>
              <a:rPr lang="en-US" sz="4800" dirty="0" smtClean="0"/>
              <a:t>not every DAG is 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3429000"/>
            <a:ext cx="3772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 </a:t>
            </a:r>
            <a:r>
              <a:rPr lang="en-US" sz="4400" dirty="0" smtClean="0"/>
              <a:t>transitive</a:t>
            </a:r>
            <a:endParaRPr lang="en-US" sz="4400" dirty="0"/>
          </a:p>
        </p:txBody>
      </p:sp>
      <p:sp>
        <p:nvSpPr>
          <p:cNvPr id="72" name="TextBox 71"/>
          <p:cNvSpPr txBox="1"/>
          <p:nvPr/>
        </p:nvSpPr>
        <p:spPr>
          <a:xfrm>
            <a:off x="4343400" y="4572000"/>
            <a:ext cx="3361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also need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these edges</a:t>
            </a:r>
            <a:endParaRPr lang="en-US" sz="4400" dirty="0"/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16200000" flipH="1">
            <a:off x="1563695" y="4295934"/>
            <a:ext cx="1733433" cy="60223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2" name="Group 73"/>
          <p:cNvGrpSpPr/>
          <p:nvPr/>
        </p:nvGrpSpPr>
        <p:grpSpPr>
          <a:xfrm>
            <a:off x="894735" y="3368636"/>
            <a:ext cx="3011129" cy="2591326"/>
            <a:chOff x="894735" y="3368636"/>
            <a:chExt cx="3011129" cy="2591326"/>
          </a:xfrm>
        </p:grpSpPr>
        <p:cxnSp>
          <p:nvCxnSpPr>
            <p:cNvPr id="45" name="Straight Connector 44"/>
            <p:cNvCxnSpPr>
              <a:stCxn id="46" idx="3"/>
              <a:endCxn id="49" idx="7"/>
            </p:cNvCxnSpPr>
            <p:nvPr/>
          </p:nvCxnSpPr>
          <p:spPr bwMode="auto">
            <a:xfrm rot="5400000">
              <a:off x="1601591" y="3639955"/>
              <a:ext cx="934970" cy="57728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2340077" y="3368636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002526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8" name="Straight Arrow Connector 47"/>
            <p:cNvCxnSpPr>
              <a:stCxn id="46" idx="5"/>
              <a:endCxn id="47" idx="0"/>
            </p:cNvCxnSpPr>
            <p:nvPr/>
          </p:nvCxnSpPr>
          <p:spPr bwMode="auto">
            <a:xfrm rot="16200000" flipH="1">
              <a:off x="2293265" y="3610730"/>
              <a:ext cx="919104" cy="61986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677629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2340077" y="4759403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785419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2" name="Straight Arrow Connector 51"/>
            <p:cNvCxnSpPr>
              <a:stCxn id="50" idx="5"/>
              <a:endCxn id="51" idx="2"/>
            </p:cNvCxnSpPr>
            <p:nvPr/>
          </p:nvCxnSpPr>
          <p:spPr bwMode="auto">
            <a:xfrm rot="16200000" flipH="1">
              <a:off x="2587194" y="4707567"/>
              <a:ext cx="1053915" cy="134253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3" name="Straight Arrow Connector 52"/>
            <p:cNvCxnSpPr>
              <a:stCxn id="47" idx="3"/>
              <a:endCxn id="50" idx="7"/>
            </p:cNvCxnSpPr>
            <p:nvPr/>
          </p:nvCxnSpPr>
          <p:spPr bwMode="auto">
            <a:xfrm rot="5400000">
              <a:off x="2580234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4" name="Straight Arrow Connector 53"/>
            <p:cNvCxnSpPr>
              <a:stCxn id="49" idx="5"/>
              <a:endCxn id="50" idx="1"/>
            </p:cNvCxnSpPr>
            <p:nvPr/>
          </p:nvCxnSpPr>
          <p:spPr bwMode="auto">
            <a:xfrm rot="16200000" flipH="1">
              <a:off x="1917786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894735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8" name="Straight Arrow Connector 57"/>
            <p:cNvCxnSpPr>
              <a:stCxn id="49" idx="3"/>
              <a:endCxn id="56" idx="7"/>
            </p:cNvCxnSpPr>
            <p:nvPr/>
          </p:nvCxnSpPr>
          <p:spPr bwMode="auto">
            <a:xfrm rot="5400000">
              <a:off x="64900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" name="Group 68"/>
          <p:cNvGrpSpPr/>
          <p:nvPr/>
        </p:nvGrpSpPr>
        <p:grpSpPr>
          <a:xfrm>
            <a:off x="912374" y="3422805"/>
            <a:ext cx="2933268" cy="2482987"/>
            <a:chOff x="912374" y="3422805"/>
            <a:chExt cx="2933268" cy="2482987"/>
          </a:xfrm>
        </p:grpSpPr>
        <p:cxnSp>
          <p:nvCxnSpPr>
            <p:cNvPr id="41" name="Curved Connector 45"/>
            <p:cNvCxnSpPr>
              <a:stCxn id="49" idx="4"/>
              <a:endCxn id="51" idx="2"/>
            </p:cNvCxnSpPr>
            <p:nvPr/>
          </p:nvCxnSpPr>
          <p:spPr bwMode="auto">
            <a:xfrm rot="16200000" flipH="1">
              <a:off x="2053016" y="4173389"/>
              <a:ext cx="1417238" cy="2047568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2" name="Curved Connector 43"/>
            <p:cNvCxnSpPr>
              <a:stCxn id="46" idx="6"/>
              <a:endCxn id="51" idx="0"/>
            </p:cNvCxnSpPr>
            <p:nvPr/>
          </p:nvCxnSpPr>
          <p:spPr bwMode="auto">
            <a:xfrm>
              <a:off x="2460523" y="3422806"/>
              <a:ext cx="1385119" cy="2428816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3" name="Straight Arrow Connector 42"/>
            <p:cNvCxnSpPr>
              <a:stCxn id="47" idx="5"/>
              <a:endCxn id="51" idx="1"/>
            </p:cNvCxnSpPr>
            <p:nvPr/>
          </p:nvCxnSpPr>
          <p:spPr bwMode="auto">
            <a:xfrm rot="16200000" flipH="1">
              <a:off x="275679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46" idx="4"/>
              <a:endCxn id="50" idx="0"/>
            </p:cNvCxnSpPr>
            <p:nvPr/>
          </p:nvCxnSpPr>
          <p:spPr bwMode="auto">
            <a:xfrm rot="5400000">
              <a:off x="1759087" y="4118126"/>
              <a:ext cx="1282427" cy="1255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hape 60"/>
            <p:cNvCxnSpPr>
              <a:stCxn id="46" idx="2"/>
              <a:endCxn id="56" idx="1"/>
            </p:cNvCxnSpPr>
            <p:nvPr/>
          </p:nvCxnSpPr>
          <p:spPr bwMode="auto">
            <a:xfrm rot="10800000" flipV="1">
              <a:off x="912374" y="3422805"/>
              <a:ext cx="1427704" cy="2444682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Strict P.O. from a DAG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1" y="1482566"/>
            <a:ext cx="83057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but from any DAG, get a strict </a:t>
            </a:r>
            <a:r>
              <a:rPr lang="en-US" sz="4000" dirty="0" err="1" smtClean="0"/>
              <a:t>p.o</a:t>
            </a:r>
            <a:r>
              <a:rPr lang="en-US" sz="4000" dirty="0" smtClean="0"/>
              <a:t>. by adding “transitive” edges:</a:t>
            </a:r>
          </a:p>
          <a:p>
            <a:pPr>
              <a:spcBef>
                <a:spcPts val="1200"/>
              </a:spcBef>
            </a:pPr>
            <a:r>
              <a:rPr lang="en-US" sz="4000" dirty="0" smtClean="0"/>
              <a:t>if there is a </a:t>
            </a:r>
            <a:r>
              <a:rPr lang="en-US" sz="4000" dirty="0" smtClean="0">
                <a:solidFill>
                  <a:srgbClr val="008000"/>
                </a:solidFill>
              </a:rPr>
              <a:t>path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in the DAG,</a:t>
            </a:r>
          </a:p>
          <a:p>
            <a:r>
              <a:rPr lang="en-US" sz="4000" dirty="0" smtClean="0"/>
              <a:t>add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edge</a:t>
            </a:r>
            <a:r>
              <a:rPr lang="en-US" sz="4000" dirty="0" smtClean="0"/>
              <a:t> from start to end:</a:t>
            </a:r>
            <a:endParaRPr lang="en-US" sz="4000" dirty="0"/>
          </a:p>
        </p:txBody>
      </p:sp>
      <p:grpSp>
        <p:nvGrpSpPr>
          <p:cNvPr id="2" name="Group 75"/>
          <p:cNvGrpSpPr/>
          <p:nvPr/>
        </p:nvGrpSpPr>
        <p:grpSpPr>
          <a:xfrm>
            <a:off x="2514600" y="4316541"/>
            <a:ext cx="3540681" cy="1779459"/>
            <a:chOff x="2514600" y="4199692"/>
            <a:chExt cx="3540681" cy="1779459"/>
          </a:xfrm>
        </p:grpSpPr>
        <p:sp>
          <p:nvSpPr>
            <p:cNvPr id="43" name="Oval 42"/>
            <p:cNvSpPr/>
            <p:nvPr/>
          </p:nvSpPr>
          <p:spPr bwMode="auto">
            <a:xfrm rot="17292182">
              <a:off x="5755167" y="4702120"/>
              <a:ext cx="152400" cy="155889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3" name="Group 74"/>
            <p:cNvGrpSpPr/>
            <p:nvPr/>
          </p:nvGrpSpPr>
          <p:grpSpPr>
            <a:xfrm>
              <a:off x="2514600" y="4199692"/>
              <a:ext cx="3540681" cy="1779459"/>
              <a:chOff x="2514600" y="4240341"/>
              <a:chExt cx="3540681" cy="1779459"/>
            </a:xfrm>
          </p:grpSpPr>
          <p:grpSp>
            <p:nvGrpSpPr>
              <p:cNvPr id="4" name="Group 73"/>
              <p:cNvGrpSpPr/>
              <p:nvPr/>
            </p:nvGrpSpPr>
            <p:grpSpPr>
              <a:xfrm>
                <a:off x="2514600" y="4240341"/>
                <a:ext cx="3540681" cy="1779459"/>
                <a:chOff x="2514600" y="4240341"/>
                <a:chExt cx="3540681" cy="1779459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524527" y="5421636"/>
                  <a:ext cx="434734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514600" y="4267200"/>
                  <a:ext cx="394660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grpSp>
              <p:nvGrpSpPr>
                <p:cNvPr id="6" name="Group 72"/>
                <p:cNvGrpSpPr/>
                <p:nvPr/>
              </p:nvGrpSpPr>
              <p:grpSpPr>
                <a:xfrm>
                  <a:off x="2947648" y="4240341"/>
                  <a:ext cx="3107633" cy="1329349"/>
                  <a:chOff x="2947648" y="4240341"/>
                  <a:chExt cx="3107633" cy="1329349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630165" y="4240341"/>
                    <a:ext cx="42511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  <p:cxnSp>
                <p:nvCxnSpPr>
                  <p:cNvPr id="37" name="Straight Connector 36"/>
                  <p:cNvCxnSpPr>
                    <a:stCxn id="38" idx="3"/>
                    <a:endCxn id="41" idx="7"/>
                  </p:cNvCxnSpPr>
                  <p:nvPr/>
                </p:nvCxnSpPr>
                <p:spPr bwMode="auto">
                  <a:xfrm rot="1092182">
                    <a:off x="2970091" y="4825613"/>
                    <a:ext cx="980995" cy="42563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sp>
                <p:nvSpPr>
                  <p:cNvPr id="38" name="Oval 37"/>
                  <p:cNvSpPr/>
                  <p:nvPr/>
                </p:nvSpPr>
                <p:spPr bwMode="auto">
                  <a:xfrm rot="17292182">
                    <a:off x="2949393" y="4536692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 bwMode="auto">
                  <a:xfrm rot="17292182">
                    <a:off x="4898341" y="5097374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44" name="Straight Arrow Connector 43"/>
                  <p:cNvCxnSpPr>
                    <a:stCxn id="42" idx="5"/>
                    <a:endCxn id="43" idx="2"/>
                  </p:cNvCxnSpPr>
                  <p:nvPr/>
                </p:nvCxnSpPr>
                <p:spPr bwMode="auto">
                  <a:xfrm flipV="1">
                    <a:off x="5043730" y="4893100"/>
                    <a:ext cx="763834" cy="248250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cxnSp>
                <p:nvCxnSpPr>
                  <p:cNvPr id="46" name="Straight Arrow Connector 45"/>
                  <p:cNvCxnSpPr>
                    <a:stCxn id="41" idx="5"/>
                    <a:endCxn id="42" idx="1"/>
                  </p:cNvCxnSpPr>
                  <p:nvPr/>
                </p:nvCxnSpPr>
                <p:spPr bwMode="auto">
                  <a:xfrm rot="11892182" flipH="1">
                    <a:off x="4022509" y="5067854"/>
                    <a:ext cx="825105" cy="501836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</p:grpSp>
            <p:sp>
              <p:nvSpPr>
                <p:cNvPr id="41" name="Oval 40"/>
                <p:cNvSpPr/>
                <p:nvPr/>
              </p:nvSpPr>
              <p:spPr bwMode="auto">
                <a:xfrm rot="17292182">
                  <a:off x="3819383" y="5394986"/>
                  <a:ext cx="152400" cy="155889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953000" y="5094674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cxnSp>
        <p:nvCxnSpPr>
          <p:cNvPr id="59" name="Shape 34"/>
          <p:cNvCxnSpPr/>
          <p:nvPr/>
        </p:nvCxnSpPr>
        <p:spPr bwMode="auto">
          <a:xfrm>
            <a:off x="3099637" y="4715185"/>
            <a:ext cx="2657686" cy="157380"/>
          </a:xfrm>
          <a:prstGeom prst="curvedConnector3">
            <a:avLst>
              <a:gd name="adj1" fmla="val 50000"/>
            </a:avLst>
          </a:prstGeom>
          <a:noFill/>
          <a:ln w="444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Path </a:t>
            </a:r>
            <a:r>
              <a:rPr lang="en-US" sz="3600" dirty="0"/>
              <a:t>R</a:t>
            </a:r>
            <a:r>
              <a:rPr lang="en-US" sz="3600" dirty="0" smtClean="0"/>
              <a:t>elation</a:t>
            </a:r>
            <a:endParaRPr lang="en-US" sz="3600" dirty="0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2590800" y="2260937"/>
            <a:ext cx="3886200" cy="10156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6000" dirty="0" err="1">
                <a:solidFill>
                  <a:srgbClr val="008000"/>
                </a:solidFill>
              </a:rPr>
              <a:t>a</a:t>
            </a:r>
            <a:r>
              <a:rPr lang="en-US" sz="6000" dirty="0" err="1">
                <a:solidFill>
                  <a:srgbClr val="0033CC"/>
                </a:solidFill>
              </a:rPr>
              <a:t>R</a:t>
            </a:r>
            <a:r>
              <a:rPr lang="en-US" sz="6000" b="1" baseline="30000" dirty="0" err="1">
                <a:solidFill>
                  <a:srgbClr val="0033CC"/>
                </a:solidFill>
              </a:rPr>
              <a:t>+</a:t>
            </a:r>
            <a:r>
              <a:rPr lang="en-US" sz="6000" dirty="0" err="1">
                <a:solidFill>
                  <a:srgbClr val="008000"/>
                </a:solidFill>
              </a:rPr>
              <a:t>b</a:t>
            </a:r>
            <a:r>
              <a:rPr lang="en-US" sz="6000" dirty="0"/>
              <a:t>  </a:t>
            </a:r>
            <a:r>
              <a:rPr lang="en-US" sz="6000" dirty="0" err="1" smtClean="0"/>
              <a:t>iff</a:t>
            </a:r>
            <a:r>
              <a:rPr lang="en-US" sz="6000" dirty="0" smtClean="0"/>
              <a:t>  </a:t>
            </a:r>
            <a:r>
              <a:rPr lang="en-US" sz="4800" dirty="0" smtClean="0"/>
              <a:t>  </a:t>
            </a:r>
            <a:endParaRPr lang="en-US" sz="4800" dirty="0"/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533400" y="3128962"/>
            <a:ext cx="8001000" cy="127419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4800" dirty="0" smtClean="0"/>
              <a:t>there is a nonzero directed path from 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8000"/>
                </a:solidFill>
              </a:rPr>
              <a:t>b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2286000"/>
            <a:ext cx="8077200" cy="2286000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24" y="1371600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R </a:t>
            </a:r>
            <a:r>
              <a:rPr lang="en-US" sz="4800" dirty="0" smtClean="0"/>
              <a:t>on a set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V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66800" y="4800600"/>
            <a:ext cx="6858000" cy="120032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1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2</a:t>
            </a: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sz="7200" dirty="0" smtClean="0">
                <a:sym typeface="Euclid Extra"/>
              </a:rPr>
              <a:t>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b</a:t>
            </a:r>
            <a:endParaRPr lang="en-US" sz="72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  <p:bldP spid="550917" grpId="0"/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048500" cy="5181600"/>
          </a:xfrm>
        </p:spPr>
        <p:txBody>
          <a:bodyPr/>
          <a:lstStyle/>
          <a:p>
            <a:r>
              <a:rPr lang="en-US" dirty="0" smtClean="0"/>
              <a:t>how to check?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self-loops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∉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E</a:t>
            </a:r>
            <a:endParaRPr lang="en-US" dirty="0" smtClean="0">
              <a:latin typeface="Comic Sans MS"/>
              <a:cs typeface="Comic Sans MS"/>
            </a:endParaRPr>
          </a:p>
          <a:p>
            <a:pPr algn="ctr"/>
            <a:r>
              <a:rPr lang="en-US" dirty="0" smtClean="0"/>
              <a:t>   (</a:t>
            </a:r>
            <a:r>
              <a:rPr lang="en-US" dirty="0" err="1" smtClean="0">
                <a:solidFill>
                  <a:srgbClr val="008000"/>
                </a:solidFill>
              </a:rPr>
              <a:t>irreflexive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edges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j</a:t>
            </a:r>
            <a:r>
              <a:rPr lang="en-US" dirty="0" smtClean="0">
                <a:sym typeface="Euclid Symbol"/>
              </a:rPr>
              <a:t> and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endParaRPr lang="en-US" dirty="0" smtClean="0">
              <a:sym typeface="Euclid Symbol"/>
            </a:endParaRPr>
          </a:p>
          <a:p>
            <a:r>
              <a:rPr lang="en-US" dirty="0" smtClean="0">
                <a:sym typeface="Euclid Symbol"/>
              </a:rPr>
              <a:t>  then shortcut edge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r>
              <a:rPr lang="en-US" dirty="0" smtClean="0">
                <a:sym typeface="Euclid Symbol"/>
              </a:rPr>
              <a:t> is there too</a:t>
            </a:r>
          </a:p>
          <a:p>
            <a:pPr algn="ctr"/>
            <a:r>
              <a:rPr lang="en-US" dirty="0" smtClean="0">
                <a:sym typeface="Euclid Symbol"/>
              </a:rPr>
              <a:t>(</a:t>
            </a:r>
            <a:r>
              <a:rPr lang="en-US" dirty="0" smtClean="0">
                <a:solidFill>
                  <a:srgbClr val="008000"/>
                </a:solidFill>
                <a:sym typeface="Euclid Symbol"/>
              </a:rPr>
              <a:t>transitive</a:t>
            </a:r>
            <a:r>
              <a:rPr lang="en-US" dirty="0" smtClean="0">
                <a:sym typeface="Euclid Symbol"/>
              </a:rPr>
              <a:t>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696200" cy="1066800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DAG's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sym typeface="Euclid Symbol"/>
              </a:rPr>
              <a:t>&amp;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0" y="1447800"/>
            <a:ext cx="9029700" cy="36871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000" i="1" dirty="0"/>
              <a:t>Theorem: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</a:t>
            </a:r>
            <a:r>
              <a:rPr lang="en-US" sz="4400" dirty="0"/>
              <a:t>graph of a strict partial order is a DAG.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positive path relation of a DAG is a strict partial order.</a:t>
            </a:r>
            <a:endParaRPr lang="en-US" sz="4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Oval 2"/>
          <p:cNvSpPr>
            <a:spLocks noChangeArrowheads="1"/>
          </p:cNvSpPr>
          <p:nvPr/>
        </p:nvSpPr>
        <p:spPr bwMode="auto">
          <a:xfrm>
            <a:off x="36957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45339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45339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45339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45339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4305300" y="1524000"/>
            <a:ext cx="5229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6096000" y="3429000"/>
            <a:ext cx="61908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99"/>
                </a:solidFill>
              </a:rPr>
              <a:t>R</a:t>
            </a:r>
          </a:p>
        </p:txBody>
      </p:sp>
      <p:sp>
        <p:nvSpPr>
          <p:cNvPr id="5478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</a:t>
            </a:r>
            <a:r>
              <a:rPr lang="en-US">
                <a:solidFill>
                  <a:srgbClr val="000099"/>
                </a:solidFill>
              </a:rPr>
              <a:t> Paths</a:t>
            </a:r>
            <a:endParaRPr lang="en-US" sz="4400" b="0" baseline="30000">
              <a:solidFill>
                <a:srgbClr val="008000"/>
              </a:solidFill>
            </a:endParaRPr>
          </a:p>
        </p:txBody>
      </p:sp>
      <p:cxnSp>
        <p:nvCxnSpPr>
          <p:cNvPr id="547850" name="AutoShape 10"/>
          <p:cNvCxnSpPr>
            <a:cxnSpLocks noChangeShapeType="1"/>
          </p:cNvCxnSpPr>
          <p:nvPr/>
        </p:nvCxnSpPr>
        <p:spPr bwMode="auto">
          <a:xfrm rot="10800000" flipH="1">
            <a:off x="45720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1" name="AutoShape 11"/>
          <p:cNvCxnSpPr>
            <a:cxnSpLocks noChangeShapeType="1"/>
            <a:stCxn id="547843" idx="6"/>
            <a:endCxn id="547845" idx="6"/>
          </p:cNvCxnSpPr>
          <p:nvPr/>
        </p:nvCxnSpPr>
        <p:spPr bwMode="auto">
          <a:xfrm>
            <a:off x="46863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2" name="AutoShape 12"/>
          <p:cNvCxnSpPr>
            <a:cxnSpLocks noChangeShapeType="1"/>
            <a:stCxn id="547843" idx="6"/>
            <a:endCxn id="547844" idx="6"/>
          </p:cNvCxnSpPr>
          <p:nvPr/>
        </p:nvCxnSpPr>
        <p:spPr bwMode="auto">
          <a:xfrm>
            <a:off x="46863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3" name="AutoShape 13"/>
          <p:cNvCxnSpPr>
            <a:cxnSpLocks noChangeShapeType="1"/>
            <a:stCxn id="547846" idx="4"/>
            <a:endCxn id="547846" idx="0"/>
          </p:cNvCxnSpPr>
          <p:nvPr/>
        </p:nvCxnSpPr>
        <p:spPr bwMode="auto">
          <a:xfrm rot="5400000" flipH="1" flipV="1">
            <a:off x="45346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43053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6019800" y="1444625"/>
            <a:ext cx="2819400" cy="20374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paths </a:t>
            </a:r>
          </a:p>
          <a:p>
            <a:pPr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/>
              <a:t> </a:t>
            </a:r>
            <a:r>
              <a:rPr lang="en-US" sz="3600" dirty="0"/>
              <a:t>1 </a:t>
            </a:r>
          </a:p>
          <a:p>
            <a:pPr>
              <a:spcBef>
                <a:spcPct val="20000"/>
              </a:spcBef>
            </a:pPr>
            <a:endParaRPr lang="en-US" sz="4400" i="1" baseline="30000" dirty="0"/>
          </a:p>
        </p:txBody>
      </p:sp>
      <p:sp>
        <p:nvSpPr>
          <p:cNvPr id="548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4800" dirty="0" smtClean="0"/>
              <a:t> </a:t>
            </a:r>
            <a:r>
              <a:rPr lang="en-US" sz="4800" dirty="0"/>
              <a:t>to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b="0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33800" y="2133600"/>
            <a:ext cx="1752600" cy="3505200"/>
            <a:chOff x="3733800" y="2133600"/>
            <a:chExt cx="1752600" cy="3505200"/>
          </a:xfrm>
        </p:grpSpPr>
        <p:sp>
          <p:nvSpPr>
            <p:cNvPr id="548873" name="Oval 9"/>
            <p:cNvSpPr>
              <a:spLocks noChangeArrowheads="1"/>
            </p:cNvSpPr>
            <p:nvPr/>
          </p:nvSpPr>
          <p:spPr bwMode="auto">
            <a:xfrm>
              <a:off x="3733800" y="2133600"/>
              <a:ext cx="1752600" cy="3505200"/>
            </a:xfrm>
            <a:prstGeom prst="ellipse">
              <a:avLst/>
            </a:prstGeom>
            <a:solidFill>
              <a:srgbClr val="008000">
                <a:alpha val="17999"/>
              </a:srgbClr>
            </a:solidFill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33900" y="2438400"/>
              <a:ext cx="190500" cy="2895600"/>
              <a:chOff x="4533900" y="2438400"/>
              <a:chExt cx="190500" cy="2895600"/>
            </a:xfrm>
          </p:grpSpPr>
          <p:sp>
            <p:nvSpPr>
              <p:cNvPr id="548866" name="Oval 2"/>
              <p:cNvSpPr>
                <a:spLocks noChangeArrowheads="1"/>
              </p:cNvSpPr>
              <p:nvPr/>
            </p:nvSpPr>
            <p:spPr bwMode="auto">
              <a:xfrm>
                <a:off x="45339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7" name="Oval 3"/>
              <p:cNvSpPr>
                <a:spLocks noChangeArrowheads="1"/>
              </p:cNvSpPr>
              <p:nvPr/>
            </p:nvSpPr>
            <p:spPr bwMode="auto">
              <a:xfrm>
                <a:off x="45339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8" name="Oval 4"/>
              <p:cNvSpPr>
                <a:spLocks noChangeArrowheads="1"/>
              </p:cNvSpPr>
              <p:nvPr/>
            </p:nvSpPr>
            <p:spPr bwMode="auto">
              <a:xfrm>
                <a:off x="45339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74" name="Oval 10"/>
              <p:cNvSpPr>
                <a:spLocks noChangeArrowheads="1"/>
              </p:cNvSpPr>
              <p:nvPr/>
            </p:nvSpPr>
            <p:spPr bwMode="auto">
              <a:xfrm>
                <a:off x="4572000" y="5181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610100" y="2514600"/>
            <a:ext cx="115888" cy="2819400"/>
            <a:chOff x="4610100" y="2514600"/>
            <a:chExt cx="115888" cy="28194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10100" y="2514600"/>
              <a:ext cx="115888" cy="1828800"/>
              <a:chOff x="4610100" y="2514600"/>
              <a:chExt cx="115888" cy="1828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10100" y="2514600"/>
                <a:ext cx="115888" cy="1828800"/>
                <a:chOff x="4610100" y="2514600"/>
                <a:chExt cx="115888" cy="1828800"/>
              </a:xfrm>
            </p:grpSpPr>
            <p:cxnSp>
              <p:nvCxnSpPr>
                <p:cNvPr id="548875" name="AutoShape 11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4610100" y="2514600"/>
                  <a:ext cx="1588" cy="1828800"/>
                </a:xfrm>
                <a:prstGeom prst="curvedConnector3">
                  <a:avLst>
                    <a:gd name="adj1" fmla="val -796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  <p:cxnSp>
              <p:nvCxnSpPr>
                <p:cNvPr id="548872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4724400" y="2514600"/>
                  <a:ext cx="1588" cy="1828800"/>
                </a:xfrm>
                <a:prstGeom prst="curvedConnector3">
                  <a:avLst>
                    <a:gd name="adj1" fmla="val 650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</p:grpSp>
          <p:cxnSp>
            <p:nvCxnSpPr>
              <p:cNvPr id="548876" name="AutoShape 12"/>
              <p:cNvCxnSpPr>
                <a:cxnSpLocks noChangeShapeType="1"/>
              </p:cNvCxnSpPr>
              <p:nvPr/>
            </p:nvCxnSpPr>
            <p:spPr bwMode="auto">
              <a:xfrm>
                <a:off x="4724400" y="2514600"/>
                <a:ext cx="1588" cy="914400"/>
              </a:xfrm>
              <a:prstGeom prst="curvedConnector3">
                <a:avLst>
                  <a:gd name="adj1" fmla="val 32900000"/>
                </a:avLst>
              </a:prstGeom>
              <a:noFill/>
              <a:ln w="31750">
                <a:solidFill>
                  <a:schemeClr val="accent1">
                    <a:lumMod val="50000"/>
                  </a:schemeClr>
                </a:solidFill>
                <a:round/>
                <a:headEnd/>
                <a:tailEnd type="stealth" w="lg" len="lg"/>
              </a:ln>
              <a:effectLst/>
            </p:spPr>
          </p:cxnSp>
        </p:grpSp>
        <p:cxnSp>
          <p:nvCxnSpPr>
            <p:cNvPr id="548877" name="AutoShape 13"/>
            <p:cNvCxnSpPr>
              <a:cxnSpLocks noChangeShapeType="1"/>
              <a:stCxn id="548874" idx="4"/>
              <a:endCxn id="548874" idx="0"/>
            </p:cNvCxnSpPr>
            <p:nvPr/>
          </p:nvCxnSpPr>
          <p:spPr bwMode="auto">
            <a:xfrm rot="5400000" flipH="1" flipV="1">
              <a:off x="4572794" y="5257006"/>
              <a:ext cx="152400" cy="1588"/>
            </a:xfrm>
            <a:prstGeom prst="curvedConnector5">
              <a:avLst>
                <a:gd name="adj1" fmla="val -237505"/>
                <a:gd name="adj2" fmla="val 53700000"/>
                <a:gd name="adj3" fmla="val 321870"/>
              </a:avLst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stealth" w="lg" len="lg"/>
            </a:ln>
            <a:effectLst/>
          </p:spPr>
        </p:cxnSp>
      </p:grp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5518930" y="2971800"/>
            <a:ext cx="3015470" cy="143423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400" baseline="30000" dirty="0">
                <a:solidFill>
                  <a:srgbClr val="008000"/>
                </a:solidFill>
              </a:rPr>
              <a:t>2</a:t>
            </a:r>
            <a:r>
              <a:rPr lang="en-US" sz="4400" i="1" dirty="0">
                <a:solidFill>
                  <a:schemeClr val="accent2"/>
                </a:solidFill>
              </a:rPr>
              <a:t> </a:t>
            </a:r>
            <a:r>
              <a:rPr lang="en-US" sz="4400" dirty="0"/>
              <a:t>=</a:t>
            </a:r>
            <a:r>
              <a:rPr lang="en-US" sz="3600" i="1" dirty="0"/>
              <a:t> </a:t>
            </a:r>
            <a:r>
              <a:rPr lang="en-US" sz="3600" dirty="0"/>
              <a:t>paths </a:t>
            </a:r>
          </a:p>
          <a:p>
            <a:pPr marL="742950" indent="-285750"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008000"/>
                </a:solidFill>
              </a:rPr>
              <a:t>2</a:t>
            </a:r>
            <a:r>
              <a:rPr lang="en-US" sz="3600" i="1" dirty="0"/>
              <a:t> </a:t>
            </a:r>
          </a:p>
        </p:txBody>
      </p:sp>
      <p:cxnSp>
        <p:nvCxnSpPr>
          <p:cNvPr id="548879" name="AutoShape 15"/>
          <p:cNvCxnSpPr>
            <a:cxnSpLocks noChangeShapeType="1"/>
          </p:cNvCxnSpPr>
          <p:nvPr/>
        </p:nvCxnSpPr>
        <p:spPr bwMode="auto">
          <a:xfrm rot="5400000" flipH="1" flipV="1">
            <a:off x="4572794" y="5331619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0" name="AutoShape 16"/>
          <p:cNvCxnSpPr>
            <a:cxnSpLocks noChangeShapeType="1"/>
          </p:cNvCxnSpPr>
          <p:nvPr/>
        </p:nvCxnSpPr>
        <p:spPr bwMode="auto">
          <a:xfrm rot="5400000" flipH="1" flipV="1">
            <a:off x="4572794" y="43426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1" name="AutoShape 17"/>
          <p:cNvCxnSpPr>
            <a:cxnSpLocks noChangeShapeType="1"/>
          </p:cNvCxnSpPr>
          <p:nvPr/>
        </p:nvCxnSpPr>
        <p:spPr bwMode="auto">
          <a:xfrm rot="5400000" flipH="1" flipV="1">
            <a:off x="4572794" y="2504281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sp>
        <p:nvSpPr>
          <p:cNvPr id="548883" name="Freeform 19"/>
          <p:cNvSpPr>
            <a:spLocks/>
          </p:cNvSpPr>
          <p:nvPr/>
        </p:nvSpPr>
        <p:spPr bwMode="auto">
          <a:xfrm>
            <a:off x="2984500" y="3327400"/>
            <a:ext cx="1587500" cy="1092200"/>
          </a:xfrm>
          <a:custGeom>
            <a:avLst/>
            <a:gdLst/>
            <a:ahLst/>
            <a:cxnLst>
              <a:cxn ang="0">
                <a:pos x="1000" y="640"/>
              </a:cxn>
              <a:cxn ang="0">
                <a:pos x="376" y="640"/>
              </a:cxn>
              <a:cxn ang="0">
                <a:pos x="40" y="352"/>
              </a:cxn>
              <a:cxn ang="0">
                <a:pos x="136" y="112"/>
              </a:cxn>
              <a:cxn ang="0">
                <a:pos x="712" y="16"/>
              </a:cxn>
              <a:cxn ang="0">
                <a:pos x="904" y="16"/>
              </a:cxn>
              <a:cxn ang="0">
                <a:pos x="952" y="16"/>
              </a:cxn>
            </a:cxnLst>
            <a:rect l="0" t="0" r="r" b="b"/>
            <a:pathLst>
              <a:path w="1000" h="688">
                <a:moveTo>
                  <a:pt x="1000" y="640"/>
                </a:moveTo>
                <a:cubicBezTo>
                  <a:pt x="768" y="664"/>
                  <a:pt x="536" y="688"/>
                  <a:pt x="376" y="640"/>
                </a:cubicBezTo>
                <a:cubicBezTo>
                  <a:pt x="216" y="592"/>
                  <a:pt x="80" y="440"/>
                  <a:pt x="40" y="352"/>
                </a:cubicBezTo>
                <a:cubicBezTo>
                  <a:pt x="0" y="264"/>
                  <a:pt x="24" y="168"/>
                  <a:pt x="136" y="112"/>
                </a:cubicBezTo>
                <a:cubicBezTo>
                  <a:pt x="248" y="56"/>
                  <a:pt x="584" y="32"/>
                  <a:pt x="712" y="16"/>
                </a:cubicBezTo>
                <a:cubicBezTo>
                  <a:pt x="840" y="0"/>
                  <a:pt x="864" y="16"/>
                  <a:pt x="904" y="16"/>
                </a:cubicBezTo>
                <a:cubicBezTo>
                  <a:pt x="944" y="16"/>
                  <a:pt x="944" y="16"/>
                  <a:pt x="952" y="16"/>
                </a:cubicBezTo>
              </a:path>
            </a:pathLst>
          </a:custGeom>
          <a:noFill/>
          <a:ln w="3175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400" y="228600"/>
            <a:ext cx="434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baseline="30000" dirty="0" smtClean="0">
                <a:solidFill>
                  <a:srgbClr val="008000"/>
                </a:solidFill>
                <a:latin typeface="Comic Sans MS"/>
                <a:ea typeface="+mj-ea"/>
              </a:rPr>
              <a:t>2</a:t>
            </a:r>
            <a:endParaRPr lang="en-US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/>
      <p:bldP spid="548870" grpId="0"/>
      <p:bldP spid="548878" grpId="0"/>
      <p:bldP spid="548883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Path Relations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153400" cy="2819400"/>
          </a:xfrm>
          <a:noFill/>
          <a:ln w="25400"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5400" dirty="0" smtClean="0"/>
              <a:t>there is a </a:t>
            </a:r>
            <a:r>
              <a:rPr lang="en-US" sz="5400" dirty="0"/>
              <a:t>path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33CC"/>
                </a:solidFill>
              </a:rPr>
              <a:t> length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exactly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>
                <a:solidFill>
                  <a:srgbClr val="0033CC"/>
                </a:solidFill>
              </a:rPr>
              <a:t>k </a:t>
            </a:r>
            <a:r>
              <a:rPr lang="en-US" sz="5400" dirty="0" smtClean="0"/>
              <a:t>from</a:t>
            </a:r>
            <a:r>
              <a:rPr lang="en-US" sz="5400" dirty="0" smtClean="0">
                <a:solidFill>
                  <a:srgbClr val="0033CC"/>
                </a:solidFill>
              </a:rPr>
              <a:t> a </a:t>
            </a:r>
            <a:r>
              <a:rPr lang="en-US" sz="5400" dirty="0" smtClean="0"/>
              <a:t>to</a:t>
            </a:r>
            <a:r>
              <a:rPr lang="en-US" sz="5400" dirty="0" smtClean="0">
                <a:solidFill>
                  <a:srgbClr val="0033CC"/>
                </a:solidFill>
              </a:rPr>
              <a:t> b </a:t>
            </a:r>
            <a:r>
              <a:rPr lang="en-US" sz="5400" dirty="0" smtClean="0"/>
              <a:t>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/>
              <a:t>graph of</a:t>
            </a:r>
            <a:r>
              <a:rPr lang="en-US" sz="5400" dirty="0">
                <a:solidFill>
                  <a:srgbClr val="0033CC"/>
                </a:solidFill>
              </a:rPr>
              <a:t> R</a:t>
            </a:r>
            <a:endParaRPr lang="en-US" sz="7200" dirty="0">
              <a:solidFill>
                <a:srgbClr val="0033CC"/>
              </a:solidFill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274679" y="1591270"/>
            <a:ext cx="4442242" cy="92333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5400" dirty="0" err="1" smtClean="0">
                <a:solidFill>
                  <a:srgbClr val="008000"/>
                </a:solidFill>
              </a:rPr>
              <a:t>a</a:t>
            </a:r>
            <a:r>
              <a:rPr lang="en-US" sz="5400" dirty="0" err="1" smtClean="0">
                <a:solidFill>
                  <a:srgbClr val="0033CC"/>
                </a:solidFill>
              </a:rPr>
              <a:t>R</a:t>
            </a:r>
            <a:r>
              <a:rPr lang="en-US" sz="5400" baseline="30000" dirty="0" err="1" smtClean="0">
                <a:solidFill>
                  <a:srgbClr val="0033CC"/>
                </a:solidFill>
              </a:rPr>
              <a:t>k</a:t>
            </a:r>
            <a:r>
              <a:rPr lang="en-US" sz="5400" dirty="0" err="1" smtClean="0">
                <a:solidFill>
                  <a:srgbClr val="008000"/>
                </a:solidFill>
              </a:rPr>
              <a:t>b</a:t>
            </a:r>
            <a:r>
              <a:rPr lang="en-US" sz="5400" dirty="0" smtClean="0"/>
              <a:t>   </a:t>
            </a:r>
            <a:r>
              <a:rPr lang="en-US" sz="5400" dirty="0" err="1"/>
              <a:t>iff</a:t>
            </a:r>
            <a:r>
              <a:rPr lang="en-US" sz="5400" dirty="0"/>
              <a:t>   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 DAG</a:t>
            </a:r>
            <a:endParaRPr lang="en-US" sz="5400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unneeded edges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76600"/>
                        <a:ext cx="9144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3528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05713" y="6583363"/>
            <a:ext cx="1481137" cy="24447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E7A7230-D7FA-4A89-AC00-9EF47009DD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086600" cy="10048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Walk</a:t>
            </a:r>
            <a:r>
              <a:rPr lang="en-US" sz="4400" dirty="0" smtClean="0"/>
              <a:t>:</a:t>
            </a:r>
            <a:r>
              <a:rPr lang="en-US" sz="3600" dirty="0" smtClean="0"/>
              <a:t> follow successive edges</a:t>
            </a:r>
            <a:endParaRPr lang="en-US" sz="3600" dirty="0"/>
          </a:p>
        </p:txBody>
      </p:sp>
      <p:sp>
        <p:nvSpPr>
          <p:cNvPr id="577575" name="Oval 39"/>
          <p:cNvSpPr>
            <a:spLocks noChangeArrowheads="1"/>
          </p:cNvSpPr>
          <p:nvPr/>
        </p:nvSpPr>
        <p:spPr bwMode="auto">
          <a:xfrm rot="5400000">
            <a:off x="2743200" y="52578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2154238"/>
            <a:ext cx="3263900" cy="2235200"/>
            <a:chOff x="2957513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92813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910263" y="3830638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957513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95613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67276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84513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6013451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108576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108576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201988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86114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76588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71813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AutoShape 23"/>
          <p:cNvCxnSpPr>
            <a:cxnSpLocks noChangeShapeType="1"/>
            <a:endCxn id="577551" idx="4"/>
          </p:cNvCxnSpPr>
          <p:nvPr/>
        </p:nvCxnSpPr>
        <p:spPr bwMode="auto">
          <a:xfrm>
            <a:off x="5048250" y="3230563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5" name="AutoShape 24"/>
          <p:cNvCxnSpPr>
            <a:cxnSpLocks noChangeShapeType="1"/>
          </p:cNvCxnSpPr>
          <p:nvPr/>
        </p:nvCxnSpPr>
        <p:spPr bwMode="auto">
          <a:xfrm flipH="1">
            <a:off x="3154362" y="3230563"/>
            <a:ext cx="1652588" cy="9429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4" name="Oval 19"/>
          <p:cNvSpPr>
            <a:spLocks noChangeArrowheads="1"/>
          </p:cNvSpPr>
          <p:nvPr/>
        </p:nvSpPr>
        <p:spPr bwMode="auto">
          <a:xfrm rot="5400000">
            <a:off x="34290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41148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48006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61722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Arrow Connector 61"/>
          <p:cNvCxnSpPr>
            <a:stCxn id="577575" idx="0"/>
            <a:endCxn id="54" idx="4"/>
          </p:cNvCxnSpPr>
          <p:nvPr/>
        </p:nvCxnSpPr>
        <p:spPr bwMode="auto">
          <a:xfrm>
            <a:off x="29718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3" name="Straight Arrow Connector 62"/>
          <p:cNvCxnSpPr>
            <a:stCxn id="54" idx="0"/>
            <a:endCxn id="57" idx="4"/>
          </p:cNvCxnSpPr>
          <p:nvPr/>
        </p:nvCxnSpPr>
        <p:spPr bwMode="auto">
          <a:xfrm>
            <a:off x="3657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4343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5029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57150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438400" y="4343400"/>
            <a:ext cx="464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n-US" sz="4400" dirty="0" smtClean="0"/>
              <a:t>edges</a:t>
            </a:r>
          </a:p>
          <a:p>
            <a:endParaRPr lang="en-US" sz="4400" dirty="0" smtClean="0"/>
          </a:p>
          <a:p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2"/>
                </a:solidFill>
              </a:rPr>
              <a:t>not</a:t>
            </a:r>
            <a:r>
              <a:rPr lang="en-US" sz="4400" dirty="0" smtClean="0">
                <a:solidFill>
                  <a:srgbClr val="000000"/>
                </a:solidFill>
              </a:rPr>
              <a:t> 6 </a:t>
            </a:r>
            <a:r>
              <a:rPr lang="en-US" sz="4400" dirty="0" smtClean="0">
                <a:solidFill>
                  <a:srgbClr val="CC0000"/>
                </a:solidFill>
              </a:rPr>
              <a:t>vertices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75" grpId="0" animBg="1"/>
      <p:bldP spid="54" grpId="0" animBg="1"/>
      <p:bldP spid="57" grpId="0" animBg="1"/>
      <p:bldP spid="58" grpId="1" animBg="1"/>
      <p:bldP spid="59" grpId="0" animBg="1"/>
      <p:bldP spid="60" grpId="2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05713" y="6583363"/>
            <a:ext cx="1481137" cy="24447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E7A7230-D7FA-4A89-AC00-9EF47009DD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5943600" cy="15382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Path</a:t>
            </a:r>
            <a:r>
              <a:rPr lang="en-US" sz="4400" dirty="0" smtClean="0"/>
              <a:t>:</a:t>
            </a:r>
            <a:r>
              <a:rPr lang="en-US" sz="3600" dirty="0" smtClean="0"/>
              <a:t> walk thru vertices</a:t>
            </a:r>
          </a:p>
          <a:p>
            <a:pPr>
              <a:buFontTx/>
              <a:buNone/>
            </a:pPr>
            <a:r>
              <a:rPr lang="en-US" sz="3600" dirty="0" smtClean="0"/>
              <a:t>     without repeat vertex</a:t>
            </a:r>
            <a:endParaRPr lang="en-US" sz="3600" dirty="0"/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 rot="5400000">
            <a:off x="5930900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77551" name="Oval 15"/>
          <p:cNvSpPr>
            <a:spLocks noChangeArrowheads="1"/>
          </p:cNvSpPr>
          <p:nvPr/>
        </p:nvSpPr>
        <p:spPr bwMode="auto">
          <a:xfrm rot="5400000">
            <a:off x="5848350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Oval 16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Oval 17"/>
          <p:cNvSpPr>
            <a:spLocks noChangeArrowheads="1"/>
          </p:cNvSpPr>
          <p:nvPr/>
        </p:nvSpPr>
        <p:spPr bwMode="auto">
          <a:xfrm rot="5400000">
            <a:off x="2895600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Oval 18"/>
          <p:cNvSpPr>
            <a:spLocks noChangeArrowheads="1"/>
          </p:cNvSpPr>
          <p:nvPr/>
        </p:nvSpPr>
        <p:spPr bwMode="auto">
          <a:xfrm rot="5400000">
            <a:off x="2933700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 rot="5400000">
            <a:off x="4805363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7556" name="AutoShape 20"/>
          <p:cNvCxnSpPr>
            <a:cxnSpLocks noChangeShapeType="1"/>
            <a:stCxn id="577552" idx="6"/>
            <a:endCxn id="577554" idx="2"/>
          </p:cNvCxnSpPr>
          <p:nvPr/>
        </p:nvCxnSpPr>
        <p:spPr bwMode="auto">
          <a:xfrm>
            <a:off x="3022600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7" name="AutoShape 21"/>
          <p:cNvCxnSpPr>
            <a:cxnSpLocks noChangeShapeType="1"/>
            <a:stCxn id="577550" idx="5"/>
            <a:endCxn id="577551" idx="2"/>
          </p:cNvCxnSpPr>
          <p:nvPr/>
        </p:nvCxnSpPr>
        <p:spPr bwMode="auto">
          <a:xfrm>
            <a:off x="5951538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8" name="AutoShape 22"/>
          <p:cNvCxnSpPr>
            <a:cxnSpLocks noChangeShapeType="1"/>
            <a:stCxn id="577550" idx="4"/>
            <a:endCxn id="577555" idx="0"/>
          </p:cNvCxnSpPr>
          <p:nvPr/>
        </p:nvCxnSpPr>
        <p:spPr bwMode="auto">
          <a:xfrm flipH="1">
            <a:off x="5046663" y="2420938"/>
            <a:ext cx="871538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59" name="AutoShape 23"/>
          <p:cNvCxnSpPr>
            <a:cxnSpLocks noChangeShapeType="1"/>
            <a:stCxn id="577555" idx="0"/>
            <a:endCxn id="577551" idx="4"/>
          </p:cNvCxnSpPr>
          <p:nvPr/>
        </p:nvCxnSpPr>
        <p:spPr bwMode="auto">
          <a:xfrm>
            <a:off x="5046663" y="3251201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0" name="AutoShape 24"/>
          <p:cNvCxnSpPr>
            <a:cxnSpLocks noChangeShapeType="1"/>
            <a:stCxn id="577555" idx="4"/>
            <a:endCxn id="577554" idx="1"/>
          </p:cNvCxnSpPr>
          <p:nvPr/>
        </p:nvCxnSpPr>
        <p:spPr bwMode="auto">
          <a:xfrm flipH="1">
            <a:off x="3140075" y="3251201"/>
            <a:ext cx="1652588" cy="942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1" name="AutoShape 25"/>
          <p:cNvCxnSpPr>
            <a:cxnSpLocks noChangeShapeType="1"/>
            <a:stCxn id="577555" idx="4"/>
            <a:endCxn id="577553" idx="0"/>
          </p:cNvCxnSpPr>
          <p:nvPr/>
        </p:nvCxnSpPr>
        <p:spPr bwMode="auto">
          <a:xfrm rot="10800000">
            <a:off x="3124201" y="2268539"/>
            <a:ext cx="1681163" cy="982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8" name="AutoShape 32"/>
          <p:cNvCxnSpPr>
            <a:cxnSpLocks noChangeShapeType="1"/>
            <a:stCxn id="577552" idx="1"/>
            <a:endCxn id="577555" idx="4"/>
          </p:cNvCxnSpPr>
          <p:nvPr/>
        </p:nvCxnSpPr>
        <p:spPr bwMode="auto">
          <a:xfrm flipV="1">
            <a:off x="3114675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9" name="AutoShape 33"/>
          <p:cNvCxnSpPr>
            <a:cxnSpLocks noChangeShapeType="1"/>
            <a:stCxn id="577553" idx="6"/>
            <a:endCxn id="577552" idx="2"/>
          </p:cNvCxnSpPr>
          <p:nvPr/>
        </p:nvCxnSpPr>
        <p:spPr bwMode="auto">
          <a:xfrm>
            <a:off x="3009900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77581" name="Oval 45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26670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33528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40386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47244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2895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3581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4267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AutoShape 33"/>
          <p:cNvCxnSpPr>
            <a:cxnSpLocks noChangeShapeType="1"/>
            <a:stCxn id="577553" idx="6"/>
            <a:endCxn id="577581" idx="2"/>
          </p:cNvCxnSpPr>
          <p:nvPr/>
        </p:nvCxnSpPr>
        <p:spPr bwMode="auto">
          <a:xfrm rot="16200000" flipH="1">
            <a:off x="2578100" y="2814638"/>
            <a:ext cx="876300" cy="1270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38" name="Oval 45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Arrow Connector 41"/>
          <p:cNvCxnSpPr>
            <a:stCxn id="60" idx="0"/>
            <a:endCxn id="38" idx="4"/>
          </p:cNvCxnSpPr>
          <p:nvPr/>
        </p:nvCxnSpPr>
        <p:spPr bwMode="auto">
          <a:xfrm>
            <a:off x="4953000" y="5372100"/>
            <a:ext cx="5334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400" y="434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US" sz="4400" dirty="0" smtClean="0"/>
              <a:t>edges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  <p:bldP spid="57" grpId="0" animBg="1"/>
      <p:bldP spid="58" grpId="0" animBg="1"/>
      <p:bldP spid="59" grpId="0" animBg="1"/>
      <p:bldP spid="60" grpId="0" animBg="1"/>
      <p:bldP spid="38" grpId="0" animBg="1"/>
      <p:bldP spid="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583363"/>
            <a:ext cx="928687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819</Words>
  <Application>Microsoft Macintosh PowerPoint</Application>
  <PresentationFormat>Letter Paper (8.5x11 in)</PresentationFormat>
  <Paragraphs>257</Paragraphs>
  <Slides>33</Slides>
  <Notes>13</Notes>
  <HiddenSlides>15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Comic Sans MS</vt:lpstr>
      <vt:lpstr>Euclid Symbol</vt:lpstr>
      <vt:lpstr>Euclid Extra</vt:lpstr>
      <vt:lpstr>6.042 Lecture Template</vt:lpstr>
      <vt:lpstr>Equation</vt:lpstr>
      <vt:lpstr>Mathematics for Computer Science MIT 6.042J/18.062J</vt:lpstr>
      <vt:lpstr>Normal Person’s Graph</vt:lpstr>
      <vt:lpstr>Computer Scientist’s Graph</vt:lpstr>
      <vt:lpstr>Digraphs</vt:lpstr>
      <vt:lpstr>Relations and Graphs</vt:lpstr>
      <vt:lpstr>Digraphs</vt:lpstr>
      <vt:lpstr>Walks &amp; Paths</vt:lpstr>
      <vt:lpstr>Walks &amp; Paths</vt:lpstr>
      <vt:lpstr>Walks &amp; Paths</vt:lpstr>
      <vt:lpstr>Walks &amp; Paths</vt:lpstr>
      <vt:lpstr>Walks &amp; Paths</vt:lpstr>
      <vt:lpstr>Cycles</vt:lpstr>
      <vt:lpstr>Cycles</vt:lpstr>
      <vt:lpstr>PowerPoint Presentation</vt:lpstr>
      <vt:lpstr>PowerPoint Presentation</vt:lpstr>
      <vt:lpstr>DAG path relation</vt:lpstr>
      <vt:lpstr>Covering Edges</vt:lpstr>
      <vt:lpstr>PowerPoint Presentation</vt:lpstr>
      <vt:lpstr>Walks &amp; Paths</vt:lpstr>
      <vt:lpstr>Walks &amp; Paths</vt:lpstr>
      <vt:lpstr>Graph of Strict Partial Order</vt:lpstr>
      <vt:lpstr>Graph of Strict Partial Order</vt:lpstr>
      <vt:lpstr>Strict P.O. from a DAG</vt:lpstr>
      <vt:lpstr>Positive Path Relation</vt:lpstr>
      <vt:lpstr>Graph of Strict Partial Order</vt:lpstr>
      <vt:lpstr>Graph of Strict Partial Order</vt:lpstr>
      <vt:lpstr>DAG's &amp; Partial Orders</vt:lpstr>
      <vt:lpstr>      Paths</vt:lpstr>
      <vt:lpstr>R from V to V</vt:lpstr>
      <vt:lpstr>Path Relations</vt:lpstr>
      <vt:lpstr>a DAG</vt:lpstr>
      <vt:lpstr>graph of strict partial order</vt:lpstr>
      <vt:lpstr>unneeded edges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2011-10-12T14:16:56Z</dcterms:modified>
</cp:coreProperties>
</file>