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embeddings/oleObject19.bin" ContentType="application/vnd.openxmlformats-officedocument.oleObject"/>
  <Override PartName="/ppt/notesSlides/notesSlide1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9" r:id="rId3"/>
    <p:sldId id="274" r:id="rId4"/>
    <p:sldId id="345" r:id="rId5"/>
    <p:sldId id="338" r:id="rId6"/>
    <p:sldId id="346" r:id="rId7"/>
    <p:sldId id="329" r:id="rId8"/>
    <p:sldId id="332" r:id="rId9"/>
    <p:sldId id="337" r:id="rId10"/>
    <p:sldId id="331" r:id="rId11"/>
    <p:sldId id="344" r:id="rId12"/>
    <p:sldId id="341" r:id="rId13"/>
    <p:sldId id="343" r:id="rId14"/>
    <p:sldId id="34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17" autoAdjust="0"/>
  </p:normalViewPr>
  <p:slideViewPr>
    <p:cSldViewPr snapToGrid="0" showGuides="1">
      <p:cViewPr varScale="1">
        <p:scale>
          <a:sx n="105" d="100"/>
          <a:sy n="105" d="100"/>
        </p:scale>
        <p:origin x="-304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63553" y="6556290"/>
            <a:ext cx="8708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pred2..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80254" y="1285067"/>
            <a:ext cx="8267600" cy="9940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Logic, II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6522" y="2268257"/>
            <a:ext cx="6210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endParaRPr lang="en-US" sz="9600" kern="0" dirty="0" smtClean="0">
              <a:solidFill>
                <a:srgbClr val="000000"/>
              </a:solidFill>
              <a:latin typeface="Comic Sans MS" pitchFamily="66" charset="0"/>
              <a:ea typeface="+mj-ea"/>
            </a:endParaRPr>
          </a:p>
          <a:p>
            <a:pPr algn="ctr"/>
            <a:r>
              <a:rPr lang="en-US" sz="96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Soundness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09745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2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4240" y="3839465"/>
            <a:ext cx="863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where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is a constant symbol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that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has not appeared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earlier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780" y="3839465"/>
            <a:ext cx="776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is a “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fresh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 symbol”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9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2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074" y="3558146"/>
            <a:ext cx="322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Subtlety:</a:t>
            </a:r>
            <a:endParaRPr lang="en-US" sz="5400" dirty="0"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88" y="4494213"/>
            <a:ext cx="9099550" cy="1265237"/>
            <a:chOff x="40548" y="4132803"/>
            <a:chExt cx="9099550" cy="1265237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772713"/>
                </p:ext>
              </p:extLst>
            </p:nvPr>
          </p:nvGraphicFramePr>
          <p:xfrm>
            <a:off x="40548" y="4132803"/>
            <a:ext cx="1789112" cy="1169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93" name="Equation" r:id="rId4" imgW="330200" imgH="215900" progId="Equation.DSMT4">
                    <p:embed/>
                  </p:oleObj>
                </mc:Choice>
                <mc:Fallback>
                  <p:oleObj name="Equation" r:id="rId4" imgW="3302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8" y="4132803"/>
                          <a:ext cx="1789112" cy="1169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893529"/>
                </p:ext>
              </p:extLst>
            </p:nvPr>
          </p:nvGraphicFramePr>
          <p:xfrm>
            <a:off x="5974623" y="4159790"/>
            <a:ext cx="3165475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94" name="Equation" r:id="rId6" imgW="584200" imgH="228600" progId="Equation.DSMT4">
                    <p:embed/>
                  </p:oleObj>
                </mc:Choice>
                <mc:Fallback>
                  <p:oleObj name="Equation" r:id="rId6" imgW="5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623" y="4159790"/>
                          <a:ext cx="3165475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773870" y="4324199"/>
              <a:ext cx="4279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omic Sans MS"/>
                  <a:cs typeface="Comic Sans MS"/>
                </a:rPr>
                <a:t>d</a:t>
              </a:r>
              <a:r>
                <a:rPr lang="en-US" sz="4800" dirty="0" smtClean="0">
                  <a:latin typeface="Comic Sans MS"/>
                  <a:cs typeface="Comic Sans MS"/>
                </a:rPr>
                <a:t>oes </a:t>
              </a:r>
              <a:r>
                <a:rPr lang="en-US" sz="4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4800" dirty="0" smtClean="0">
                  <a:latin typeface="Comic Sans MS"/>
                  <a:cs typeface="Comic Sans MS"/>
                </a:rPr>
                <a:t> </a:t>
              </a:r>
              <a:r>
                <a:rPr lang="en-US" sz="4800" dirty="0" smtClean="0">
                  <a:solidFill>
                    <a:srgbClr val="800000"/>
                  </a:solidFill>
                  <a:latin typeface="Comic Sans MS"/>
                  <a:cs typeface="Comic Sans MS"/>
                </a:rPr>
                <a:t>imply</a:t>
              </a:r>
              <a:endParaRPr lang="en-US" sz="4800" dirty="0">
                <a:solidFill>
                  <a:srgbClr val="800000"/>
                </a:solidFill>
                <a:latin typeface="Comic Sans MS"/>
                <a:cs typeface="Comic Sans MS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5" name="Equation" r:id="rId8" imgW="609600" imgH="508000" progId="Equation.DSMT4">
                  <p:embed/>
                </p:oleObj>
              </mc:Choice>
              <mc:Fallback>
                <p:oleObj name="Equation" r:id="rId8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3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60" y="3719157"/>
            <a:ext cx="852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…unlike propositional case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225" y="4658715"/>
            <a:ext cx="89037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instead have weaker notion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Soundness: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07688"/>
              </p:ext>
            </p:extLst>
          </p:nvPr>
        </p:nvGraphicFramePr>
        <p:xfrm>
          <a:off x="2719388" y="1092200"/>
          <a:ext cx="33035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30" name="Equation" r:id="rId4" imgW="609600" imgH="508000" progId="Equation.DSMT4">
                  <p:embed/>
                </p:oleObj>
              </mc:Choice>
              <mc:Fallback>
                <p:oleObj name="Equation" r:id="rId4" imgW="609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092200"/>
                        <a:ext cx="33035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93" y="2388897"/>
            <a:ext cx="7861234" cy="1219491"/>
            <a:chOff x="624893" y="2388897"/>
            <a:chExt cx="7861234" cy="1219491"/>
          </a:xfrm>
        </p:grpSpPr>
        <p:sp>
          <p:nvSpPr>
            <p:cNvPr id="9" name="TextBox 8"/>
            <p:cNvSpPr txBox="1"/>
            <p:nvPr/>
          </p:nvSpPr>
          <p:spPr>
            <a:xfrm>
              <a:off x="624893" y="2388897"/>
              <a:ext cx="78612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If        is 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valid</a:t>
              </a:r>
              <a:r>
                <a:rPr lang="en-US" sz="6600" dirty="0" smtClean="0">
                  <a:latin typeface="Comic Sans MS"/>
                  <a:cs typeface="Comic Sans MS"/>
                </a:rPr>
                <a:t> then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321883"/>
                </p:ext>
              </p:extLst>
            </p:nvPr>
          </p:nvGraphicFramePr>
          <p:xfrm>
            <a:off x="1704975" y="2438400"/>
            <a:ext cx="1789113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11" name="Equation" r:id="rId4" imgW="330200" imgH="215900" progId="Equation.DSMT4">
                    <p:embed/>
                  </p:oleObj>
                </mc:Choice>
                <mc:Fallback>
                  <p:oleObj name="Equation" r:id="rId4" imgW="3302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975" y="2438400"/>
                          <a:ext cx="1789113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04729" y="1562359"/>
            <a:ext cx="771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Weaker notion of Soundness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1488" y="3686175"/>
            <a:ext cx="5904732" cy="1238250"/>
            <a:chOff x="209434" y="3686175"/>
            <a:chExt cx="5904732" cy="123825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588351"/>
                </p:ext>
              </p:extLst>
            </p:nvPr>
          </p:nvGraphicFramePr>
          <p:xfrm>
            <a:off x="209434" y="3686175"/>
            <a:ext cx="3165475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12" name="Equation" r:id="rId6" imgW="584200" imgH="228600" progId="Equation.DSMT4">
                    <p:embed/>
                  </p:oleObj>
                </mc:Choice>
                <mc:Fallback>
                  <p:oleObj name="Equation" r:id="rId6" imgW="5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34" y="3686175"/>
                          <a:ext cx="3165475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16355" y="3690387"/>
              <a:ext cx="2897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is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 valid</a:t>
              </a:r>
              <a:endParaRPr lang="en-US" sz="6600" dirty="0" smtClean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5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predicates*.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3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9589" y="5270500"/>
            <a:ext cx="4854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*aka </a:t>
            </a:r>
            <a:r>
              <a:rPr lang="en-US" sz="5400" dirty="0" smtClean="0">
                <a:solidFill>
                  <a:srgbClr val="800000"/>
                </a:solidFill>
                <a:latin typeface="Comic Sans MS"/>
                <a:cs typeface="Comic Sans MS"/>
              </a:rPr>
              <a:t>tautology</a:t>
            </a:r>
          </a:p>
        </p:txBody>
      </p:sp>
    </p:spTree>
    <p:extLst>
      <p:ext uri="{BB962C8B-B14F-4D97-AF65-F5344CB8AC3E}">
        <p14:creationId xmlns:p14="http://schemas.microsoft.com/office/powerpoint/2010/main" val="243198570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8" y="2365584"/>
            <a:ext cx="7191591" cy="217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342347"/>
            <a:ext cx="7874000" cy="217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AND</a:t>
            </a:r>
            <a:r>
              <a:rPr lang="en-US" sz="66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/>
              </a:rPr>
              <a:t>OR</a:t>
            </a:r>
            <a:r>
              <a:rPr lang="en-US" sz="6000" baseline="-25000" dirty="0" err="1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299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5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65542"/>
              </p:ext>
            </p:extLst>
          </p:nvPr>
        </p:nvGraphicFramePr>
        <p:xfrm>
          <a:off x="456406" y="1369456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57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369456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8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412</Words>
  <Application>Microsoft Macintosh PowerPoint</Application>
  <PresentationFormat>On-screen Show 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1_Custom Design</vt:lpstr>
      <vt:lpstr>Equation</vt:lpstr>
      <vt:lpstr>MathType 6.0 Equation</vt:lpstr>
      <vt:lpstr>Predicate Logic, II</vt:lpstr>
      <vt:lpstr>Propositional Validity</vt:lpstr>
      <vt:lpstr>Predicate Calculus Validity</vt:lpstr>
      <vt:lpstr>Predicate Calculus Validity</vt:lpstr>
      <vt:lpstr>DeMorgan’s Law for Quantifiers</vt:lpstr>
      <vt:lpstr>DeMorgan’s Law for Quantifiers</vt:lpstr>
      <vt:lpstr>PowerPoint Presentation</vt:lpstr>
      <vt:lpstr>PowerPoint Presentation</vt:lpstr>
      <vt:lpstr>Similar Example is Not Valid</vt:lpstr>
      <vt:lpstr>Universal Generalization (UG)</vt:lpstr>
      <vt:lpstr>Universal Generalization (UG)</vt:lpstr>
      <vt:lpstr>Universal Generalization (UG)</vt:lpstr>
      <vt:lpstr>Universal Generalization (UG)</vt:lpstr>
      <vt:lpstr>Universal Generalization (UG)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447</cp:revision>
  <cp:lastPrinted>2016-02-15T23:43:33Z</cp:lastPrinted>
  <dcterms:created xsi:type="dcterms:W3CDTF">2011-02-11T16:24:00Z</dcterms:created>
  <dcterms:modified xsi:type="dcterms:W3CDTF">2016-02-15T23:43:37Z</dcterms:modified>
</cp:coreProperties>
</file>