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notesSlides/notesSlide9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322" r:id="rId2"/>
    <p:sldId id="350" r:id="rId3"/>
    <p:sldId id="351" r:id="rId4"/>
    <p:sldId id="352" r:id="rId5"/>
    <p:sldId id="361" r:id="rId6"/>
    <p:sldId id="353" r:id="rId7"/>
    <p:sldId id="354" r:id="rId8"/>
    <p:sldId id="355" r:id="rId9"/>
    <p:sldId id="356" r:id="rId10"/>
    <p:sldId id="357" r:id="rId11"/>
  </p:sldIdLst>
  <p:sldSz cx="9144000" cy="6858000" type="screen4x3"/>
  <p:notesSz cx="9601200" cy="7315200"/>
  <p:custDataLst>
    <p:tags r:id="rId15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519" autoAdjust="0"/>
    <p:restoredTop sz="94620" autoAdjust="0"/>
  </p:normalViewPr>
  <p:slideViewPr>
    <p:cSldViewPr snapToObjects="1" showGuides="1">
      <p:cViewPr varScale="1">
        <p:scale>
          <a:sx n="102" d="100"/>
          <a:sy n="102" d="100"/>
        </p:scale>
        <p:origin x="-432" y="-112"/>
      </p:cViewPr>
      <p:guideLst>
        <p:guide orient="horz" pos="2160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6.emf"/><Relationship Id="rId3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8.wmf"/><Relationship Id="rId3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36D728-B1AF-4013-9880-0BF07918A121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6B5C1-7066-479F-92F3-7C4CC3C1F3BC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9EA6A-C54F-4C7E-8366-5E2F6208DD3A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73DEA4-E1D9-4E36-8E32-D8107990FDE5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F0218-A686-40F6-94CD-86BEA0758B92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DF5175-BF82-4DFC-B4F3-A07ACC7F9DD7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812F3-CCCC-4B33-9A51-DD4E53A7BAD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2A9813-E0CD-4711-B985-ACE881084E19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B8882-CA24-4CB0-99B0-EF7F2F2B58F5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genprod.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genprod.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genprod.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genprod.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genprod.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6,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685800" y="2286000"/>
            <a:ext cx="77724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6600" b="1" dirty="0">
                <a:solidFill>
                  <a:schemeClr val="tx2"/>
                </a:solidFill>
                <a:latin typeface="Comic Sans MS" pitchFamily="66" charset="0"/>
              </a:rPr>
              <a:t>Generalized</a:t>
            </a:r>
            <a:br>
              <a:rPr lang="en-US" sz="6600" b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6600" b="1" dirty="0">
                <a:solidFill>
                  <a:schemeClr val="tx2"/>
                </a:solidFill>
                <a:latin typeface="Comic Sans MS" pitchFamily="66" charset="0"/>
              </a:rPr>
              <a:t>Counting Rules</a:t>
            </a:r>
            <a:endParaRPr lang="en-US" sz="14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9AF8014A-8375-4BDA-82D2-FF4B1BDCA6AE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Subsets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736577"/>
              </p:ext>
            </p:extLst>
          </p:nvPr>
        </p:nvGraphicFramePr>
        <p:xfrm>
          <a:off x="3022600" y="2438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4384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023938" y="1219200"/>
            <a:ext cx="7145337" cy="192087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5400" dirty="0">
                <a:latin typeface="Comic Sans MS" pitchFamily="66" charset="0"/>
              </a:rPr>
              <a:t># </a:t>
            </a:r>
            <a:r>
              <a:rPr lang="en-US" sz="5400" dirty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5400" dirty="0">
                <a:latin typeface="Comic Sans MS" pitchFamily="66" charset="0"/>
              </a:rPr>
              <a:t> element subsets</a:t>
            </a:r>
          </a:p>
          <a:p>
            <a:pPr marL="342900" indent="-342900"/>
            <a:r>
              <a:rPr lang="en-US" sz="5400" dirty="0">
                <a:latin typeface="Comic Sans MS" pitchFamily="66" charset="0"/>
              </a:rPr>
              <a:t>of an </a:t>
            </a:r>
            <a:r>
              <a:rPr lang="en-US" sz="5400" dirty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 element set is</a:t>
            </a:r>
          </a:p>
        </p:txBody>
      </p:sp>
      <p:graphicFrame>
        <p:nvGraphicFramePr>
          <p:cNvPr id="819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789034"/>
              </p:ext>
            </p:extLst>
          </p:nvPr>
        </p:nvGraphicFramePr>
        <p:xfrm>
          <a:off x="1981200" y="2971800"/>
          <a:ext cx="5089525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6" imgW="1180800" imgH="507960" progId="Equation.DSMT4">
                  <p:embed/>
                </p:oleObj>
              </mc:Choice>
              <mc:Fallback>
                <p:oleObj name="Equation" r:id="rId6" imgW="1180800" imgH="507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71800"/>
                        <a:ext cx="5089525" cy="219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4" name="Rectangle 8"/>
          <p:cNvSpPr>
            <a:spLocks noChangeArrowheads="1"/>
          </p:cNvSpPr>
          <p:nvPr/>
        </p:nvSpPr>
        <p:spPr bwMode="auto">
          <a:xfrm>
            <a:off x="685800" y="1219200"/>
            <a:ext cx="7772400" cy="4038600"/>
          </a:xfrm>
          <a:prstGeom prst="rect">
            <a:avLst/>
          </a:prstGeom>
          <a:noFill/>
          <a:ln w="4445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378632"/>
              </p:ext>
            </p:extLst>
          </p:nvPr>
        </p:nvGraphicFramePr>
        <p:xfrm>
          <a:off x="1066800" y="3505200"/>
          <a:ext cx="3162300" cy="2905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8" imgW="469900" imgH="431800" progId="Equation.DSMT4">
                  <p:embed/>
                </p:oleObj>
              </mc:Choice>
              <mc:Fallback>
                <p:oleObj name="Equation" r:id="rId8" imgW="4699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66800" y="3505200"/>
                        <a:ext cx="3162300" cy="2905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304800" y="1295400"/>
            <a:ext cx="8458200" cy="769441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4400" dirty="0">
                <a:latin typeface="Comic Sans MS" pitchFamily="66" charset="0"/>
              </a:rPr>
              <a:t>#</a:t>
            </a:r>
            <a:r>
              <a:rPr lang="en-US" sz="4400" dirty="0" smtClean="0">
                <a:latin typeface="Comic Sans MS" pitchFamily="66" charset="0"/>
              </a:rPr>
              <a:t> lineups </a:t>
            </a:r>
            <a:r>
              <a:rPr lang="en-US" sz="4400" dirty="0">
                <a:latin typeface="Comic Sans MS" pitchFamily="66" charset="0"/>
              </a:rPr>
              <a:t>of 5 students </a:t>
            </a:r>
            <a:r>
              <a:rPr lang="en-US" sz="4400" dirty="0" smtClean="0">
                <a:latin typeface="Comic Sans MS" pitchFamily="66" charset="0"/>
              </a:rPr>
              <a:t>in class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04800" y="2101850"/>
            <a:ext cx="8457038" cy="239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dirty="0">
                <a:latin typeface="Comic Sans MS" pitchFamily="66" charset="0"/>
              </a:rPr>
              <a:t>::= </a:t>
            </a:r>
            <a:r>
              <a:rPr lang="en-US" sz="4400" dirty="0" smtClean="0">
                <a:latin typeface="Comic Sans MS" pitchFamily="66" charset="0"/>
              </a:rPr>
              <a:t>students</a:t>
            </a:r>
            <a:endParaRPr lang="en-US" sz="4400" dirty="0">
              <a:latin typeface="Comic Sans MS" pitchFamily="66" charset="0"/>
            </a:endParaRPr>
          </a:p>
          <a:p>
            <a:pPr marL="342900" indent="-342900"/>
            <a:r>
              <a:rPr lang="en-US" sz="4400" dirty="0" smtClean="0">
                <a:latin typeface="Comic Sans MS" pitchFamily="66" charset="0"/>
              </a:rPr>
              <a:t>           say |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dirty="0">
                <a:latin typeface="Comic Sans MS" pitchFamily="66" charset="0"/>
              </a:rPr>
              <a:t>| = 91  so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|lineups </a:t>
            </a:r>
            <a:r>
              <a:rPr lang="en-US" sz="4400" dirty="0">
                <a:latin typeface="Comic Sans MS" pitchFamily="66" charset="0"/>
              </a:rPr>
              <a:t>of 5 students| = 91</a:t>
            </a:r>
            <a:r>
              <a:rPr lang="en-US" sz="4400" baseline="30000" dirty="0">
                <a:latin typeface="Comic Sans MS" pitchFamily="66" charset="0"/>
              </a:rPr>
              <a:t>5 </a:t>
            </a:r>
            <a:r>
              <a:rPr lang="en-US" sz="4400" dirty="0">
                <a:latin typeface="Comic Sans MS" pitchFamily="66" charset="0"/>
              </a:rPr>
              <a:t>? </a:t>
            </a:r>
            <a:endParaRPr lang="en-US" sz="4400" baseline="30000" dirty="0">
              <a:latin typeface="Comic Sans MS" pitchFamily="66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8974FC6D-C4A8-4219-8682-935ED06787CE}" type="slidenum">
              <a:rPr lang="en-US" smtClean="0"/>
              <a:pPr/>
              <a:t>2</a:t>
            </a:fld>
            <a:endParaRPr lang="en-US" dirty="0" smtClean="0"/>
          </a:p>
        </p:txBody>
      </p:sp>
      <p:sp useBgFill="1">
        <p:nvSpPr>
          <p:cNvPr id="4107" name="Text Box 12"/>
          <p:cNvSpPr txBox="1">
            <a:spLocks noChangeArrowheads="1"/>
          </p:cNvSpPr>
          <p:nvPr/>
        </p:nvSpPr>
        <p:spPr bwMode="auto">
          <a:xfrm>
            <a:off x="6872288" y="3711575"/>
            <a:ext cx="1679502" cy="708025"/>
          </a:xfrm>
          <a:prstGeom prst="rect">
            <a:avLst/>
          </a:prstGeom>
          <a:ln w="31750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NO!   </a:t>
            </a:r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 flipV="1">
            <a:off x="685800" y="3683000"/>
            <a:ext cx="5486400" cy="701675"/>
          </a:xfrm>
          <a:prstGeom prst="line">
            <a:avLst/>
          </a:prstGeom>
          <a:noFill/>
          <a:ln w="444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533400" y="3657600"/>
            <a:ext cx="5638800" cy="727075"/>
          </a:xfrm>
          <a:prstGeom prst="line">
            <a:avLst/>
          </a:prstGeom>
          <a:noFill/>
          <a:ln w="4445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106" name="Text Box 16"/>
          <p:cNvSpPr txBox="1">
            <a:spLocks noChangeArrowheads="1"/>
          </p:cNvSpPr>
          <p:nvPr/>
        </p:nvSpPr>
        <p:spPr bwMode="auto">
          <a:xfrm>
            <a:off x="609600" y="4495800"/>
            <a:ext cx="7942190" cy="1581972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 smtClean="0">
                <a:latin typeface="Comic Sans MS" pitchFamily="66" charset="0"/>
              </a:rPr>
              <a:t>student can’t be in 2 places: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|seqs in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baseline="30000" dirty="0">
                <a:latin typeface="Comic Sans MS" pitchFamily="66" charset="0"/>
              </a:rPr>
              <a:t>5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with no repeats</a:t>
            </a:r>
            <a:r>
              <a:rPr lang="en-US" sz="4400" dirty="0" smtClean="0">
                <a:latin typeface="Comic Sans MS" pitchFamily="66" charset="0"/>
              </a:rPr>
              <a:t>| ?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225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Generalized Product Rule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4107" grpId="0" animBg="1"/>
      <p:bldP spid="4108" grpId="0" animBg="1"/>
      <p:bldP spid="4109" grpId="0" animBg="1"/>
      <p:bldP spid="410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E746706B-B307-4AB9-9205-3D59B99C270A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91179" name="Text Box 11"/>
          <p:cNvSpPr txBox="1">
            <a:spLocks noChangeArrowheads="1"/>
          </p:cNvSpPr>
          <p:nvPr/>
        </p:nvSpPr>
        <p:spPr bwMode="auto">
          <a:xfrm>
            <a:off x="742950" y="1143000"/>
            <a:ext cx="7639050" cy="507831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400" dirty="0">
                <a:latin typeface="Comic Sans MS" pitchFamily="66" charset="0"/>
              </a:rPr>
              <a:t>|seqs in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baseline="30000" dirty="0">
                <a:latin typeface="Comic Sans MS" pitchFamily="66" charset="0"/>
              </a:rPr>
              <a:t>5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with no repeats</a:t>
            </a:r>
            <a:r>
              <a:rPr lang="en-US" sz="4400" dirty="0">
                <a:latin typeface="Comic Sans MS" pitchFamily="66" charset="0"/>
              </a:rPr>
              <a:t>|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9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</a:t>
            </a:r>
            <a:r>
              <a:rPr lang="en-US" sz="4000" dirty="0" smtClean="0">
                <a:latin typeface="Comic Sans MS" pitchFamily="66" charset="0"/>
              </a:rPr>
              <a:t>1st </a:t>
            </a:r>
            <a:r>
              <a:rPr lang="en-US" sz="4000" dirty="0">
                <a:latin typeface="Comic Sans MS" pitchFamily="66" charset="0"/>
              </a:rPr>
              <a:t>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9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2nd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89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3rd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88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4th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87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5th student</a:t>
            </a:r>
          </a:p>
          <a:p>
            <a:pPr marL="342900" indent="-342900">
              <a:spcBef>
                <a:spcPts val="1800"/>
              </a:spcBef>
              <a:defRPr/>
            </a:pPr>
            <a:r>
              <a:rPr lang="en-US" sz="4000" dirty="0">
                <a:latin typeface="Comic Sans MS" pitchFamily="66" charset="0"/>
              </a:rPr>
              <a:t>  =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91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90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⋅89⋅88⋅87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391181" name="Object 13"/>
          <p:cNvGraphicFramePr>
            <a:graphicFrameLocks noChangeAspect="1"/>
          </p:cNvGraphicFramePr>
          <p:nvPr/>
        </p:nvGraphicFramePr>
        <p:xfrm>
          <a:off x="5757863" y="5086350"/>
          <a:ext cx="1293812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4" imgW="406400" imgH="419100" progId="Equation.DSMT4">
                  <p:embed/>
                </p:oleObj>
              </mc:Choice>
              <mc:Fallback>
                <p:oleObj name="Equation" r:id="rId4" imgW="406400" imgH="419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5086350"/>
                        <a:ext cx="1293812" cy="1335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Generalized Product Rule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1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1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1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1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1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91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861D5826-3EEB-440E-9B72-0DF2B968BC58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Generalized Product Rule</a:t>
            </a: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381000" y="1247775"/>
            <a:ext cx="8343900" cy="492442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Q </a:t>
            </a:r>
            <a:r>
              <a:rPr lang="en-US" sz="4400" dirty="0">
                <a:latin typeface="Comic Sans MS" pitchFamily="66" charset="0"/>
              </a:rPr>
              <a:t>a set of length-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k </a:t>
            </a:r>
            <a:r>
              <a:rPr lang="en-US" sz="4400" dirty="0">
                <a:latin typeface="Comic Sans MS" pitchFamily="66" charset="0"/>
              </a:rPr>
              <a:t>sequences </a:t>
            </a:r>
          </a:p>
          <a:p>
            <a:pPr marL="342900" indent="-342900">
              <a:defRPr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i="1" dirty="0">
                <a:latin typeface="Comic Sans MS" pitchFamily="66" charset="0"/>
              </a:rPr>
              <a:t> 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 possible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elements,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    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 possible 2</a:t>
            </a:r>
            <a:r>
              <a:rPr lang="en-US" sz="4000" baseline="30000" dirty="0">
                <a:latin typeface="Comic Sans MS" pitchFamily="66" charset="0"/>
              </a:rPr>
              <a:t>nd</a:t>
            </a:r>
            <a:r>
              <a:rPr lang="en-US" sz="4000" dirty="0">
                <a:latin typeface="Comic Sans MS" pitchFamily="66" charset="0"/>
              </a:rPr>
              <a:t> elements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latin typeface="Comic Sans MS" pitchFamily="66" charset="0"/>
              </a:rPr>
              <a:t>            </a:t>
            </a:r>
            <a:r>
              <a:rPr lang="en-US" sz="4000" dirty="0" smtClean="0">
                <a:latin typeface="Comic Sans MS" pitchFamily="66" charset="0"/>
              </a:rPr>
              <a:t>(for </a:t>
            </a:r>
            <a:r>
              <a:rPr lang="en-US" sz="4000" dirty="0">
                <a:latin typeface="Comic Sans MS" pitchFamily="66" charset="0"/>
              </a:rPr>
              <a:t>each first </a:t>
            </a:r>
            <a:r>
              <a:rPr lang="en-US" sz="4000" dirty="0" smtClean="0">
                <a:latin typeface="Comic Sans MS" pitchFamily="66" charset="0"/>
              </a:rPr>
              <a:t>entry),</a:t>
            </a:r>
            <a:endParaRPr lang="en-US" sz="4000" dirty="0">
              <a:latin typeface="Comic Sans MS" pitchFamily="66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    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 possible 3</a:t>
            </a:r>
            <a:r>
              <a:rPr lang="en-US" sz="4000" baseline="30000" dirty="0">
                <a:latin typeface="Comic Sans MS" pitchFamily="66" charset="0"/>
              </a:rPr>
              <a:t>rd</a:t>
            </a:r>
            <a:r>
              <a:rPr lang="en-US" sz="4000" dirty="0">
                <a:latin typeface="Comic Sans MS" pitchFamily="66" charset="0"/>
              </a:rPr>
              <a:t> elements</a:t>
            </a:r>
          </a:p>
          <a:p>
            <a:pPr marL="342900" indent="-342900">
              <a:defRPr/>
            </a:pPr>
            <a:r>
              <a:rPr lang="en-US" sz="4000" dirty="0">
                <a:latin typeface="Comic Sans MS" pitchFamily="66" charset="0"/>
              </a:rPr>
              <a:t>          </a:t>
            </a:r>
            <a:r>
              <a:rPr lang="en-US" sz="4000" dirty="0" smtClean="0">
                <a:latin typeface="Comic Sans MS" pitchFamily="66" charset="0"/>
              </a:rPr>
              <a:t>(for </a:t>
            </a:r>
            <a:r>
              <a:rPr lang="en-US" sz="4000" dirty="0">
                <a:latin typeface="Comic Sans MS" pitchFamily="66" charset="0"/>
              </a:rPr>
              <a:t>each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&amp; </a:t>
            </a:r>
            <a:r>
              <a:rPr lang="en-US" sz="4000" dirty="0" smtClean="0">
                <a:latin typeface="Comic Sans MS" pitchFamily="66" charset="0"/>
              </a:rPr>
              <a:t>2</a:t>
            </a:r>
            <a:r>
              <a:rPr lang="en-US" sz="4000" baseline="30000" dirty="0" smtClean="0">
                <a:latin typeface="Comic Sans MS" pitchFamily="66" charset="0"/>
              </a:rPr>
              <a:t>nd </a:t>
            </a:r>
            <a:r>
              <a:rPr lang="en-US" sz="4000" dirty="0" smtClean="0">
                <a:latin typeface="Comic Sans MS" pitchFamily="66" charset="0"/>
              </a:rPr>
              <a:t>entry,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…)</a:t>
            </a:r>
            <a:endParaRPr lang="en-US" sz="4000" dirty="0">
              <a:latin typeface="Comic Sans MS" pitchFamily="66" charset="0"/>
              <a:sym typeface="Euclid Extra" pitchFamily="18" charset="2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5400" dirty="0">
                <a:latin typeface="Comic Sans MS" pitchFamily="66" charset="0"/>
              </a:rPr>
              <a:t>then, |</a:t>
            </a:r>
            <a:r>
              <a:rPr lang="en-US" sz="5400" dirty="0">
                <a:solidFill>
                  <a:srgbClr val="00B050"/>
                </a:solidFill>
                <a:latin typeface="Comic Sans MS" pitchFamily="66" charset="0"/>
              </a:rPr>
              <a:t>Q</a:t>
            </a:r>
            <a:r>
              <a:rPr lang="en-US" sz="5400" dirty="0">
                <a:latin typeface="Comic Sans MS" pitchFamily="66" charset="0"/>
              </a:rPr>
              <a:t>| </a:t>
            </a:r>
            <a:r>
              <a:rPr lang="en-US" sz="5400" dirty="0"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⋅⋅⋅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endParaRPr lang="en-US" sz="5400" baseline="-2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0" y="5257800"/>
            <a:ext cx="5791200" cy="9906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2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2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2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2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2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92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DB459C02-6ADE-4DF6-9A8B-7731DB5838D9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Division</a:t>
            </a:r>
            <a:r>
              <a:rPr lang="en-US" sz="4400" dirty="0" smtClean="0"/>
              <a:t> Rule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079875"/>
          </a:xfrm>
        </p:spPr>
        <p:txBody>
          <a:bodyPr/>
          <a:lstStyle/>
          <a:p>
            <a:pPr eaLnBrk="1" hangingPunct="1"/>
            <a:r>
              <a:rPr lang="en-US" sz="6000" dirty="0" smtClean="0"/>
              <a:t>#6.042 students =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401638" y="2681288"/>
          <a:ext cx="8285162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6" imgW="1854000" imgH="406080" progId="Equation.DSMT4">
                  <p:embed/>
                </p:oleObj>
              </mc:Choice>
              <mc:Fallback>
                <p:oleObj name="Equation" r:id="rId6" imgW="185400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2681288"/>
                        <a:ext cx="8285162" cy="181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DE80B9EA-B780-4E1B-88F1-EE1288B41AE6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if function from </a:t>
            </a:r>
            <a:r>
              <a:rPr lang="en-US" sz="4800" dirty="0" smtClean="0">
                <a:solidFill>
                  <a:srgbClr val="3333CC"/>
                </a:solidFill>
              </a:rPr>
              <a:t>A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3333CC"/>
                </a:solidFill>
              </a:rPr>
              <a:t>B</a:t>
            </a:r>
            <a:endParaRPr lang="en-US" sz="4800" dirty="0" smtClean="0"/>
          </a:p>
          <a:p>
            <a:pPr eaLnBrk="1" hangingPunct="1">
              <a:spcBef>
                <a:spcPts val="0"/>
              </a:spcBef>
              <a:defRPr/>
            </a:pPr>
            <a:r>
              <a:rPr lang="en-US" sz="4800" dirty="0" smtClean="0"/>
              <a:t>is</a:t>
            </a:r>
            <a:r>
              <a:rPr lang="en-US" sz="6600" dirty="0" smtClean="0"/>
              <a:t> </a:t>
            </a:r>
            <a:r>
              <a:rPr lang="en-US" sz="6000" dirty="0" smtClean="0">
                <a:solidFill>
                  <a:srgbClr val="A92082"/>
                </a:solidFill>
              </a:rPr>
              <a:t>k-to-1</a:t>
            </a:r>
            <a:r>
              <a:rPr lang="en-US" sz="6000" dirty="0" smtClean="0"/>
              <a:t>,</a:t>
            </a:r>
            <a:r>
              <a:rPr lang="en-US" sz="4800" dirty="0" smtClean="0"/>
              <a:t> then</a:t>
            </a:r>
          </a:p>
          <a:p>
            <a:pPr algn="ctr" eaLnBrk="1" hangingPunct="1">
              <a:defRPr/>
            </a:pP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|A| 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7200" dirty="0" smtClean="0">
                <a:solidFill>
                  <a:srgbClr val="A92082"/>
                </a:solidFill>
              </a:rPr>
              <a:t>k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|B|</a:t>
            </a:r>
          </a:p>
          <a:p>
            <a:pPr algn="ctr" eaLnBrk="1" hangingPunct="1">
              <a:defRPr/>
            </a:pPr>
            <a:r>
              <a:rPr lang="en-US" sz="4800" dirty="0" smtClean="0"/>
              <a:t>(generalized Bijection Rule)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Division</a:t>
            </a:r>
            <a:r>
              <a:rPr lang="en-US" sz="4400" dirty="0" smtClean="0"/>
              <a:t> Rule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AD88ADF0-37C4-41AE-AD9B-22BECBAAC7D3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Subsets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71" name="Text Box 7"/>
          <p:cNvSpPr txBox="1">
            <a:spLocks noChangeArrowheads="1"/>
          </p:cNvSpPr>
          <p:nvPr/>
        </p:nvSpPr>
        <p:spPr bwMode="auto">
          <a:xfrm>
            <a:off x="228600" y="1368425"/>
            <a:ext cx="8529638" cy="3748088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How many size 4 subsets of {1,2,…,13}?</a:t>
            </a:r>
          </a:p>
          <a:p>
            <a:pPr marL="342900" indent="-342900"/>
            <a:r>
              <a:rPr lang="en-US" sz="4000" dirty="0">
                <a:latin typeface="Comic Sans MS" pitchFamily="66" charset="0"/>
              </a:rPr>
              <a:t>Let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::=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permutations </a:t>
            </a:r>
            <a:r>
              <a:rPr lang="en-US" sz="4000" dirty="0">
                <a:latin typeface="Comic Sans MS" pitchFamily="66" charset="0"/>
              </a:rPr>
              <a:t>of {1,2,…,13}</a:t>
            </a:r>
          </a:p>
          <a:p>
            <a:pPr marL="342900" indent="-342900"/>
            <a:r>
              <a:rPr lang="en-US" sz="4000" dirty="0">
                <a:latin typeface="Comic Sans MS" pitchFamily="66" charset="0"/>
              </a:rPr>
              <a:t>      </a:t>
            </a:r>
            <a:r>
              <a:rPr lang="en-US" sz="4000" dirty="0">
                <a:solidFill>
                  <a:srgbClr val="00B050"/>
                </a:solidFill>
                <a:latin typeface="Comic Sans MS" pitchFamily="66" charset="0"/>
              </a:rPr>
              <a:t>B::= size 4 subsets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map    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2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3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4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5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12 </a:t>
            </a:r>
            <a:r>
              <a:rPr lang="en-US" sz="44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 smtClean="0">
                <a:solidFill>
                  <a:srgbClr val="3333CC"/>
                </a:solidFill>
                <a:latin typeface="Comic Sans MS" pitchFamily="66" charset="0"/>
              </a:rPr>
              <a:t>13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3333CC"/>
                </a:solidFill>
                <a:latin typeface="Comic Sans MS" pitchFamily="66" charset="0"/>
                <a:sym typeface="Symbol"/>
              </a:rPr>
              <a:t> A</a:t>
            </a:r>
            <a:endParaRPr lang="en-US" sz="4400" dirty="0">
              <a:solidFill>
                <a:srgbClr val="3333CC"/>
              </a:solidFill>
              <a:latin typeface="Comic Sans MS" pitchFamily="66" charset="0"/>
            </a:endParaRP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to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{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3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}           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  <a:sym typeface="Symbol"/>
              </a:rPr>
              <a:t>B</a:t>
            </a:r>
            <a:endParaRPr lang="en-US" sz="4400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395272" name="Rectangle 8"/>
          <p:cNvSpPr>
            <a:spLocks noChangeArrowheads="1"/>
          </p:cNvSpPr>
          <p:nvPr/>
        </p:nvSpPr>
        <p:spPr bwMode="auto">
          <a:xfrm>
            <a:off x="1905000" y="3683000"/>
            <a:ext cx="2667000" cy="6604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5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5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95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5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535B0B3B-67E6-46AF-BCEC-1DA2665CBE45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Subsets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381000" y="1447800"/>
            <a:ext cx="8458200" cy="3945696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1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4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5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12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13 </a:t>
            </a:r>
            <a:r>
              <a:rPr lang="en-US" sz="4400" dirty="0">
                <a:latin typeface="Comic Sans MS" pitchFamily="66" charset="0"/>
              </a:rPr>
              <a:t>also </a:t>
            </a:r>
            <a:r>
              <a:rPr lang="en-US" sz="4400" dirty="0" smtClean="0">
                <a:latin typeface="Comic Sans MS" pitchFamily="66" charset="0"/>
              </a:rPr>
              <a:t>maps</a:t>
            </a:r>
          </a:p>
          <a:p>
            <a:pPr marL="342900" indent="-342900">
              <a:defRPr/>
            </a:pPr>
            <a:r>
              <a:rPr lang="en-US" sz="4400" dirty="0" smtClean="0">
                <a:latin typeface="Comic Sans MS" pitchFamily="66" charset="0"/>
              </a:rPr>
              <a:t>to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{a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1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2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3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00B050"/>
                </a:solidFill>
                <a:latin typeface="Comic Sans MS" pitchFamily="66" charset="0"/>
              </a:rPr>
              <a:t>4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}</a:t>
            </a:r>
          </a:p>
          <a:p>
            <a:pPr marL="342900" indent="-342900">
              <a:defRPr/>
            </a:pPr>
            <a:r>
              <a:rPr lang="en-US" sz="4000" dirty="0" smtClean="0">
                <a:latin typeface="Comic Sans MS" pitchFamily="66" charset="0"/>
              </a:rPr>
              <a:t>so does</a:t>
            </a:r>
            <a:r>
              <a:rPr lang="en-US" sz="40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1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3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4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13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12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5</a:t>
            </a:r>
          </a:p>
          <a:p>
            <a:pPr marL="342900" indent="-342900">
              <a:defRPr/>
            </a:pPr>
            <a:endParaRPr lang="en-US" sz="4800" baseline="-25000" dirty="0" smtClean="0">
              <a:solidFill>
                <a:srgbClr val="FF00FF"/>
              </a:solidFill>
              <a:latin typeface="Comic Sans MS" pitchFamily="66" charset="0"/>
            </a:endParaRPr>
          </a:p>
          <a:p>
            <a:pPr marL="342900" indent="-342900">
              <a:defRPr/>
            </a:pPr>
            <a:r>
              <a:rPr lang="en-US" sz="4800" dirty="0" smtClean="0">
                <a:latin typeface="Comic Sans MS" pitchFamily="66" charset="0"/>
              </a:rPr>
              <a:t>all map to same set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3276600" y="5410200"/>
            <a:ext cx="3629118" cy="101566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sz="6000" dirty="0">
                <a:solidFill>
                  <a:srgbClr val="A92082"/>
                </a:solidFill>
                <a:latin typeface="Comic Sans MS" pitchFamily="66" charset="0"/>
              </a:rPr>
              <a:t>4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</a:rPr>
              <a:t>!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</a:rPr>
              <a:t>9</a:t>
            </a:r>
            <a:r>
              <a:rPr lang="en-US" sz="6000" dirty="0">
                <a:solidFill>
                  <a:srgbClr val="A92082"/>
                </a:solidFill>
                <a:latin typeface="Comic Sans MS" pitchFamily="66" charset="0"/>
              </a:rPr>
              <a:t>!-to-1</a:t>
            </a:r>
          </a:p>
        </p:txBody>
      </p:sp>
      <p:sp>
        <p:nvSpPr>
          <p:cNvPr id="5127" name="Rectangle 11"/>
          <p:cNvSpPr>
            <a:spLocks noChangeArrowheads="1"/>
          </p:cNvSpPr>
          <p:nvPr/>
        </p:nvSpPr>
        <p:spPr bwMode="auto">
          <a:xfrm>
            <a:off x="411480" y="1625600"/>
            <a:ext cx="2560320" cy="584200"/>
          </a:xfrm>
          <a:prstGeom prst="rect">
            <a:avLst/>
          </a:prstGeom>
          <a:noFill/>
          <a:ln w="38100" algn="ctr">
            <a:solidFill>
              <a:srgbClr val="008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marL="342900" indent="-342900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453640" y="3810000"/>
            <a:ext cx="2651760" cy="860286"/>
            <a:chOff x="2453640" y="3810000"/>
            <a:chExt cx="2651760" cy="860286"/>
          </a:xfrm>
        </p:grpSpPr>
        <p:sp>
          <p:nvSpPr>
            <p:cNvPr id="8" name="Left Brace 7"/>
            <p:cNvSpPr/>
            <p:nvPr/>
          </p:nvSpPr>
          <p:spPr bwMode="auto">
            <a:xfrm rot="16200000">
              <a:off x="3688080" y="2575560"/>
              <a:ext cx="182880" cy="2651760"/>
            </a:xfrm>
            <a:prstGeom prst="lef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53114" y="3962400"/>
              <a:ext cx="22236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4! </a:t>
              </a:r>
              <a:r>
                <a:rPr lang="en-US" sz="4000" dirty="0" smtClean="0">
                  <a:latin typeface="Comic Sans MS" pitchFamily="66" charset="0"/>
                </a:rPr>
                <a:t>perms</a:t>
              </a:r>
              <a:endParaRPr lang="en-US" sz="4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42560" y="3810001"/>
            <a:ext cx="2834640" cy="885110"/>
            <a:chOff x="5242560" y="3810001"/>
            <a:chExt cx="2834640" cy="885110"/>
          </a:xfrm>
        </p:grpSpPr>
        <p:sp>
          <p:nvSpPr>
            <p:cNvPr id="9" name="Left Brace 8"/>
            <p:cNvSpPr/>
            <p:nvPr/>
          </p:nvSpPr>
          <p:spPr bwMode="auto">
            <a:xfrm rot="16200000">
              <a:off x="6568440" y="2484121"/>
              <a:ext cx="182880" cy="2834640"/>
            </a:xfrm>
            <a:prstGeom prst="lef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8714" y="3987225"/>
              <a:ext cx="22236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9! </a:t>
              </a:r>
              <a:r>
                <a:rPr lang="en-US" sz="4000" dirty="0" smtClean="0">
                  <a:latin typeface="Comic Sans MS" pitchFamily="66" charset="0"/>
                </a:rPr>
                <a:t>perms</a:t>
              </a:r>
              <a:endParaRPr lang="en-US" sz="4000" dirty="0" smtClean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4A1AD96B-EC31-402A-B25B-394A5026C6B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Subsets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0" name="Text Box 8"/>
          <p:cNvSpPr txBox="1">
            <a:spLocks noChangeArrowheads="1"/>
          </p:cNvSpPr>
          <p:nvPr/>
        </p:nvSpPr>
        <p:spPr bwMode="auto">
          <a:xfrm>
            <a:off x="838200" y="2590800"/>
            <a:ext cx="7543800" cy="838200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800" dirty="0">
                <a:latin typeface="Comic Sans MS" pitchFamily="66" charset="0"/>
              </a:rPr>
              <a:t>so # of size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4</a:t>
            </a:r>
            <a:r>
              <a:rPr lang="en-US" sz="4800" dirty="0">
                <a:latin typeface="Comic Sans MS" pitchFamily="66" charset="0"/>
              </a:rPr>
              <a:t> subsets is</a:t>
            </a:r>
          </a:p>
        </p:txBody>
      </p:sp>
      <p:graphicFrame>
        <p:nvGraphicFramePr>
          <p:cNvPr id="397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453144"/>
              </p:ext>
            </p:extLst>
          </p:nvPr>
        </p:nvGraphicFramePr>
        <p:xfrm>
          <a:off x="4773612" y="3386138"/>
          <a:ext cx="1592239" cy="202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Equation" r:id="rId6" imgW="330200" imgH="419100" progId="Equation.DSMT4">
                  <p:embed/>
                </p:oleObj>
              </mc:Choice>
              <mc:Fallback>
                <p:oleObj name="Equation" r:id="rId6" imgW="330200" imgH="419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2" y="3386138"/>
                        <a:ext cx="1592239" cy="20240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2" name="Object 10"/>
          <p:cNvGraphicFramePr>
            <a:graphicFrameLocks noChangeAspect="1"/>
          </p:cNvGraphicFramePr>
          <p:nvPr/>
        </p:nvGraphicFramePr>
        <p:xfrm>
          <a:off x="2008188" y="3429000"/>
          <a:ext cx="2592387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Equation" r:id="rId8" imgW="571320" imgH="457200" progId="Equation.DSMT4">
                  <p:embed/>
                </p:oleObj>
              </mc:Choice>
              <mc:Fallback>
                <p:oleObj name="Equation" r:id="rId8" imgW="57132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3429000"/>
                        <a:ext cx="2592387" cy="207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3" name="Text Box 11"/>
          <p:cNvSpPr txBox="1">
            <a:spLocks noChangeArrowheads="1"/>
          </p:cNvSpPr>
          <p:nvPr/>
        </p:nvSpPr>
        <p:spPr bwMode="auto">
          <a:xfrm>
            <a:off x="762000" y="1574800"/>
            <a:ext cx="7575550" cy="101566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13! = |A|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>
                <a:solidFill>
                  <a:srgbClr val="A92082"/>
                </a:solidFill>
                <a:latin typeface="Comic Sans MS" pitchFamily="66" charset="0"/>
              </a:rPr>
              <a:t> (4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</a:rPr>
              <a:t>!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</a:rPr>
              <a:t>9</a:t>
            </a:r>
            <a:r>
              <a:rPr lang="en-US" sz="6000" dirty="0">
                <a:solidFill>
                  <a:srgbClr val="A92082"/>
                </a:solidFill>
                <a:latin typeface="Comic Sans MS" pitchFamily="66" charset="0"/>
              </a:rPr>
              <a:t>!)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|</a:t>
            </a:r>
            <a:r>
              <a:rPr lang="en-US" sz="6000" dirty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|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9287</TotalTime>
  <Words>399</Words>
  <Application>Microsoft Macintosh PowerPoint</Application>
  <PresentationFormat>On-screen Show (4:3)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6.042 Lecture Template</vt:lpstr>
      <vt:lpstr>Equation</vt:lpstr>
      <vt:lpstr>PowerPoint Presentation</vt:lpstr>
      <vt:lpstr>Generalized Product Rule</vt:lpstr>
      <vt:lpstr>Generalized Product Rule</vt:lpstr>
      <vt:lpstr>Generalized Product Rule</vt:lpstr>
      <vt:lpstr>Division Rule</vt:lpstr>
      <vt:lpstr>Division Rule</vt:lpstr>
      <vt:lpstr>Counting Subsets</vt:lpstr>
      <vt:lpstr>Counting Subsets</vt:lpstr>
      <vt:lpstr>Counting Subsets</vt:lpstr>
      <vt:lpstr>Counting Subsets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1182</cp:revision>
  <cp:lastPrinted>2012-04-09T05:56:44Z</cp:lastPrinted>
  <dcterms:created xsi:type="dcterms:W3CDTF">2011-04-05T13:58:44Z</dcterms:created>
  <dcterms:modified xsi:type="dcterms:W3CDTF">2015-10-18T21:04:43Z</dcterms:modified>
</cp:coreProperties>
</file>