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94" r:id="rId3"/>
    <p:sldId id="369" r:id="rId4"/>
    <p:sldId id="374" r:id="rId5"/>
    <p:sldId id="296" r:id="rId6"/>
    <p:sldId id="297" r:id="rId7"/>
    <p:sldId id="301" r:id="rId8"/>
    <p:sldId id="278" r:id="rId9"/>
    <p:sldId id="376" r:id="rId10"/>
    <p:sldId id="300" r:id="rId11"/>
    <p:sldId id="375" r:id="rId12"/>
    <p:sldId id="291" r:id="rId13"/>
    <p:sldId id="279" r:id="rId14"/>
    <p:sldId id="359" r:id="rId15"/>
    <p:sldId id="373" r:id="rId16"/>
    <p:sldId id="371" r:id="rId17"/>
    <p:sldId id="372" r:id="rId18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5" autoAdjust="0"/>
    <p:restoredTop sz="96020" autoAdjust="0"/>
  </p:normalViewPr>
  <p:slideViewPr>
    <p:cSldViewPr snapToGrid="0" showGuides="1">
      <p:cViewPr>
        <p:scale>
          <a:sx n="130" d="100"/>
          <a:sy n="130" d="100"/>
        </p:scale>
        <p:origin x="-304" y="-184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Variables: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Binomial, Uniform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>
                <a:solidFill>
                  <a:srgbClr val="9B2894"/>
                </a:solidFill>
              </a:rPr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9B2894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smtClean="0">
                <a:solidFill>
                  <a:srgbClr val="9B2894"/>
                </a:solidFill>
              </a:rPr>
              <a:t>CDF</a:t>
            </a:r>
            <a:r>
              <a:rPr lang="en-US" sz="4400" baseline="-25000" dirty="0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Pr</a:t>
            </a:r>
            <a:r>
              <a:rPr lang="en-US" sz="4400" dirty="0" smtClean="0"/>
              <a:t>{</a:t>
            </a:r>
            <a:r>
              <a:rPr lang="en-US" sz="4400" dirty="0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5133" y="1653945"/>
            <a:ext cx="8006443" cy="354398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9B2894"/>
                </a:solidFill>
              </a:rPr>
              <a:t>Probability </a:t>
            </a:r>
            <a:r>
              <a:rPr lang="en-US" sz="4800" dirty="0" smtClean="0">
                <a:solidFill>
                  <a:srgbClr val="9B2894"/>
                </a:solidFill>
              </a:rPr>
              <a:t>Density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chemeClr val="tx2"/>
                </a:solidFill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9B2894"/>
                </a:solidFill>
              </a:rPr>
              <a:t>Cumulative Distribution </a:t>
            </a:r>
            <a:r>
              <a:rPr lang="en-US" sz="4800" dirty="0" smtClean="0">
                <a:solidFill>
                  <a:srgbClr val="9B2894"/>
                </a:solidFill>
              </a:rPr>
              <a:t>Functions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of</a:t>
            </a:r>
            <a:r>
              <a:rPr lang="en-US" sz="4800" dirty="0" smtClean="0">
                <a:solidFill>
                  <a:srgbClr val="0000FF"/>
                </a:solidFill>
              </a:rPr>
              <a:t> R</a:t>
            </a:r>
            <a:r>
              <a:rPr lang="en-US" sz="4800" dirty="0" smtClean="0"/>
              <a:t>, do not depend on </a:t>
            </a:r>
            <a:r>
              <a:rPr lang="en-US" sz="4800" dirty="0" smtClean="0">
                <a:solidFill>
                  <a:srgbClr val="0000FF"/>
                </a:solidFill>
              </a:rPr>
              <a:t>sample space</a:t>
            </a:r>
          </a:p>
        </p:txBody>
      </p:sp>
    </p:spTree>
    <p:extLst>
      <p:ext uri="{BB962C8B-B14F-4D97-AF65-F5344CB8AC3E}">
        <p14:creationId xmlns:p14="http://schemas.microsoft.com/office/powerpoint/2010/main" val="19675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C000224B-2332-4750-9253-37D5821B63F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215784"/>
            <a:ext cx="8690247" cy="369908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5400" dirty="0" smtClean="0"/>
              <a:t>for </a:t>
            </a:r>
            <a:r>
              <a:rPr lang="en-US" sz="5400" dirty="0" err="1" smtClean="0"/>
              <a:t>i</a:t>
            </a:r>
            <a:r>
              <a:rPr lang="en-US" sz="5400" i="1" dirty="0" smtClean="0"/>
              <a:t> </a:t>
            </a:r>
            <a:r>
              <a:rPr lang="en-US" sz="5400" dirty="0" smtClean="0"/>
              <a:t>= 0,1,…,6.</a:t>
            </a:r>
            <a:endParaRPr lang="en-US" sz="4400" dirty="0" smtClean="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9" y="2590130"/>
          <a:ext cx="726097" cy="17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9" y="2590130"/>
                        <a:ext cx="726097" cy="1731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F2801238-F1E7-4FD8-BA50-E337AFF1C7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121510"/>
            <a:ext cx="8801223" cy="465210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uniform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 PDF</a:t>
            </a:r>
            <a:r>
              <a:rPr lang="en-US" baseline="-25000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constant</a:t>
            </a:r>
            <a:endParaRPr lang="en-US" dirty="0" smtClean="0"/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fair die roll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=2}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=6}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0001}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9999}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154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43800" y="6591300"/>
            <a:ext cx="1531809" cy="2793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binom</a:t>
            </a:r>
            <a:r>
              <a:rPr lang="en-US" sz="1200" dirty="0" smtClean="0">
                <a:latin typeface="Comic Sans MS"/>
                <a:cs typeface="Comic Sans MS"/>
              </a:rPr>
              <a:t>-uniform.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9773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81900" y="6591300"/>
            <a:ext cx="1493709" cy="2666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binom</a:t>
            </a:r>
            <a:r>
              <a:rPr lang="en-US" sz="1200" dirty="0" smtClean="0">
                <a:latin typeface="Comic Sans MS"/>
                <a:cs typeface="Comic Sans MS"/>
              </a:rPr>
              <a:t>-uniform.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990019"/>
            <a:ext cx="8968037" cy="4089981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4800" dirty="0" smtClean="0">
                <a:solidFill>
                  <a:srgbClr val="9B2894"/>
                </a:solidFill>
                <a:cs typeface="Comic Sans MS"/>
              </a:rPr>
              <a:t>Lemma:</a:t>
            </a:r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YES,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when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one of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cs typeface="Comic Sans MS"/>
              </a:rPr>
              <a:t>1</a:t>
            </a:r>
            <a:r>
              <a:rPr lang="en-US" sz="6000" dirty="0" smtClean="0">
                <a:cs typeface="Comic Sans MS"/>
              </a:rPr>
              <a:t>,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smtClean="0">
                <a:solidFill>
                  <a:srgbClr val="FF00FF"/>
                </a:solidFill>
                <a:cs typeface="Comic Sans MS"/>
              </a:rPr>
              <a:t>2</a:t>
            </a:r>
            <a:r>
              <a:rPr lang="en-US" sz="6000" dirty="0" smtClean="0">
                <a:cs typeface="Comic Sans MS"/>
              </a:rPr>
              <a:t>,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  <a:cs typeface="Comic Sans MS"/>
              </a:rPr>
              <a:t>3</a:t>
            </a:r>
            <a:r>
              <a:rPr lang="en-US" sz="6000" dirty="0">
                <a:cs typeface="Comic Sans MS"/>
              </a:rPr>
              <a:t> </a:t>
            </a:r>
            <a:r>
              <a:rPr lang="en-US" sz="6000" dirty="0" smtClean="0">
                <a:cs typeface="Comic Sans MS"/>
              </a:rPr>
              <a:t>is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uniform</a:t>
            </a:r>
            <a:endParaRPr lang="en-US" sz="60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91400" y="6527800"/>
            <a:ext cx="1684209" cy="330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binom</a:t>
            </a:r>
            <a:r>
              <a:rPr lang="en-US" sz="1200" dirty="0" smtClean="0">
                <a:latin typeface="Comic Sans MS"/>
                <a:cs typeface="Comic Sans MS"/>
              </a:rPr>
              <a:t>-uniform.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769" y="901119"/>
            <a:ext cx="9143999" cy="5167667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endParaRPr lang="en-US" sz="4400" dirty="0">
              <a:solidFill>
                <a:srgbClr val="0000CC"/>
              </a:solidFill>
              <a:sym typeface="Euclid Symbol"/>
            </a:endParaRPr>
          </a:p>
          <a:p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events</a:t>
            </a:r>
            <a:r>
              <a:rPr lang="en-US" sz="5400" dirty="0" smtClean="0">
                <a:solidFill>
                  <a:srgbClr val="0000CC"/>
                </a:solidFill>
              </a:rPr>
              <a:t> 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/>
              <a:t> 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are </a:t>
            </a:r>
          </a:p>
          <a:p>
            <a:pPr algn="ctr"/>
            <a:r>
              <a:rPr lang="en-US" sz="6000" dirty="0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independent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when the </a:t>
            </a:r>
            <a:r>
              <a:rPr lang="en-US" sz="6000" dirty="0" err="1" smtClean="0">
                <a:solidFill>
                  <a:srgbClr val="3333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are </a:t>
            </a:r>
            <a:r>
              <a:rPr lang="en-US" sz="6000" dirty="0" smtClean="0">
                <a:solidFill>
                  <a:srgbClr val="3333FF"/>
                </a:solidFill>
                <a:cs typeface="Comic Sans MS"/>
              </a:rPr>
              <a:t>uniform</a:t>
            </a:r>
            <a:endParaRPr lang="en-US" sz="6000" dirty="0" smtClean="0">
              <a:solidFill>
                <a:srgbClr val="3333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43800" y="6604000"/>
            <a:ext cx="1531809" cy="253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binom</a:t>
            </a:r>
            <a:r>
              <a:rPr lang="en-US" sz="1200" dirty="0" smtClean="0">
                <a:latin typeface="Comic Sans MS"/>
                <a:cs typeface="Comic Sans MS"/>
              </a:rPr>
              <a:t>-uniform.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9" y="984253"/>
            <a:ext cx="8879412" cy="5238747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{HHTTH}</a:t>
            </a:r>
            <a:r>
              <a:rPr lang="en-US" dirty="0" smtClean="0"/>
              <a:t> </a:t>
            </a:r>
            <a:r>
              <a:rPr lang="en-US" b="1" dirty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30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02" y="4835766"/>
                        <a:ext cx="71374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{HHTTH}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</a:rPr>
              <a:t>=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957701"/>
              </p:ext>
            </p:extLst>
          </p:nvPr>
        </p:nvGraphicFramePr>
        <p:xfrm>
          <a:off x="4368797" y="27768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25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27768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Equation" r:id="rId4" imgW="711200" imgH="393700" progId="Equation.DSMT4">
                  <p:embed/>
                </p:oleObj>
              </mc:Choice>
              <mc:Fallback>
                <p:oleObj name="Equation" r:id="rId4" imgW="7112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54" y="3888276"/>
                        <a:ext cx="3389312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seq’s⋅pr[seq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8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35" y="3818125"/>
                        <a:ext cx="4184040" cy="247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</a:t>
            </a:r>
            <a:r>
              <a:rPr lang="en-US" sz="3600" dirty="0" smtClean="0"/>
              <a:t>{head}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</a:t>
            </a:r>
            <a:r>
              <a:rPr lang="en-US" dirty="0" smtClean="0"/>
              <a:t>{</a:t>
            </a:r>
            <a:r>
              <a:rPr lang="en-US" dirty="0" err="1" smtClean="0"/>
              <a:t>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err="1" smtClean="0">
                <a:solidFill>
                  <a:srgbClr val="9B2894"/>
                </a:solidFill>
              </a:rPr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err="1" smtClean="0"/>
              <a:t>(</a:t>
            </a:r>
            <a:r>
              <a:rPr lang="en-US" sz="5400" dirty="0" err="1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51252"/>
              </p:ext>
            </p:extLst>
          </p:nvPr>
        </p:nvGraphicFramePr>
        <p:xfrm>
          <a:off x="1120775" y="3532188"/>
          <a:ext cx="7510463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6" name="Equation" r:id="rId4" imgW="1663700" imgH="533400" progId="Equation.DSMT4">
                  <p:embed/>
                </p:oleObj>
              </mc:Choice>
              <mc:Fallback>
                <p:oleObj name="Equation" r:id="rId4" imgW="1663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532188"/>
                        <a:ext cx="7510463" cy="240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80313" y="6568894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96284" cy="517280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smtClean="0">
                <a:solidFill>
                  <a:srgbClr val="9B2894"/>
                </a:solidFill>
              </a:rPr>
              <a:t>PDF</a:t>
            </a:r>
            <a:r>
              <a:rPr lang="en-US" sz="5400" baseline="-250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</a:t>
            </a:r>
            <a:r>
              <a:rPr lang="en-US" sz="5400" dirty="0" smtClean="0"/>
              <a:t>{</a:t>
            </a:r>
            <a:r>
              <a:rPr lang="en-US" sz="5400" dirty="0" smtClean="0">
                <a:solidFill>
                  <a:srgbClr val="3333FF"/>
                </a:solidFill>
              </a:rPr>
              <a:t>R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</a:p>
          <a:p>
            <a:pPr eaLnBrk="1" hangingPunct="1"/>
            <a:r>
              <a:rPr lang="en-US" sz="5400" dirty="0" smtClean="0">
                <a:solidFill>
                  <a:srgbClr val="9B2894"/>
                </a:solidFill>
              </a:rPr>
              <a:t>Cumulative Distribution</a:t>
            </a:r>
          </a:p>
          <a:p>
            <a:pPr algn="ctr" eaLnBrk="1" hangingPunct="1"/>
            <a:r>
              <a:rPr lang="en-US" sz="5400" dirty="0">
                <a:solidFill>
                  <a:srgbClr val="9B2894"/>
                </a:solidFill>
              </a:rPr>
              <a:t>CDF</a:t>
            </a:r>
            <a:r>
              <a:rPr lang="en-US" sz="5400" baseline="-25000" dirty="0">
                <a:solidFill>
                  <a:srgbClr val="3333FF"/>
                </a:solidFill>
              </a:rPr>
              <a:t>R</a:t>
            </a:r>
            <a:r>
              <a:rPr lang="en-US" sz="5400" dirty="0"/>
              <a:t>(</a:t>
            </a:r>
            <a:r>
              <a:rPr lang="en-US" sz="5400" dirty="0">
                <a:solidFill>
                  <a:srgbClr val="3333FF"/>
                </a:solidFill>
              </a:rPr>
              <a:t>a</a:t>
            </a:r>
            <a:r>
              <a:rPr lang="en-US" sz="5400" dirty="0"/>
              <a:t>)</a:t>
            </a:r>
            <a:r>
              <a:rPr lang="en-US" sz="5400" baseline="-25000" dirty="0"/>
              <a:t> </a:t>
            </a:r>
            <a:r>
              <a:rPr lang="en-US" sz="5400" b="1" dirty="0">
                <a:latin typeface="Euclid Symbol" charset="2"/>
                <a:cs typeface="Euclid Symbol" charset="2"/>
              </a:rPr>
              <a:t>::=</a:t>
            </a:r>
            <a:r>
              <a:rPr lang="en-US" sz="5400" dirty="0"/>
              <a:t> </a:t>
            </a:r>
            <a:r>
              <a:rPr lang="en-US" sz="5400" dirty="0" err="1"/>
              <a:t>Pr</a:t>
            </a:r>
            <a:r>
              <a:rPr lang="en-US" sz="5400" dirty="0"/>
              <a:t>{</a:t>
            </a:r>
            <a:r>
              <a:rPr lang="en-US" sz="5400" dirty="0">
                <a:solidFill>
                  <a:srgbClr val="3333FF"/>
                </a:solidFill>
              </a:rPr>
              <a:t>R</a:t>
            </a:r>
            <a:r>
              <a:rPr lang="en-US" sz="5400" dirty="0"/>
              <a:t> </a:t>
            </a:r>
            <a:r>
              <a:rPr lang="en-US" sz="5400" b="1" dirty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  <a:endParaRPr lang="en-US" sz="5400" dirty="0">
              <a:solidFill>
                <a:srgbClr val="9B28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3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</TotalTime>
  <Words>844</Words>
  <Application>Microsoft Macintosh PowerPoint</Application>
  <PresentationFormat>On-screen Show (4:3)</PresentationFormat>
  <Paragraphs>123</Paragraphs>
  <Slides>17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 Design</vt:lpstr>
      <vt:lpstr>Equation</vt:lpstr>
      <vt:lpstr>PowerPoint Presentation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Density &amp; Distribution</vt:lpstr>
      <vt:lpstr>Density &amp; Distribution</vt:lpstr>
      <vt:lpstr>Uniform Distribution</vt:lpstr>
      <vt:lpstr>Uniform Distribution</vt:lpstr>
      <vt:lpstr>Mutual Independence</vt:lpstr>
      <vt:lpstr>Mutual Independence</vt:lpstr>
      <vt:lpstr>Mutual Independence</vt:lpstr>
      <vt:lpstr>Mutual Independence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103</cp:revision>
  <cp:lastPrinted>2012-05-01T04:09:25Z</cp:lastPrinted>
  <dcterms:created xsi:type="dcterms:W3CDTF">2011-04-28T01:16:18Z</dcterms:created>
  <dcterms:modified xsi:type="dcterms:W3CDTF">2013-04-13T23:50:27Z</dcterms:modified>
</cp:coreProperties>
</file>