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8" r:id="rId3"/>
    <p:sldId id="292" r:id="rId4"/>
    <p:sldId id="269" r:id="rId5"/>
    <p:sldId id="270" r:id="rId6"/>
    <p:sldId id="274" r:id="rId7"/>
    <p:sldId id="271" r:id="rId8"/>
    <p:sldId id="293" r:id="rId9"/>
    <p:sldId id="290" r:id="rId10"/>
    <p:sldId id="360" r:id="rId11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66" autoAdjust="0"/>
    <p:restoredTop sz="94697" autoAdjust="0"/>
  </p:normalViewPr>
  <p:slideViewPr>
    <p:cSldViewPr snapToGrid="0" showGuides="1">
      <p:cViewPr>
        <p:scale>
          <a:sx n="100" d="100"/>
          <a:sy n="100" d="100"/>
        </p:scale>
        <p:origin x="-1320" y="-672"/>
      </p:cViewPr>
      <p:guideLst>
        <p:guide orient="horz" pos="216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9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4B10E-C470-4F74-AF4E-ADF6072E4C6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EE01B-AE1E-47AD-AE80-63840EE1615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31704-E9D8-41B1-82B1-E420A120367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88D4F-2887-4794-93DE-00404A66AB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May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 smtClean="0">
                <a:latin typeface="Comic Sans MS" pitchFamily="66" charset="0"/>
              </a:rPr>
              <a:t>Random Variables:</a:t>
            </a:r>
          </a:p>
          <a:p>
            <a:pPr algn="ctr"/>
            <a:r>
              <a:rPr lang="en-US" sz="6000" b="1" dirty="0" smtClean="0">
                <a:latin typeface="Comic Sans MS" pitchFamily="66" charset="0"/>
              </a:rPr>
              <a:t>Independence</a:t>
            </a:r>
            <a:endParaRPr lang="en-US" sz="12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39196791-36AF-407D-9527-253971E27E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8692" y="955675"/>
            <a:ext cx="8095396" cy="5404094"/>
          </a:xfrm>
        </p:spPr>
        <p:txBody>
          <a:bodyPr/>
          <a:lstStyle/>
          <a:p>
            <a:pPr marL="0" indent="0" eaLnBrk="1" hangingPunct="1"/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006600"/>
                </a:solidFill>
              </a:rPr>
              <a:t>indicator variable </a:t>
            </a:r>
            <a:r>
              <a:rPr lang="en-US" sz="4400" dirty="0" smtClean="0"/>
              <a:t>for event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: </a:t>
            </a:r>
            <a:endParaRPr lang="en-US" sz="4400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A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and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B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are independent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 and </a:t>
            </a:r>
            <a:r>
              <a:rPr lang="en-US" sz="4400" dirty="0" smtClean="0">
                <a:solidFill>
                  <a:srgbClr val="3333FF"/>
                </a:solidFill>
              </a:rPr>
              <a:t>B</a:t>
            </a:r>
            <a:r>
              <a:rPr lang="en-US" sz="4400" dirty="0" smtClean="0"/>
              <a:t> are independent.)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71575" y="2116138"/>
          <a:ext cx="6761163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88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2116138"/>
                        <a:ext cx="6761163" cy="169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23F9710-1A5A-4DD7-AAD4-90010A12B4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threshold variable </a:t>
            </a:r>
            <a:r>
              <a:rPr lang="en-US" sz="4400" dirty="0" smtClean="0">
                <a:solidFill>
                  <a:srgbClr val="3333FF"/>
                </a:solidFill>
              </a:rPr>
              <a:t>Z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larger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smaller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exposed card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23F9710-1A5A-4DD7-AAD4-90010A12B4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# hours to next system crash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 faulty pixels in monitor</a:t>
            </a:r>
          </a:p>
          <a:p>
            <a:pPr eaLnBrk="1" hangingPunct="1">
              <a:buFontTx/>
              <a:buChar char="•"/>
            </a:pPr>
            <a:r>
              <a:rPr lang="en-US" sz="4400" dirty="0" err="1" smtClean="0"/>
              <a:t>avg</a:t>
            </a:r>
            <a:r>
              <a:rPr lang="en-US" sz="4400" dirty="0" smtClean="0"/>
              <a:t> # faulty pixels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 heads in n coin flips</a:t>
            </a:r>
            <a:endParaRPr lang="en-US" sz="4400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6C5BC43-4CC7-4EEC-A2B6-2433DE61198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3900" y="1447800"/>
            <a:ext cx="8023225" cy="1795463"/>
          </a:xfrm>
        </p:spPr>
        <p:txBody>
          <a:bodyPr/>
          <a:lstStyle/>
          <a:p>
            <a:pPr eaLnBrk="1" hangingPunct="1"/>
            <a:r>
              <a:rPr lang="en-US" smtClean="0"/>
              <a:t>Example: Flip three fair coins</a:t>
            </a:r>
          </a:p>
          <a:p>
            <a:pPr algn="ctr" eaLnBrk="1" hangingPunct="1"/>
            <a:r>
              <a:rPr lang="en-US" sz="6000" smtClean="0">
                <a:solidFill>
                  <a:srgbClr val="3333FF"/>
                </a:solidFill>
              </a:rPr>
              <a:t>C</a:t>
            </a:r>
            <a:r>
              <a:rPr lang="en-US" sz="6000" i="1" smtClean="0">
                <a:solidFill>
                  <a:schemeClr val="accent2"/>
                </a:solidFill>
              </a:rPr>
              <a:t> </a:t>
            </a:r>
            <a:r>
              <a:rPr lang="en-US" sz="6000" smtClean="0"/>
              <a:t>::=</a:t>
            </a:r>
            <a:r>
              <a:rPr lang="en-US" sz="6000" i="1" smtClean="0"/>
              <a:t> </a:t>
            </a:r>
            <a:r>
              <a:rPr lang="en-US" sz="6000" smtClean="0"/>
              <a:t># heads (</a:t>
            </a:r>
            <a:r>
              <a:rPr lang="en-US" sz="6000" b="1" smtClean="0">
                <a:solidFill>
                  <a:srgbClr val="3333FF"/>
                </a:solidFill>
              </a:rPr>
              <a:t>C</a:t>
            </a:r>
            <a:r>
              <a:rPr lang="en-US" sz="6000" smtClean="0"/>
              <a:t>ount)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947738" y="3408363"/>
          <a:ext cx="7177087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4" imgW="1638000" imgH="507960" progId="Equation.DSMT4">
                  <p:embed/>
                </p:oleObj>
              </mc:Choice>
              <mc:Fallback>
                <p:oleObj name="Equation" r:id="rId4" imgW="163800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3408363"/>
                        <a:ext cx="7177087" cy="222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6314249-D27F-4E10-9233-4726DA19EA6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8275" y="1209675"/>
            <a:ext cx="8791575" cy="45132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Specify events using values of variables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/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= 1] is event “exactly 1 head”</a:t>
            </a:r>
          </a:p>
          <a:p>
            <a:pPr lvl="1" algn="ctr" eaLnBrk="1" hangingPunct="1"/>
            <a:r>
              <a:rPr lang="en-US" sz="4000" dirty="0" smtClean="0"/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= 1} = 3/8</a:t>
            </a:r>
          </a:p>
          <a:p>
            <a:pPr lvl="1" eaLnBrk="1" hangingPunct="1">
              <a:buFontTx/>
              <a:buChar char="•"/>
            </a:pPr>
            <a:r>
              <a:rPr lang="en-US" sz="4000" dirty="0" err="1" smtClean="0">
                <a:cs typeface="Times New Roman" pitchFamily="18" charset="0"/>
              </a:rPr>
              <a:t>Pr{</a:t>
            </a:r>
            <a:r>
              <a:rPr lang="en-US" sz="4000" dirty="0" err="1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latin typeface="Euclid Symbol" charset="2"/>
                <a:cs typeface="Euclid Symbol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cs typeface="Times New Roman" pitchFamily="18" charset="0"/>
              </a:rPr>
              <a:t> 1} = 7/8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>
                <a:cs typeface="Times New Roman" pitchFamily="18" charset="0"/>
              </a:rPr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cs typeface="Times New Roman" pitchFamily="18" charset="0"/>
              </a:rPr>
              <a:t>·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 0} = Pr{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 </a:t>
            </a:r>
            <a:r>
              <a:rPr lang="en-US" sz="3200" dirty="0" smtClean="0">
                <a:solidFill>
                  <a:schemeClr val="tx2"/>
                </a:solidFill>
                <a:sym typeface="Symbol" pitchFamily="18" charset="2"/>
              </a:rPr>
              <a:t>and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0}</a:t>
            </a:r>
          </a:p>
          <a:p>
            <a:pPr lvl="1" eaLnBrk="1" hangingPunct="1"/>
            <a:r>
              <a:rPr lang="en-US" sz="4000" dirty="0" smtClean="0">
                <a:cs typeface="Times New Roman" pitchFamily="18" charset="0"/>
              </a:rPr>
              <a:t>    = Pr{all heads} = 1/8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12W.</a:t>
            </a:r>
            <a:fld id="{E30C1D59-262D-4F8F-B8EA-654BF725DE37}" type="slidenum">
              <a:rPr lang="en-US" smtClean="0">
                <a:latin typeface="+mj-lt"/>
              </a:rPr>
              <a:pPr>
                <a:defRPr/>
              </a:pPr>
              <a:t>6</a:t>
            </a:fld>
            <a:endParaRPr lang="en-US" dirty="0">
              <a:latin typeface="+mj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Random Variable?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3465513" cy="938213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smtClean="0">
                <a:latin typeface="+mj-lt"/>
              </a:rPr>
              <a:t>Formally,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038600" y="3535363"/>
            <a:ext cx="1066800" cy="990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4" name="Text Box 6"/>
          <p:cNvSpPr txBox="1">
            <a:spLocks noChangeArrowheads="1"/>
          </p:cNvSpPr>
          <p:nvPr/>
        </p:nvSpPr>
        <p:spPr bwMode="auto">
          <a:xfrm>
            <a:off x="1373188" y="4738688"/>
            <a:ext cx="3435350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Sample space</a:t>
            </a:r>
          </a:p>
        </p:txBody>
      </p:sp>
      <p:sp>
        <p:nvSpPr>
          <p:cNvPr id="28685" name="Freeform 8"/>
          <p:cNvSpPr>
            <a:spLocks/>
          </p:cNvSpPr>
          <p:nvPr/>
        </p:nvSpPr>
        <p:spPr bwMode="auto">
          <a:xfrm flipH="1">
            <a:off x="2897188" y="3611563"/>
            <a:ext cx="914400" cy="1143000"/>
          </a:xfrm>
          <a:custGeom>
            <a:avLst/>
            <a:gdLst>
              <a:gd name="T0" fmla="*/ 0 w 768"/>
              <a:gd name="T1" fmla="*/ 0 h 672"/>
              <a:gd name="T2" fmla="*/ 77 w 768"/>
              <a:gd name="T3" fmla="*/ 291 h 672"/>
              <a:gd name="T4" fmla="*/ 85 w 768"/>
              <a:gd name="T5" fmla="*/ 510 h 672"/>
              <a:gd name="T6" fmla="*/ 120 w 768"/>
              <a:gd name="T7" fmla="*/ 654 h 672"/>
              <a:gd name="T8" fmla="*/ 137 w 768"/>
              <a:gd name="T9" fmla="*/ 101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6276975" y="5178425"/>
            <a:ext cx="2154238" cy="708025"/>
          </a:xfrm>
          <a:prstGeom prst="rect">
            <a:avLst/>
          </a:prstGeom>
          <a:noFill/>
          <a:ln w="444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(usually)</a:t>
            </a:r>
          </a:p>
        </p:txBody>
      </p:sp>
      <p:sp>
        <p:nvSpPr>
          <p:cNvPr id="28683" name="Freeform 12"/>
          <p:cNvSpPr>
            <a:spLocks/>
          </p:cNvSpPr>
          <p:nvPr/>
        </p:nvSpPr>
        <p:spPr bwMode="auto">
          <a:xfrm>
            <a:off x="6500813" y="3535363"/>
            <a:ext cx="762000" cy="1600200"/>
          </a:xfrm>
          <a:custGeom>
            <a:avLst/>
            <a:gdLst>
              <a:gd name="T0" fmla="*/ 0 w 768"/>
              <a:gd name="T1" fmla="*/ 0 h 672"/>
              <a:gd name="T2" fmla="*/ 26 w 768"/>
              <a:gd name="T3" fmla="*/ 2187 h 672"/>
              <a:gd name="T4" fmla="*/ 29 w 768"/>
              <a:gd name="T5" fmla="*/ 3827 h 672"/>
              <a:gd name="T6" fmla="*/ 40 w 768"/>
              <a:gd name="T7" fmla="*/ 4921 h 672"/>
              <a:gd name="T8" fmla="*/ 46 w 768"/>
              <a:gd name="T9" fmla="*/ 7655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4288" y="2417763"/>
            <a:ext cx="4176712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>
                <a:solidFill>
                  <a:srgbClr val="3333FF"/>
                </a:solidFill>
                <a:latin typeface="+mj-lt"/>
              </a:rPr>
              <a:t>R:</a:t>
            </a:r>
            <a:r>
              <a:rPr lang="en-US" sz="9600" dirty="0" smtClean="0">
                <a:solidFill>
                  <a:srgbClr val="3333FF"/>
                </a:solidFill>
                <a:latin typeface="Arial" charset="0"/>
                <a:sym typeface="Euclid Math One"/>
              </a:rPr>
              <a:t></a:t>
            </a:r>
            <a:r>
              <a:rPr lang="en-US" sz="9600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/>
              </a:rPr>
              <a:t>→</a:t>
            </a:r>
            <a:r>
              <a:rPr lang="en-US" sz="9600" dirty="0" smtClean="0">
                <a:solidFill>
                  <a:srgbClr val="3333FF"/>
                </a:solidFill>
                <a:latin typeface="+mj-lt"/>
                <a:sym typeface="Euclid Extra"/>
              </a:rPr>
              <a:t></a:t>
            </a:r>
            <a:endParaRPr lang="en-US" sz="9600" dirty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  <p:bldP spid="28685" grpId="0" animBg="1"/>
      <p:bldP spid="28682" grpId="0"/>
      <p:bldP spid="286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5D7D57D3-C431-464B-8EDB-FA5824302ED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8738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0450" y="1035050"/>
            <a:ext cx="7035800" cy="4811713"/>
          </a:xfrm>
        </p:spPr>
        <p:txBody>
          <a:bodyPr/>
          <a:lstStyle/>
          <a:p>
            <a:pPr eaLnBrk="1" hangingPunct="1"/>
            <a:r>
              <a:rPr lang="en-US" sz="5400" dirty="0" smtClean="0"/>
              <a:t>random variables </a:t>
            </a:r>
            <a:r>
              <a:rPr lang="en-US" sz="5400" dirty="0" smtClean="0">
                <a:solidFill>
                  <a:srgbClr val="0000CC"/>
                </a:solidFill>
              </a:rPr>
              <a:t>R,S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are </a:t>
            </a:r>
            <a:r>
              <a:rPr lang="en-US" sz="5400" dirty="0" smtClean="0">
                <a:solidFill>
                  <a:srgbClr val="006600"/>
                </a:solidFill>
              </a:rPr>
              <a:t>independent</a:t>
            </a:r>
            <a:r>
              <a:rPr lang="en-US" sz="5400" dirty="0" smtClean="0"/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5400" dirty="0" smtClean="0"/>
              <a:t> [</a:t>
            </a:r>
            <a:r>
              <a:rPr lang="en-US" sz="54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], [</a:t>
            </a:r>
            <a:r>
              <a:rPr lang="en-US" sz="5400" dirty="0" smtClean="0">
                <a:solidFill>
                  <a:srgbClr val="3333FF"/>
                </a:solidFill>
              </a:rPr>
              <a:t>S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b</a:t>
            </a:r>
            <a:r>
              <a:rPr lang="en-US" sz="5400" dirty="0" smtClean="0"/>
              <a:t>]</a:t>
            </a:r>
          </a:p>
          <a:p>
            <a:pPr eaLnBrk="1" hangingPunct="1">
              <a:spcBef>
                <a:spcPts val="1200"/>
              </a:spcBef>
            </a:pPr>
            <a:r>
              <a:rPr lang="en-US" sz="5400" dirty="0" smtClean="0"/>
              <a:t>are independent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7030A0"/>
                </a:solidFill>
              </a:rPr>
              <a:t>events</a:t>
            </a:r>
            <a:r>
              <a:rPr lang="en-US" sz="5400" i="1" dirty="0" smtClean="0"/>
              <a:t>  </a:t>
            </a:r>
            <a:r>
              <a:rPr lang="en-US" sz="5400" dirty="0" smtClean="0"/>
              <a:t>for all</a:t>
            </a:r>
            <a:r>
              <a:rPr lang="en-US" sz="5400" dirty="0" smtClean="0"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a</a:t>
            </a:r>
            <a:r>
              <a:rPr lang="en-US" sz="5400" dirty="0" smtClean="0">
                <a:sym typeface="Symbol" pitchFamily="18" charset="2"/>
              </a:rPr>
              <a:t>,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b</a:t>
            </a:r>
            <a:endParaRPr lang="en-US" sz="5400" i="1" dirty="0" smtClean="0"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BEEAA87-0C16-438F-8FC8-D5EDAE475F3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383" y="1767846"/>
            <a:ext cx="8001000" cy="33219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ym typeface="Symbol" pitchFamily="18" charset="2"/>
              </a:rPr>
              <a:t>alternate version: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 =</a:t>
            </a:r>
            <a:endParaRPr lang="en-US" sz="60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60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5F672D9-7FDA-4DF5-84B2-B60196FF4FE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90" y="1143761"/>
            <a:ext cx="8870719" cy="4585523"/>
          </a:xfrm>
        </p:spPr>
        <p:txBody>
          <a:bodyPr/>
          <a:lstStyle/>
          <a:p>
            <a:pPr eaLnBrk="1" hangingPunct="1"/>
            <a:r>
              <a:rPr lang="en-US" sz="6000" dirty="0" smtClean="0"/>
              <a:t>    Are </a:t>
            </a:r>
            <a:r>
              <a:rPr lang="en-US" sz="6000" dirty="0" smtClean="0">
                <a:solidFill>
                  <a:srgbClr val="3333FF"/>
                </a:solidFill>
              </a:rPr>
              <a:t>C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3333FF"/>
                </a:solidFill>
              </a:rPr>
              <a:t>M</a:t>
            </a:r>
            <a:r>
              <a:rPr lang="en-US" sz="6000" dirty="0" smtClean="0"/>
              <a:t> </a:t>
            </a:r>
          </a:p>
          <a:p>
            <a:pPr eaLnBrk="1" hangingPunct="1"/>
            <a:r>
              <a:rPr lang="en-US" sz="6000" dirty="0" smtClean="0"/>
              <a:t>    independent?</a:t>
            </a:r>
          </a:p>
          <a:p>
            <a:pPr algn="ctr" eaLnBrk="1" hangingPunct="1"/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=1}⋅Pr{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=1}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tx2"/>
                </a:solidFill>
              </a:rPr>
              <a:t>0</a:t>
            </a:r>
          </a:p>
          <a:p>
            <a:pPr algn="ctr" eaLnBrk="1" hangingPunct="1"/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 and 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=1}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/>
              <a:t> 0</a:t>
            </a:r>
          </a:p>
          <a:p>
            <a:pPr eaLnBrk="1" hangingPunct="1"/>
            <a:endParaRPr lang="en-US" sz="6000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8151" y="2134416"/>
            <a:ext cx="17892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  <a:latin typeface="+mj-lt"/>
              </a:rPr>
              <a:t>NO</a:t>
            </a:r>
            <a:r>
              <a:rPr lang="en-US" sz="6600" dirty="0" smtClean="0">
                <a:latin typeface="+mj-lt"/>
              </a:rPr>
              <a:t>:</a:t>
            </a:r>
            <a:endParaRPr lang="en-US" sz="66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</TotalTime>
  <Words>358</Words>
  <Application>Microsoft Macintosh PowerPoint</Application>
  <PresentationFormat>On-screen Show (4:3)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Default Design</vt:lpstr>
      <vt:lpstr>Equation</vt:lpstr>
      <vt:lpstr>PowerPoint Presentation</vt:lpstr>
      <vt:lpstr>Random Variables</vt:lpstr>
      <vt:lpstr>Random Variables</vt:lpstr>
      <vt:lpstr>Intro to Random Variables</vt:lpstr>
      <vt:lpstr>Intro to Random Variables</vt:lpstr>
      <vt:lpstr>What is a Random Variable?</vt:lpstr>
      <vt:lpstr>Independent Variables</vt:lpstr>
      <vt:lpstr>PowerPoint Presentation</vt:lpstr>
      <vt:lpstr>PowerPoint Presentation</vt:lpstr>
      <vt:lpstr>Indicator Variables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100</cp:revision>
  <cp:lastPrinted>2012-04-30T17:34:24Z</cp:lastPrinted>
  <dcterms:created xsi:type="dcterms:W3CDTF">2011-04-28T01:16:18Z</dcterms:created>
  <dcterms:modified xsi:type="dcterms:W3CDTF">2013-04-14T00:13:03Z</dcterms:modified>
</cp:coreProperties>
</file>