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6" r:id="rId3"/>
    <p:sldId id="275" r:id="rId4"/>
    <p:sldId id="364" r:id="rId5"/>
    <p:sldId id="286" r:id="rId6"/>
    <p:sldId id="375" r:id="rId7"/>
    <p:sldId id="376" r:id="rId8"/>
    <p:sldId id="379" r:id="rId9"/>
    <p:sldId id="377" r:id="rId10"/>
    <p:sldId id="378" r:id="rId11"/>
    <p:sldId id="277" r:id="rId12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320" y="-672"/>
      </p:cViewPr>
      <p:guideLst>
        <p:guide orient="horz" pos="216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584200" y="1981200"/>
            <a:ext cx="81026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 smtClean="0">
                <a:latin typeface="Comic Sans MS" pitchFamily="66" charset="0"/>
              </a:rPr>
              <a:t>Random Variables:</a:t>
            </a:r>
          </a:p>
          <a:p>
            <a:pPr algn="ctr"/>
            <a:r>
              <a:rPr lang="en-US" sz="6000" b="1" dirty="0" smtClean="0">
                <a:latin typeface="Comic Sans MS" pitchFamily="66" charset="0"/>
              </a:rPr>
              <a:t>Mutual Independence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l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for 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i,j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</a:t>
            </a:r>
            <a:r>
              <a:rPr lang="en-US" sz="6000" b="1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≠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k,l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if </a:t>
            </a: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one of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</a:p>
          <a:p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they are </a:t>
            </a:r>
            <a:r>
              <a:rPr lang="en-US" sz="6000" dirty="0" err="1" smtClean="0">
                <a:solidFill>
                  <a:srgbClr val="9B2894"/>
                </a:solidFill>
                <a:cs typeface="Comic Sans MS"/>
              </a:rPr>
              <a:t>pairwise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 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indep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</a:t>
            </a:r>
            <a:r>
              <a:rPr lang="en-US" sz="1200" dirty="0" smtClean="0">
                <a:latin typeface="Comic Sans MS"/>
                <a:cs typeface="Comic Sans MS"/>
              </a:rPr>
              <a:t>-mutual.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7830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5502BB3B-0EEA-453B-BE55-E4452FE5D14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3800" y="225425"/>
            <a:ext cx="7721600" cy="77787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Pairwise 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Pairwise Independence sufficient for major applications (in later lecture).</a:t>
            </a:r>
          </a:p>
          <a:p>
            <a:pPr eaLnBrk="1" hangingPunct="1"/>
            <a:r>
              <a:rPr lang="en-US" dirty="0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49480264-560C-4B6D-AA11-2CFC3B5E16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smtClean="0"/>
              <a:t>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}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=0},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8D1CEAE9-5C17-48A5-8273-F5BB2E618A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9700" y="1266703"/>
            <a:ext cx="8788400" cy="5095997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Def:</a:t>
            </a:r>
            <a:r>
              <a:rPr lang="en-US" sz="6000" dirty="0" smtClean="0">
                <a:solidFill>
                  <a:srgbClr val="0000FF"/>
                </a:solidFill>
              </a:rPr>
              <a:t>     R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dirty="0" smtClean="0"/>
              <a:t>, … , 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dirty="0" smtClean="0"/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</a:t>
            </a:r>
            <a:r>
              <a:rPr lang="en-US" sz="5400" dirty="0" smtClean="0">
                <a:solidFill>
                  <a:srgbClr val="660066"/>
                </a:solidFill>
              </a:rPr>
              <a:t>mutually </a:t>
            </a:r>
            <a:r>
              <a:rPr lang="en-US" sz="5400" dirty="0" err="1" smtClean="0">
                <a:solidFill>
                  <a:srgbClr val="660066"/>
                </a:solidFill>
              </a:rPr>
              <a:t>indep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RV’s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endParaRPr lang="en-US" sz="5400" dirty="0" smtClean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1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2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6000" dirty="0" smtClean="0"/>
              <a:t>…,</a:t>
            </a:r>
            <a:r>
              <a:rPr lang="en-US" sz="6000" dirty="0" smtClean="0">
                <a:solidFill>
                  <a:srgbClr val="0000FF"/>
                </a:solidFill>
              </a:rPr>
              <a:t>[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>
                <a:solidFill>
                  <a:srgbClr val="3333FF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rgbClr val="FF00FF"/>
                </a:solidFill>
              </a:rPr>
              <a:t> events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for all</a:t>
            </a:r>
            <a:r>
              <a:rPr lang="en-US" sz="5400" dirty="0" smtClean="0">
                <a:solidFill>
                  <a:srgbClr val="0000FF"/>
                </a:solidFill>
              </a:rPr>
              <a:t> a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/>
              <a:t>, … 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n</a:t>
            </a:r>
            <a:endParaRPr lang="en-US" sz="5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8D1CEAE9-5C17-48A5-8273-F5BB2E618A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500" y="903288"/>
            <a:ext cx="8750300" cy="5281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Alternatively: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err="1" smtClean="0"/>
              <a:t>Pr</a:t>
            </a:r>
            <a:r>
              <a:rPr lang="en-US" sz="6000" dirty="0" smtClean="0"/>
              <a:t>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b="1" dirty="0" smtClean="0">
                <a:solidFill>
                  <a:schemeClr val="accent4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8DD91466-0C9A-4B09-A15B-A12F4B3C9D6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7300" y="225425"/>
            <a:ext cx="7670800" cy="80327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3333FF"/>
                </a:solidFill>
              </a:rPr>
              <a:t>k</a:t>
            </a:r>
            <a:r>
              <a:rPr lang="en-US" dirty="0">
                <a:solidFill>
                  <a:srgbClr val="006600"/>
                </a:solidFill>
              </a:rPr>
              <a:t>-</a:t>
            </a:r>
            <a:r>
              <a:rPr lang="en-US" dirty="0" smtClean="0">
                <a:solidFill>
                  <a:srgbClr val="006600"/>
                </a:solidFill>
              </a:rPr>
              <a:t>way </a:t>
            </a:r>
            <a:r>
              <a:rPr lang="en-US" dirty="0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6700" y="1460500"/>
            <a:ext cx="8623300" cy="398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5400" b="1" dirty="0" err="1" smtClean="0">
                <a:solidFill>
                  <a:srgbClr val="3333FF"/>
                </a:solidFill>
              </a:rPr>
              <a:t>k</a:t>
            </a:r>
            <a:r>
              <a:rPr lang="en-US" sz="5400" b="1" dirty="0" smtClean="0">
                <a:solidFill>
                  <a:srgbClr val="006600"/>
                </a:solidFill>
              </a:rPr>
              <a:t>-way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any </a:t>
            </a:r>
            <a:r>
              <a:rPr lang="en-US" sz="5400" dirty="0" smtClean="0">
                <a:solidFill>
                  <a:srgbClr val="3333FF"/>
                </a:solidFill>
              </a:rPr>
              <a:t>k </a:t>
            </a:r>
            <a:r>
              <a:rPr lang="en-US" sz="5400" dirty="0" smtClean="0"/>
              <a:t>of the variables are 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mutually independent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6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-way </a:t>
            </a:r>
            <a:r>
              <a:rPr lang="en-US" sz="6000" dirty="0" smtClean="0"/>
              <a:t>is called </a:t>
            </a:r>
            <a:r>
              <a:rPr lang="en-US" sz="6000" dirty="0" smtClean="0">
                <a:solidFill>
                  <a:srgbClr val="9B2894"/>
                </a:solidFill>
              </a:rPr>
              <a:t>pairwise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49480264-560C-4B6D-AA11-2CFC3B5E164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7800" y="1295400"/>
            <a:ext cx="8763000" cy="45339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 H</a:t>
            </a:r>
            <a:r>
              <a:rPr lang="en-US" sz="3600" baseline="-25000" dirty="0" smtClean="0">
                <a:solidFill>
                  <a:srgbClr val="3333FF"/>
                </a:solidFill>
              </a:rPr>
              <a:t>i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</a:t>
            </a:r>
            <a:r>
              <a:rPr lang="en-US" sz="3600" dirty="0" err="1" smtClean="0">
                <a:solidFill>
                  <a:srgbClr val="0000FF"/>
                </a:solidFill>
              </a:rPr>
              <a:t>i</a:t>
            </a:r>
            <a:r>
              <a:rPr lang="en-US" sz="3600" dirty="0" smtClean="0">
                <a:solidFill>
                  <a:srgbClr val="0000FF"/>
                </a:solidFill>
              </a:rPr>
              <a:t> ∊[1,k]</a:t>
            </a:r>
            <a:endParaRPr lang="en-US" sz="3600" baseline="-25000" dirty="0">
              <a:solidFill>
                <a:srgbClr val="0000FF"/>
              </a:solidFill>
            </a:endParaRPr>
          </a:p>
          <a:p>
            <a:pPr eaLnBrk="1" hangingPunct="1"/>
            <a:r>
              <a:rPr lang="en-US" sz="3600" baseline="-25000" dirty="0" smtClean="0"/>
              <a:t>             </a:t>
            </a:r>
            <a:r>
              <a:rPr lang="en-US" sz="3600" dirty="0" smtClean="0"/>
              <a:t>                            (mod 2 sum).</a:t>
            </a:r>
          </a:p>
          <a:p>
            <a:pPr eaLnBrk="1" hangingPunct="1"/>
            <a:r>
              <a:rPr lang="en-US" sz="4400" dirty="0" smtClean="0"/>
              <a:t>Any </a:t>
            </a:r>
            <a:r>
              <a:rPr lang="en-US" sz="4400" dirty="0">
                <a:solidFill>
                  <a:srgbClr val="0000FF"/>
                </a:solidFill>
              </a:rPr>
              <a:t>k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of them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are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independent,</a:t>
            </a:r>
            <a:r>
              <a:rPr lang="en-US" sz="4400" dirty="0"/>
              <a:t> 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but</a:t>
            </a:r>
            <a:r>
              <a:rPr lang="en-US" sz="4400" dirty="0" smtClean="0">
                <a:solidFill>
                  <a:srgbClr val="FF66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not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k+1</a:t>
            </a:r>
            <a:r>
              <a:rPr lang="en-US" sz="4400" dirty="0" smtClean="0"/>
              <a:t>-way independent:</a:t>
            </a:r>
            <a:r>
              <a:rPr lang="en-US" sz="4400" dirty="0"/>
              <a:t> </a:t>
            </a:r>
            <a:endParaRPr lang="en-US" sz="4400" dirty="0" smtClean="0"/>
          </a:p>
          <a:p>
            <a:pPr eaLnBrk="1" hangingPunct="1"/>
            <a:r>
              <a:rPr lang="en-US" sz="4400" dirty="0" smtClean="0">
                <a:solidFill>
                  <a:schemeClr val="tx2"/>
                </a:solidFill>
              </a:rPr>
              <a:t>any</a:t>
            </a:r>
            <a:r>
              <a:rPr lang="en-US" sz="4400" dirty="0" smtClean="0"/>
              <a:t> </a:t>
            </a:r>
            <a:r>
              <a:rPr lang="en-US" sz="4400" dirty="0">
                <a:solidFill>
                  <a:srgbClr val="0000FF"/>
                </a:solidFill>
              </a:rPr>
              <a:t>k</a:t>
            </a:r>
            <a:r>
              <a:rPr lang="en-US" sz="4400" dirty="0">
                <a:solidFill>
                  <a:srgbClr val="FF6600"/>
                </a:solidFill>
              </a:rPr>
              <a:t> </a:t>
            </a:r>
            <a:r>
              <a:rPr lang="en-US" sz="4400" dirty="0">
                <a:solidFill>
                  <a:srgbClr val="FF00FF"/>
                </a:solidFill>
              </a:rPr>
              <a:t>determine </a:t>
            </a:r>
            <a:r>
              <a:rPr lang="en-US" sz="4400" dirty="0" smtClean="0">
                <a:solidFill>
                  <a:srgbClr val="FF00FF"/>
                </a:solidFill>
              </a:rPr>
              <a:t>the </a:t>
            </a:r>
            <a:r>
              <a:rPr lang="en-US" sz="4400" dirty="0">
                <a:solidFill>
                  <a:srgbClr val="FF00FF"/>
                </a:solidFill>
              </a:rPr>
              <a:t>remaining </a:t>
            </a:r>
            <a:endParaRPr lang="en-US" sz="4400" dirty="0" smtClean="0">
              <a:solidFill>
                <a:srgbClr val="FF00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FF00FF"/>
                </a:solidFill>
              </a:rPr>
              <a:t>one</a:t>
            </a:r>
            <a:r>
              <a:rPr lang="en-US" sz="4400" dirty="0">
                <a:solidFill>
                  <a:srgbClr val="FF00FF"/>
                </a:solidFill>
              </a:rPr>
              <a:t>.</a:t>
            </a:r>
            <a:endParaRPr lang="en-US" sz="4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57300" y="225425"/>
            <a:ext cx="76708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3333FF"/>
                </a:solidFill>
              </a:rPr>
              <a:t>k</a:t>
            </a:r>
            <a:r>
              <a:rPr lang="en-US" smtClean="0">
                <a:solidFill>
                  <a:srgbClr val="006600"/>
                </a:solidFill>
              </a:rPr>
              <a:t>-way </a:t>
            </a:r>
            <a:r>
              <a:rPr lang="en-US" smtClean="0"/>
              <a:t>Independent Variables</a:t>
            </a: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956213"/>
              </p:ext>
            </p:extLst>
          </p:nvPr>
        </p:nvGraphicFramePr>
        <p:xfrm>
          <a:off x="368300" y="1752600"/>
          <a:ext cx="2971800" cy="112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774700" imgH="292100" progId="Equation.DSMT4">
                  <p:embed/>
                </p:oleObj>
              </mc:Choice>
              <mc:Fallback>
                <p:oleObj name="Equation" r:id="rId4" imgW="774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300" y="1752600"/>
                        <a:ext cx="2971800" cy="112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106892"/>
      </p:ext>
    </p:extLst>
  </p:cSld>
  <p:clrMapOvr>
    <a:masterClrMapping/>
  </p:clrMapOvr>
  <p:transition xmlns:p14="http://schemas.microsoft.com/office/powerpoint/2010/main" spd="med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CC"/>
              </a:solidFill>
            </a:endParaRPr>
          </a:p>
          <a:p>
            <a:pPr algn="ctr"/>
            <a:r>
              <a:rPr lang="en-US" sz="7200" dirty="0" smtClean="0"/>
              <a:t>obviously!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</a:t>
            </a:r>
            <a:r>
              <a:rPr lang="en-US" sz="1200" dirty="0" smtClean="0">
                <a:latin typeface="Comic Sans MS"/>
                <a:cs typeface="Comic Sans MS"/>
              </a:rPr>
              <a:t>-mutual.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5150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88120" cy="4964164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6000" dirty="0" smtClean="0">
                <a:solidFill>
                  <a:srgbClr val="FF0000"/>
                </a:solidFill>
                <a:sym typeface="Euclid Symbol"/>
              </a:rPr>
              <a:t>not</a:t>
            </a:r>
            <a:r>
              <a:rPr lang="en-US" sz="6000" dirty="0" smtClean="0">
                <a:sym typeface="Euclid Symbol"/>
              </a:rPr>
              <a:t> 3-way independent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and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        implies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endParaRPr lang="en-US" sz="7200" dirty="0" smtClean="0"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</a:t>
            </a:r>
            <a:r>
              <a:rPr lang="en-US" sz="1200" dirty="0" smtClean="0">
                <a:latin typeface="Comic Sans MS"/>
                <a:cs typeface="Comic Sans MS"/>
              </a:rPr>
              <a:t>-mutual.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441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200025"/>
            <a:ext cx="6172200" cy="625475"/>
          </a:xfrm>
        </p:spPr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" y="1205919"/>
            <a:ext cx="9029699" cy="4432881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</a:p>
          <a:p>
            <a:r>
              <a:rPr lang="en-US" sz="4800" dirty="0" smtClean="0">
                <a:cs typeface="Comic Sans MS"/>
              </a:rPr>
              <a:t>Lemma: </a:t>
            </a:r>
            <a:r>
              <a:rPr lang="en-US" sz="5400" dirty="0" smtClean="0">
                <a:solidFill>
                  <a:srgbClr val="006600"/>
                </a:solidFill>
                <a:cs typeface="Comic Sans MS"/>
              </a:rPr>
              <a:t>YES</a:t>
            </a:r>
            <a:r>
              <a:rPr lang="en-US" sz="6000" dirty="0" smtClean="0">
                <a:solidFill>
                  <a:srgbClr val="006600"/>
                </a:solidFill>
                <a:cs typeface="Comic Sans MS"/>
              </a:rPr>
              <a:t>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as long as one </a:t>
            </a:r>
          </a:p>
          <a:p>
            <a:r>
              <a:rPr lang="en-US" sz="6000" dirty="0">
                <a:solidFill>
                  <a:schemeClr val="tx2"/>
                </a:solidFill>
                <a:cs typeface="Comic Sans MS"/>
              </a:rPr>
              <a:t>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cs typeface="Comic Sans MS"/>
              </a:rPr>
              <a:t>i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  <a:endParaRPr lang="en-US" sz="6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</a:t>
            </a:r>
            <a:r>
              <a:rPr lang="en-US" sz="1200" dirty="0" smtClean="0">
                <a:latin typeface="Comic Sans MS"/>
                <a:cs typeface="Comic Sans MS"/>
              </a:rPr>
              <a:t>-mutual.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4298883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502</Words>
  <Application>Microsoft Macintosh PowerPoint</Application>
  <PresentationFormat>On-screen Show (4:3)</PresentationFormat>
  <Paragraphs>82</Paragraphs>
  <Slides>11</Slides>
  <Notes>11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Default Design</vt:lpstr>
      <vt:lpstr>Equation</vt:lpstr>
      <vt:lpstr>PowerPoint Presentation</vt:lpstr>
      <vt:lpstr>Independent Variables</vt:lpstr>
      <vt:lpstr>Mutally Independent Variables</vt:lpstr>
      <vt:lpstr>Mutally Independent Variables</vt:lpstr>
      <vt:lpstr>k-way Independent Variables</vt:lpstr>
      <vt:lpstr>PowerPoint Presentation</vt:lpstr>
      <vt:lpstr>Mutual Independence</vt:lpstr>
      <vt:lpstr>Mutual Independence</vt:lpstr>
      <vt:lpstr>Mutual Independence</vt:lpstr>
      <vt:lpstr>Mutual Independence</vt:lpstr>
      <vt:lpstr>Pairwise Independent Variables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101</cp:revision>
  <cp:lastPrinted>2012-04-30T17:34:24Z</cp:lastPrinted>
  <dcterms:created xsi:type="dcterms:W3CDTF">2011-04-28T01:16:18Z</dcterms:created>
  <dcterms:modified xsi:type="dcterms:W3CDTF">2013-04-14T00:06:43Z</dcterms:modified>
</cp:coreProperties>
</file>