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3.bin" ContentType="application/vnd.openxmlformats-officedocument.oleObject"/>
  <Override PartName="/ppt/notesSlides/notesSlide21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5.xml" ContentType="application/vnd.openxmlformats-officedocument.presentationml.notesSlide+xml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306" r:id="rId2"/>
    <p:sldId id="296" r:id="rId3"/>
    <p:sldId id="369" r:id="rId4"/>
    <p:sldId id="384" r:id="rId5"/>
    <p:sldId id="314" r:id="rId6"/>
    <p:sldId id="391" r:id="rId7"/>
    <p:sldId id="401" r:id="rId8"/>
    <p:sldId id="302" r:id="rId9"/>
    <p:sldId id="403" r:id="rId10"/>
    <p:sldId id="324" r:id="rId11"/>
    <p:sldId id="400" r:id="rId12"/>
    <p:sldId id="394" r:id="rId13"/>
    <p:sldId id="406" r:id="rId14"/>
    <p:sldId id="365" r:id="rId15"/>
    <p:sldId id="408" r:id="rId16"/>
    <p:sldId id="407" r:id="rId17"/>
    <p:sldId id="409" r:id="rId18"/>
    <p:sldId id="404" r:id="rId19"/>
    <p:sldId id="392" r:id="rId20"/>
    <p:sldId id="386" r:id="rId21"/>
    <p:sldId id="388" r:id="rId22"/>
    <p:sldId id="300" r:id="rId23"/>
    <p:sldId id="393" r:id="rId24"/>
    <p:sldId id="367" r:id="rId25"/>
    <p:sldId id="402" r:id="rId26"/>
  </p:sldIdLst>
  <p:sldSz cx="9144000" cy="6858000" type="screen4x3"/>
  <p:notesSz cx="9601200" cy="7315200"/>
  <p:custDataLst>
    <p:tags r:id="rId3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9832" autoAdjust="0"/>
  </p:normalViewPr>
  <p:slideViewPr>
    <p:cSldViewPr snapToGrid="0" showGuides="1">
      <p:cViewPr varScale="1">
        <p:scale>
          <a:sx n="117" d="100"/>
          <a:sy n="117" d="100"/>
        </p:scale>
        <p:origin x="-832" y="-104"/>
      </p:cViewPr>
      <p:guideLst>
        <p:guide orient="horz" pos="2176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2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CE8-5B86-429A-B749-410F8DFE8B3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3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4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April 30,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Conditional Probability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3E4C6C7A-C13C-402F-A962-0DA50AE1253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|A}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i="1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660066"/>
                </a:solidFill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11235" y="3850292"/>
            <a:ext cx="8225215" cy="2245707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539381"/>
              </p:ext>
            </p:extLst>
          </p:nvPr>
        </p:nvGraphicFramePr>
        <p:xfrm>
          <a:off x="595313" y="3717925"/>
          <a:ext cx="78708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4" imgW="1612900" imgH="495300" progId="Equation.DSMT4">
                  <p:embed/>
                </p:oleObj>
              </mc:Choice>
              <mc:Fallback>
                <p:oleObj name="Equation" r:id="rId4" imgW="16129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717925"/>
                        <a:ext cx="7870825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7395"/>
              </p:ext>
            </p:extLst>
          </p:nvPr>
        </p:nvGraphicFramePr>
        <p:xfrm>
          <a:off x="338138" y="1631950"/>
          <a:ext cx="8169275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53" name="Equation" r:id="rId4" imgW="1511300" imgH="685800" progId="Equation.DSMT4">
                  <p:embed/>
                </p:oleObj>
              </mc:Choice>
              <mc:Fallback>
                <p:oleObj name="Equation" r:id="rId4" imgW="15113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1631950"/>
                        <a:ext cx="8169275" cy="3703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6243465B-1FAC-4BC8-AF6F-DE32C2D781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207610" y="1563007"/>
            <a:ext cx="8548648" cy="3883097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6600" b="0" dirty="0" smtClean="0">
                <a:solidFill>
                  <a:schemeClr val="tx1"/>
                </a:solidFill>
              </a:rPr>
              <a:t>Product Rule</a:t>
            </a:r>
          </a:p>
        </p:txBody>
      </p:sp>
    </p:spTree>
    <p:extLst>
      <p:ext uri="{BB962C8B-B14F-4D97-AF65-F5344CB8AC3E}">
        <p14:creationId xmlns:p14="http://schemas.microsoft.com/office/powerpoint/2010/main" val="5254195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</a:t>
            </a:r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  <a:endParaRPr lang="en-US" sz="3200" dirty="0" smtClean="0">
              <a:solidFill>
                <a:srgbClr val="247643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084102"/>
              </p:ext>
            </p:extLst>
          </p:nvPr>
        </p:nvGraphicFramePr>
        <p:xfrm>
          <a:off x="6677455" y="575083"/>
          <a:ext cx="815513" cy="201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1" name="Equation" r:id="rId4" imgW="177800" imgH="787400" progId="Equation.DSMT4">
                  <p:embed/>
                </p:oleObj>
              </mc:Choice>
              <mc:Fallback>
                <p:oleObj name="Equation" r:id="rId4" imgW="177800" imgH="78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77455" y="575083"/>
                        <a:ext cx="815513" cy="2019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8636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22" grpId="0"/>
      <p:bldP spid="123" grpId="0"/>
      <p:bldP spid="1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</a:t>
            </a:r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  <a:endParaRPr lang="en-US" sz="3200" dirty="0" smtClean="0">
              <a:solidFill>
                <a:srgbClr val="247643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04546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  <a:endParaRPr lang="en-US" sz="3200" dirty="0" smtClean="0">
              <a:solidFill>
                <a:srgbClr val="247643"/>
              </a:solidFill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99339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  <a:endParaRPr lang="en-US" sz="3200" dirty="0" smtClean="0">
              <a:solidFill>
                <a:srgbClr val="247643"/>
              </a:solidFill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97878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  <a:endParaRPr lang="en-US" sz="32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9693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  <a:endParaRPr lang="en-US" sz="32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</a:t>
            </a:r>
            <a:r>
              <a:rPr lang="en-US" sz="4400" dirty="0" smtClean="0">
                <a:latin typeface="+mj-lt"/>
              </a:rPr>
              <a:t>2</a:t>
            </a:r>
            <a:endParaRPr lang="en-US" sz="4400" dirty="0" smtClean="0">
              <a:latin typeface="+mj-lt"/>
            </a:endParaRP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367331"/>
              </p:ext>
            </p:extLst>
          </p:nvPr>
        </p:nvGraphicFramePr>
        <p:xfrm>
          <a:off x="6677455" y="575083"/>
          <a:ext cx="815513" cy="201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45" name="Equation" r:id="rId4" imgW="177800" imgH="787400" progId="Equation.DSMT4">
                  <p:embed/>
                </p:oleObj>
              </mc:Choice>
              <mc:Fallback>
                <p:oleObj name="Equation" r:id="rId4" imgW="177800" imgH="78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77455" y="575083"/>
                        <a:ext cx="815513" cy="2019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618191"/>
              </p:ext>
            </p:extLst>
          </p:nvPr>
        </p:nvGraphicFramePr>
        <p:xfrm>
          <a:off x="6653598" y="443337"/>
          <a:ext cx="1113115" cy="5956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46" name="Equation" r:id="rId6" imgW="177800" imgH="1701800" progId="Equation.DSMT4">
                  <p:embed/>
                </p:oleObj>
              </mc:Choice>
              <mc:Fallback>
                <p:oleObj name="Equation" r:id="rId6" imgW="177800" imgH="170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53598" y="443337"/>
                        <a:ext cx="1113115" cy="5956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</a:t>
            </a:r>
            <a:r>
              <a:rPr lang="en-US" sz="4400" dirty="0" smtClean="0"/>
              <a:t>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99668625-B7B6-4F60-B5FE-C3515303658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</a:t>
            </a:r>
            <a:r>
              <a:rPr lang="en-US" sz="4400" dirty="0" smtClean="0"/>
              <a:t>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99668625-B7B6-4F60-B5FE-C3515303658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18617" y="4130984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42295" y="1367041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50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FCF15E04-3298-48B5-AD07-D0187196EF1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7399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FCF15E04-3298-48B5-AD07-D0187196EF1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14144" y="3892154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9743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3719" y="4748394"/>
            <a:ext cx="27271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event: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1]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868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7914" y="4748394"/>
            <a:ext cx="25987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goat 2]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6172164" y="2279076"/>
            <a:ext cx="735911" cy="94961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62453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52B71504-A7D4-4915-9F12-4FB8BCF73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Pr{roll 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odd}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60425" y="1000125"/>
          <a:ext cx="73882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4" imgW="2260440" imgH="533160" progId="Equation.DSMT4">
                  <p:embed/>
                </p:oleObj>
              </mc:Choice>
              <mc:Fallback>
                <p:oleObj name="Equation" r:id="rId4" imgW="226044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000125"/>
                        <a:ext cx="7388225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6" imgW="1117440" imgH="533160" progId="Equation.DSMT4">
                  <p:embed/>
                </p:oleObj>
              </mc:Choice>
              <mc:Fallback>
                <p:oleObj name="Equation" r:id="rId6" imgW="111744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006850"/>
                        <a:ext cx="4589463" cy="218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247643"/>
                </a:solidFill>
              </a:rPr>
              <a:t>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3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601670"/>
              </p:ext>
            </p:extLst>
          </p:nvPr>
        </p:nvGraphicFramePr>
        <p:xfrm>
          <a:off x="1285872" y="3889375"/>
          <a:ext cx="6829425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58" name="Equation" r:id="rId4" imgW="1168400" imgH="381000" progId="Equation.DSMT4">
                  <p:embed/>
                </p:oleObj>
              </mc:Choice>
              <mc:Fallback>
                <p:oleObj name="Equation" r:id="rId4" imgW="11684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2" y="3889375"/>
                        <a:ext cx="6829425" cy="222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59" name="Equation" r:id="rId6" imgW="292100" imgH="469900" progId="Equation.DSMT4">
                  <p:embed/>
                </p:oleObj>
              </mc:Choice>
              <mc:Fallback>
                <p:oleObj name="Equation" r:id="rId6" imgW="292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B44A5F1B-240B-4E55-8EA4-F0567455291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986" y="1093062"/>
            <a:ext cx="8890000" cy="5071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Seems that the contestant may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as well </a:t>
            </a:r>
            <a:r>
              <a:rPr lang="en-US" sz="4000" dirty="0" smtClean="0">
                <a:solidFill>
                  <a:srgbClr val="C00000"/>
                </a:solidFill>
              </a:rPr>
              <a:t>stick</a:t>
            </a:r>
            <a:r>
              <a:rPr lang="en-US" sz="4000" dirty="0" smtClean="0"/>
              <a:t>, since the probabili</a:t>
            </a:r>
            <a:r>
              <a:rPr lang="en-US" sz="4400" dirty="0" smtClean="0"/>
              <a:t>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0000CC"/>
                </a:solidFill>
              </a:rPr>
              <a:t>1/2 </a:t>
            </a:r>
            <a:r>
              <a:rPr lang="en-US" sz="4000" i="1" dirty="0" smtClean="0"/>
              <a:t>given what he knows</a:t>
            </a:r>
            <a:r>
              <a:rPr lang="en-US" sz="4000" dirty="0" smtClean="0"/>
              <a:t>  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he chooses.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But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wait,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contestant </a:t>
            </a:r>
            <a:r>
              <a:rPr lang="en-US" sz="4000" dirty="0" smtClean="0">
                <a:solidFill>
                  <a:srgbClr val="1B7F3C"/>
                </a:solidFill>
              </a:rPr>
              <a:t>knows more</a:t>
            </a:r>
            <a:endParaRPr lang="en-US" sz="40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than goat </a:t>
            </a:r>
            <a:r>
              <a:rPr lang="en-US" dirty="0" smtClean="0"/>
              <a:t>at door 2</a:t>
            </a:r>
            <a:r>
              <a:rPr lang="en-US" sz="4000" dirty="0" smtClean="0"/>
              <a:t>: he knows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Carol opened door 2</a:t>
            </a:r>
            <a:r>
              <a:rPr lang="en-US" sz="4400" dirty="0" smtClean="0"/>
              <a:t>!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6137914" y="4784004"/>
            <a:ext cx="25987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goat 2]</a:t>
            </a:r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6111878" y="4831484"/>
            <a:ext cx="2650811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 2]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5946642" y="1222629"/>
            <a:ext cx="1329389" cy="4866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99365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0859681"/>
              </p:ext>
            </p:extLst>
          </p:nvPr>
        </p:nvGraphicFramePr>
        <p:xfrm>
          <a:off x="2860675" y="3159125"/>
          <a:ext cx="3425825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3159125"/>
                        <a:ext cx="3425825" cy="186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</a:t>
            </a:r>
            <a:r>
              <a:rPr lang="en-US" sz="4000" dirty="0" smtClean="0">
                <a:solidFill>
                  <a:srgbClr val="FF0000"/>
                </a:solidFill>
              </a:rPr>
              <a:t>prize at 1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endParaRPr lang="en-US" sz="40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 Carol opens 2} =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r>
              <a:rPr lang="en-US" sz="4000" dirty="0" smtClean="0"/>
              <a:t> Carol opens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08275" y="5016500"/>
          <a:ext cx="353695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6" imgW="1002960" imgH="457200" progId="Equation.DSMT4">
                  <p:embed/>
                </p:oleObj>
              </mc:Choice>
              <mc:Fallback>
                <p:oleObj name="Equation" r:id="rId6" imgW="100296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5016500"/>
                        <a:ext cx="3536950" cy="161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6359703" y="2897312"/>
            <a:ext cx="1705510" cy="2948684"/>
          </a:xfrm>
          <a:custGeom>
            <a:avLst/>
            <a:gdLst>
              <a:gd name="connsiteX0" fmla="*/ 0 w 1705510"/>
              <a:gd name="connsiteY0" fmla="*/ 2948684 h 2948684"/>
              <a:gd name="connsiteX1" fmla="*/ 1058239 w 1705510"/>
              <a:gd name="connsiteY1" fmla="*/ 2650733 h 2948684"/>
              <a:gd name="connsiteX2" fmla="*/ 1479479 w 1705510"/>
              <a:gd name="connsiteY2" fmla="*/ 2332234 h 2948684"/>
              <a:gd name="connsiteX3" fmla="*/ 1613043 w 1705510"/>
              <a:gd name="connsiteY3" fmla="*/ 1777430 h 2948684"/>
              <a:gd name="connsiteX4" fmla="*/ 1613043 w 1705510"/>
              <a:gd name="connsiteY4" fmla="*/ 1017142 h 2948684"/>
              <a:gd name="connsiteX5" fmla="*/ 1705510 w 1705510"/>
              <a:gd name="connsiteY5" fmla="*/ 0 h 29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5510" h="2948684">
                <a:moveTo>
                  <a:pt x="0" y="2948684"/>
                </a:moveTo>
                <a:cubicBezTo>
                  <a:pt x="405829" y="2851079"/>
                  <a:pt x="811659" y="2753475"/>
                  <a:pt x="1058239" y="2650733"/>
                </a:cubicBezTo>
                <a:cubicBezTo>
                  <a:pt x="1304819" y="2547991"/>
                  <a:pt x="1387012" y="2477785"/>
                  <a:pt x="1479479" y="2332234"/>
                </a:cubicBezTo>
                <a:cubicBezTo>
                  <a:pt x="1571946" y="2186683"/>
                  <a:pt x="1590782" y="1996612"/>
                  <a:pt x="1613043" y="1777430"/>
                </a:cubicBezTo>
                <a:cubicBezTo>
                  <a:pt x="1635304" y="1558248"/>
                  <a:pt x="1597632" y="1313380"/>
                  <a:pt x="1613043" y="1017142"/>
                </a:cubicBezTo>
                <a:cubicBezTo>
                  <a:pt x="1628454" y="720904"/>
                  <a:pt x="1666982" y="360452"/>
                  <a:pt x="1705510" y="0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7721" y="2089152"/>
            <a:ext cx="1071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+mj-lt"/>
              </a:rPr>
              <a:t>1/3</a:t>
            </a:r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69C46E76-9FBA-451C-AE7E-0013B121AE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chemeClr val="tx1"/>
                </a:solidFill>
              </a:rPr>
              <a:t>Bayes</a:t>
            </a:r>
            <a:r>
              <a:rPr lang="en-US" sz="5400" dirty="0" smtClean="0">
                <a:solidFill>
                  <a:schemeClr val="tx1"/>
                </a:solidFill>
              </a:rPr>
              <a:t> Rule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745423"/>
              </p:ext>
            </p:extLst>
          </p:nvPr>
        </p:nvGraphicFramePr>
        <p:xfrm>
          <a:off x="1223133" y="1279525"/>
          <a:ext cx="6700837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6" name="Equation" r:id="rId4" imgW="1066800" imgH="685800" progId="Equation.DSMT4">
                  <p:embed/>
                </p:oleObj>
              </mc:Choice>
              <mc:Fallback>
                <p:oleObj name="Equation" r:id="rId4" imgW="1066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33" y="1279525"/>
                        <a:ext cx="6700837" cy="430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1274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3" name="TextBox 12"/>
          <p:cNvSpPr txBox="1"/>
          <p:nvPr/>
        </p:nvSpPr>
        <p:spPr>
          <a:xfrm>
            <a:off x="1101558" y="3082872"/>
            <a:ext cx="642996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Pr{A | O} = </a:t>
            </a:r>
            <a:r>
              <a:rPr lang="en-US" sz="3600" dirty="0" smtClean="0">
                <a:solidFill>
                  <a:srgbClr val="0000CC"/>
                </a:solidFill>
                <a:latin typeface="+mj-lt"/>
              </a:rPr>
              <a:t>Pr{1}/Pr{1,3,5} 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6" name="Text Box 123"/>
          <p:cNvSpPr txBox="1">
            <a:spLocks noChangeArrowheads="1"/>
          </p:cNvSpPr>
          <p:nvPr/>
        </p:nvSpPr>
        <p:spPr bwMode="auto">
          <a:xfrm>
            <a:off x="1132166" y="3074173"/>
            <a:ext cx="6871395" cy="3139321"/>
          </a:xfrm>
          <a:prstGeom prst="rect">
            <a:avLst/>
          </a:prstGeom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(1/6)/(1/2)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1/3</a:t>
            </a: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(1/3)/(1/2) 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2/3</a:t>
            </a:r>
          </a:p>
          <a:p>
            <a:pPr lvl="0"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E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0/(1/2)         = 0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E}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(1/2)/(1/2)    = 1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779034" y="3842536"/>
          <a:ext cx="448009" cy="63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9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034" y="3842536"/>
                        <a:ext cx="448009" cy="635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767513" y="5476743"/>
          <a:ext cx="461979" cy="65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0" name="Equation" r:id="rId6" imgW="152280" imgH="215640" progId="Equation.DSMT4">
                  <p:embed/>
                </p:oleObj>
              </mc:Choice>
              <mc:Fallback>
                <p:oleObj name="Equation" r:id="rId6" imgW="152280" imgH="215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513" y="5476743"/>
                        <a:ext cx="461979" cy="656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1" name="Equation" r:id="rId7" imgW="152280" imgH="215640" progId="Equation.DSMT4">
                  <p:embed/>
                </p:oleObj>
              </mc:Choice>
              <mc:Fallback>
                <p:oleObj name="Equation" r:id="rId7" imgW="152280" imgH="215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!2M.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5</a:t>
            </a:fld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grpSp>
          <p:nvGrpSpPr>
            <p:cNvPr id="21532" name="Group 6"/>
            <p:cNvGrpSpPr>
              <a:grpSpLocks/>
            </p:cNvGrpSpPr>
            <p:nvPr/>
          </p:nvGrpSpPr>
          <p:grpSpPr bwMode="auto">
            <a:xfrm>
              <a:off x="2185988" y="1752600"/>
              <a:ext cx="2708275" cy="3505200"/>
              <a:chOff x="1366" y="1104"/>
              <a:chExt cx="1706" cy="2208"/>
            </a:xfrm>
          </p:grpSpPr>
          <p:sp>
            <p:nvSpPr>
              <p:cNvPr id="16413" name="Oval 7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720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00FF"/>
                    </a:solidFill>
                    <a:latin typeface="+mj-lt"/>
                  </a:rPr>
                  <a:t>{1,3,5}</a:t>
                </a:r>
              </a:p>
            </p:txBody>
          </p:sp>
          <p:sp>
            <p:nvSpPr>
              <p:cNvPr id="16414" name="Oval 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68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{2,4,6}</a:t>
                </a:r>
              </a:p>
            </p:txBody>
          </p:sp>
          <p:cxnSp>
            <p:nvCxnSpPr>
              <p:cNvPr id="21535" name="AutoShape 9"/>
              <p:cNvCxnSpPr>
                <a:cxnSpLocks noChangeShapeType="1"/>
                <a:stCxn id="16387" idx="7"/>
                <a:endCxn id="16413" idx="2"/>
              </p:cNvCxnSpPr>
              <p:nvPr/>
            </p:nvCxnSpPr>
            <p:spPr bwMode="auto">
              <a:xfrm flipV="1">
                <a:off x="1497" y="1464"/>
                <a:ext cx="807" cy="465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36" name="AutoShape 10"/>
              <p:cNvCxnSpPr>
                <a:cxnSpLocks noChangeShapeType="1"/>
                <a:stCxn id="16387" idx="5"/>
                <a:endCxn id="16414" idx="2"/>
              </p:cNvCxnSpPr>
              <p:nvPr/>
            </p:nvCxnSpPr>
            <p:spPr bwMode="auto">
              <a:xfrm>
                <a:off x="1497" y="2439"/>
                <a:ext cx="807" cy="513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17" name="Text Box 11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8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880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  <p:sp>
            <p:nvSpPr>
              <p:cNvPr id="16419" name="Rectangle 13"/>
              <p:cNvSpPr>
                <a:spLocks noChangeArrowheads="1"/>
              </p:cNvSpPr>
              <p:nvPr/>
            </p:nvSpPr>
            <p:spPr bwMode="auto">
              <a:xfrm>
                <a:off x="1366" y="1572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  <p:sp>
            <p:nvSpPr>
              <p:cNvPr id="16420" name="Rectangle 14"/>
              <p:cNvSpPr>
                <a:spLocks noChangeArrowheads="1"/>
              </p:cNvSpPr>
              <p:nvPr/>
            </p:nvSpPr>
            <p:spPr bwMode="auto">
              <a:xfrm>
                <a:off x="1414" y="2676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</p:grp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1763948" y="12954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Pr{one | odd)} =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</a:p>
        </p:txBody>
      </p: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Pr{not one | odd}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Pr{not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even}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  <p:bldP spid="16394" grpId="0"/>
      <p:bldP spid="54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402" y="593514"/>
            <a:ext cx="3031599" cy="778086"/>
            <a:chOff x="1045402" y="593514"/>
            <a:chExt cx="3031599" cy="778086"/>
          </a:xfrm>
        </p:grpSpPr>
        <p:sp>
          <p:nvSpPr>
            <p:cNvPr id="2" name="TextBox 1"/>
            <p:cNvSpPr txBox="1"/>
            <p:nvPr/>
          </p:nvSpPr>
          <p:spPr>
            <a:xfrm>
              <a:off x="1045402" y="593514"/>
              <a:ext cx="3031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1|prize 1}</a:t>
              </a:r>
            </a:p>
          </p:txBody>
        </p:sp>
        <p:cxnSp>
          <p:nvCxnSpPr>
            <p:cNvPr id="6" name="Curved Connector 5"/>
            <p:cNvCxnSpPr>
              <a:stCxn id="2" idx="2"/>
              <a:endCxn id="31826" idx="1"/>
            </p:cNvCxnSpPr>
            <p:nvPr/>
          </p:nvCxnSpPr>
          <p:spPr bwMode="auto">
            <a:xfrm rot="16200000" flipH="1">
              <a:off x="2736699" y="941236"/>
              <a:ext cx="254866" cy="605861"/>
            </a:xfrm>
            <a:prstGeom prst="curved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178660" y="4739482"/>
            <a:ext cx="3147015" cy="1348949"/>
            <a:chOff x="178660" y="4739482"/>
            <a:chExt cx="3147015" cy="1348949"/>
          </a:xfrm>
        </p:grpSpPr>
        <p:sp>
          <p:nvSpPr>
            <p:cNvPr id="130" name="TextBox 129"/>
            <p:cNvSpPr txBox="1"/>
            <p:nvPr/>
          </p:nvSpPr>
          <p:spPr>
            <a:xfrm>
              <a:off x="178660" y="5565211"/>
              <a:ext cx="31470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2|prize 3}</a:t>
              </a:r>
            </a:p>
          </p:txBody>
        </p:sp>
        <p:cxnSp>
          <p:nvCxnSpPr>
            <p:cNvPr id="132" name="Curved Connector 131"/>
            <p:cNvCxnSpPr>
              <a:endCxn id="31833" idx="1"/>
            </p:cNvCxnSpPr>
            <p:nvPr/>
          </p:nvCxnSpPr>
          <p:spPr bwMode="auto">
            <a:xfrm flipV="1">
              <a:off x="1863521" y="4739482"/>
              <a:ext cx="1260679" cy="88698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139" name="TextBox 138"/>
          <p:cNvSpPr txBox="1"/>
          <p:nvPr/>
        </p:nvSpPr>
        <p:spPr>
          <a:xfrm>
            <a:off x="5743143" y="2289028"/>
            <a:ext cx="33265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rgbClr val="0000CC"/>
                </a:solidFill>
                <a:latin typeface="+mj-lt"/>
              </a:rPr>
              <a:t>pr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{open 3|</a:t>
            </a:r>
          </a:p>
          <a:p>
            <a:pPr algn="l"/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    prize 1 &amp; pick 2}</a:t>
            </a:r>
          </a:p>
        </p:txBody>
      </p:sp>
      <p:cxnSp>
        <p:nvCxnSpPr>
          <p:cNvPr id="27" name="Curved Connector 26"/>
          <p:cNvCxnSpPr>
            <a:stCxn id="31841" idx="3"/>
            <a:endCxn id="139" idx="2"/>
          </p:cNvCxnSpPr>
          <p:nvPr/>
        </p:nvCxnSpPr>
        <p:spPr bwMode="auto">
          <a:xfrm>
            <a:off x="4737100" y="1677988"/>
            <a:ext cx="2669319" cy="1565147"/>
          </a:xfrm>
          <a:prstGeom prst="curvedConnector4">
            <a:avLst>
              <a:gd name="adj1" fmla="val 18845"/>
              <a:gd name="adj2" fmla="val 114606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5754504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12101533" y="6841086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!2M.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7</a:t>
            </a:fld>
            <a:endParaRPr lang="en-US" dirty="0">
              <a:latin typeface="+mj-lt"/>
            </a:endParaRP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-17772526" y="537809"/>
            <a:ext cx="5147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b="1" dirty="0">
                <a:latin typeface="+mj-lt"/>
              </a:rPr>
              <a:t>Conditional </a:t>
            </a:r>
            <a:r>
              <a:rPr lang="en-US" sz="3600" b="1" dirty="0" smtClean="0">
                <a:latin typeface="+mj-lt"/>
              </a:rPr>
              <a:t>Probability</a:t>
            </a:r>
            <a:endParaRPr lang="en-US" sz="3600" b="1" dirty="0">
              <a:latin typeface="+mj-lt"/>
            </a:endParaRP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12101533" y="6841086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4363" y="2453066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738" y="1232759"/>
            <a:ext cx="847940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>
                <a:latin typeface="Comic Sans MS"/>
                <a:cs typeface="Comic Sans MS"/>
              </a:rPr>
              <a:t>We were reasoning about conditional probability in the way we defined are probability space in the first place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7388" y="5401566"/>
            <a:ext cx="5091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We were using:</a:t>
            </a:r>
            <a:endParaRPr lang="en-US" sz="5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0036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6243465B-1FAC-4BC8-AF6F-DE32C2D781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6600" b="0" dirty="0" smtClean="0">
                <a:solidFill>
                  <a:schemeClr val="tx1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706144" y="1709250"/>
            <a:ext cx="7578805" cy="3477576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169623"/>
              </p:ext>
            </p:extLst>
          </p:nvPr>
        </p:nvGraphicFramePr>
        <p:xfrm>
          <a:off x="1175762" y="2068135"/>
          <a:ext cx="6742462" cy="288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4" imgW="1066800" imgH="457200" progId="Equation.DSMT4">
                  <p:embed/>
                </p:oleObj>
              </mc:Choice>
              <mc:Fallback>
                <p:oleObj name="Equation" r:id="rId4" imgW="1066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762" y="2068135"/>
                        <a:ext cx="6742462" cy="28886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12101533" y="6841086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!2M.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9</a:t>
            </a:fld>
            <a:endParaRPr lang="en-US" dirty="0">
              <a:latin typeface="+mj-lt"/>
            </a:endParaRP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-17772526" y="537809"/>
            <a:ext cx="5147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b="1" dirty="0">
                <a:latin typeface="+mj-lt"/>
              </a:rPr>
              <a:t>Conditional </a:t>
            </a:r>
            <a:r>
              <a:rPr lang="en-US" sz="3600" b="1" dirty="0" smtClean="0">
                <a:latin typeface="+mj-lt"/>
              </a:rPr>
              <a:t>Probability</a:t>
            </a:r>
            <a:endParaRPr lang="en-US" sz="3600" b="1" dirty="0">
              <a:latin typeface="+mj-lt"/>
            </a:endParaRP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12101533" y="6841086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4363" y="2453066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0710" y="2023239"/>
            <a:ext cx="84794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/>
                <a:cs typeface="Comic Sans MS"/>
              </a:rPr>
              <a:t>In fact, we use this reasoning to </a:t>
            </a:r>
            <a:r>
              <a:rPr lang="en-US" sz="6000" dirty="0" smtClean="0">
                <a:solidFill>
                  <a:srgbClr val="660066"/>
                </a:solidFill>
                <a:latin typeface="Comic Sans MS"/>
                <a:cs typeface="Comic Sans MS"/>
              </a:rPr>
              <a:t>define</a:t>
            </a:r>
            <a:r>
              <a:rPr lang="en-US" sz="6000" dirty="0" smtClean="0">
                <a:solidFill>
                  <a:srgbClr val="A50021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latin typeface="Comic Sans MS"/>
                <a:cs typeface="Comic Sans MS"/>
              </a:rPr>
              <a:t>conditional probability: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358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3063</TotalTime>
  <Words>1961</Words>
  <Application>Microsoft Macintosh PowerPoint</Application>
  <PresentationFormat>On-screen Show (4:3)</PresentationFormat>
  <Paragraphs>649</Paragraphs>
  <Slides>25</Slides>
  <Notes>25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1_Default Design</vt:lpstr>
      <vt:lpstr>Equation</vt:lpstr>
      <vt:lpstr>MathType 6.0 Equation</vt:lpstr>
      <vt:lpstr>Conditional Probability</vt:lpstr>
      <vt:lpstr>Conditional Probability: A Fair Die</vt:lpstr>
      <vt:lpstr>Conditional Probability: A Fair Die</vt:lpstr>
      <vt:lpstr>Conditional Probability: A Fair Die</vt:lpstr>
      <vt:lpstr>PowerPoint Presentation</vt:lpstr>
      <vt:lpstr>PowerPoint Presentation</vt:lpstr>
      <vt:lpstr>PowerPoint Presentation</vt:lpstr>
      <vt:lpstr>Product Rule</vt:lpstr>
      <vt:lpstr>PowerPoint Presentation</vt:lpstr>
      <vt:lpstr>PowerPoint Presentation</vt:lpstr>
      <vt:lpstr>Product Rule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PowerPoint Presentation</vt:lpstr>
      <vt:lpstr>Conditional Probability: Monty Hall</vt:lpstr>
      <vt:lpstr>Bayes Rule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233</cp:revision>
  <cp:lastPrinted>2011-12-03T00:09:22Z</cp:lastPrinted>
  <dcterms:created xsi:type="dcterms:W3CDTF">2011-04-25T16:32:47Z</dcterms:created>
  <dcterms:modified xsi:type="dcterms:W3CDTF">2012-04-26T13:40:49Z</dcterms:modified>
</cp:coreProperties>
</file>