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89" r:id="rId21"/>
  </p:sldIdLst>
  <p:sldSz cx="9144000" cy="6858000" type="screen4x3"/>
  <p:notesSz cx="9601200" cy="7315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2" autoAdjust="0"/>
    <p:restoredTop sz="97554" autoAdjust="0"/>
  </p:normalViewPr>
  <p:slideViewPr>
    <p:cSldViewPr>
      <p:cViewPr>
        <p:scale>
          <a:sx n="100" d="100"/>
          <a:sy n="100" d="100"/>
        </p:scale>
        <p:origin x="-1280" y="-8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952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E0E8B-D709-4B51-816B-8B4B5B02533F}" type="slidenum">
              <a:rPr lang="en-US" smtClean="0">
                <a:latin typeface="Times New Roman" pitchFamily="-128" charset="0"/>
              </a:rPr>
              <a:pPr/>
              <a:t>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54108-FC32-4667-92AA-75628068EB34}" type="slidenum">
              <a:rPr lang="en-US" smtClean="0">
                <a:latin typeface="Times New Roman" pitchFamily="-128" charset="0"/>
              </a:rPr>
              <a:pPr/>
              <a:t>10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DC5DC-25B7-420A-A18B-F65264A280CC}" type="slidenum">
              <a:rPr lang="en-US" smtClean="0">
                <a:latin typeface="Times New Roman" pitchFamily="-128" charset="0"/>
              </a:rPr>
              <a:pPr/>
              <a:t>11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38FFF-199C-4661-BEB7-955A6F45641F}" type="slidenum">
              <a:rPr lang="en-US" smtClean="0">
                <a:latin typeface="Times New Roman" pitchFamily="-128" charset="0"/>
              </a:rPr>
              <a:pPr/>
              <a:t>12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FE53C2-4E76-4621-8537-099C43ED8C9E}" type="slidenum">
              <a:rPr lang="en-US" smtClean="0">
                <a:latin typeface="Times New Roman" pitchFamily="-128" charset="0"/>
              </a:rPr>
              <a:pPr/>
              <a:t>13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9DC76-CD7D-440B-955C-A2A1E7218C17}" type="slidenum">
              <a:rPr lang="en-US" smtClean="0">
                <a:latin typeface="Times New Roman" pitchFamily="-128" charset="0"/>
              </a:rPr>
              <a:pPr/>
              <a:t>14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56E70-FF74-4212-861A-3EE8ECF594CA}" type="slidenum">
              <a:rPr lang="en-US" smtClean="0">
                <a:latin typeface="Times New Roman" pitchFamily="-128" charset="0"/>
              </a:rPr>
              <a:pPr/>
              <a:t>15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4D63C9-4720-4BDF-B30C-B01EE7E00D53}" type="slidenum">
              <a:rPr lang="en-US" smtClean="0">
                <a:latin typeface="Times New Roman" pitchFamily="-128" charset="0"/>
              </a:rPr>
              <a:pPr/>
              <a:t>16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40FCE9-397A-4D02-8BF6-DBE4FAF0BD6F}" type="slidenum">
              <a:rPr lang="en-US" smtClean="0">
                <a:latin typeface="Times New Roman" pitchFamily="-128" charset="0"/>
              </a:rPr>
              <a:pPr/>
              <a:t>18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AAF35-D2C8-4850-8ECA-A621D78DABE9}" type="slidenum">
              <a:rPr lang="en-US" smtClean="0">
                <a:latin typeface="Times New Roman" pitchFamily="-128" charset="0"/>
              </a:rPr>
              <a:pPr/>
              <a:t>19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A4425-1A05-4837-9AAE-3A46F6C9D247}" type="slidenum">
              <a:rPr lang="en-US" smtClean="0">
                <a:latin typeface="Times New Roman" pitchFamily="-128" charset="0"/>
              </a:rPr>
              <a:pPr/>
              <a:t>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4881A-023E-4A32-AC3B-63CDE95BB983}" type="slidenum">
              <a:rPr lang="en-US" smtClean="0">
                <a:latin typeface="Times New Roman" pitchFamily="-128" charset="0"/>
              </a:rPr>
              <a:pPr/>
              <a:t>20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9DA24-264C-452E-A180-BFB3D95C1B8B}" type="slidenum">
              <a:rPr lang="en-US" smtClean="0">
                <a:latin typeface="Times New Roman" pitchFamily="-128" charset="0"/>
              </a:rPr>
              <a:pPr/>
              <a:t>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6EA79B-30CC-4407-870A-4C5CFDD125E8}" type="slidenum">
              <a:rPr lang="en-US" smtClean="0">
                <a:latin typeface="Times New Roman" pitchFamily="-128" charset="0"/>
              </a:rPr>
              <a:pPr/>
              <a:t>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32328-1796-410A-B608-AFD7074E3CAB}" type="slidenum">
              <a:rPr lang="en-US" smtClean="0">
                <a:latin typeface="Times New Roman" pitchFamily="-128" charset="0"/>
              </a:rPr>
              <a:pPr/>
              <a:t>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DDE16-6F95-4CDC-AE6F-097D885A7FDE}" type="slidenum">
              <a:rPr lang="en-US" smtClean="0">
                <a:latin typeface="Times New Roman" pitchFamily="-128" charset="0"/>
              </a:rPr>
              <a:pPr/>
              <a:t>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3A810F-D16C-4779-B7DA-4D2F72993F97}" type="slidenum">
              <a:rPr lang="en-US" smtClean="0">
                <a:latin typeface="Times New Roman" pitchFamily="-128" charset="0"/>
              </a:rPr>
              <a:pPr/>
              <a:t>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B0BEEF-C2DE-4F29-8476-BF0810BF419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015DAD-C7EA-479C-B265-688690F4ABDD}" type="slidenum">
              <a:rPr lang="en-US" smtClean="0">
                <a:latin typeface="Times New Roman" pitchFamily="-128" charset="0"/>
              </a:rPr>
              <a:pPr/>
              <a:t>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477000"/>
            <a:ext cx="3581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April 27,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7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jpeg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600200"/>
            <a:ext cx="8610600" cy="3733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600" dirty="0" smtClean="0">
                <a:latin typeface="Comic Sans MS" pitchFamily="-128" charset="0"/>
              </a:rPr>
              <a:t>Introduction to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latin typeface="Comic Sans MS" pitchFamily="-128" charset="0"/>
              </a:rPr>
              <a:t>Probability Theory: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latin typeface="Comic Sans MS" pitchFamily="-128" charset="0"/>
              </a:rPr>
              <a:t>The Tree Model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535113" y="30480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-128" charset="0"/>
              </a:rPr>
              <a:t>Mathematics for Computer Science</a:t>
            </a:r>
          </a:p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-12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6.042J/18.062J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mtClean="0">
                <a:latin typeface="Comic Sans MS" pitchFamily="-128" charset="0"/>
              </a:rPr>
              <a:t> Monty H</a:t>
            </a:r>
            <a:r>
              <a:rPr lang="en-US" sz="3200" smtClean="0">
                <a:latin typeface="Comic Sans MS" pitchFamily="-128" charset="0"/>
              </a:rPr>
              <a:t>all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524000"/>
            <a:ext cx="8839200" cy="388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Marilyn </a:t>
            </a:r>
            <a:r>
              <a:rPr lang="en-US" sz="3600" dirty="0" err="1" smtClean="0">
                <a:latin typeface="Comic Sans MS" pitchFamily="-128" charset="0"/>
              </a:rPr>
              <a:t>Vos</a:t>
            </a:r>
            <a:r>
              <a:rPr lang="en-US" sz="3600" dirty="0" smtClean="0">
                <a:latin typeface="Comic Sans MS" pitchFamily="-128" charset="0"/>
              </a:rPr>
              <a:t> Savant explained Game</a:t>
            </a:r>
          </a:p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 magazine -- bombarded by letters</a:t>
            </a:r>
          </a:p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(even from PhD’s) debating: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sticking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000" dirty="0" smtClean="0">
                <a:latin typeface="Comic Sans MS" pitchFamily="-128" charset="0"/>
              </a:rPr>
              <a:t>&amp;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switching</a:t>
            </a: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equally good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switching</a:t>
            </a: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CC00CC"/>
                </a:solidFill>
                <a:latin typeface="Comic Sans MS" pitchFamily="-128" charset="0"/>
              </a:rPr>
              <a:t>better</a:t>
            </a:r>
            <a:r>
              <a:rPr lang="en-US" sz="4000" dirty="0" smtClean="0">
                <a:latin typeface="Comic Sans MS" pitchFamily="-128" charset="0"/>
              </a:rPr>
              <a:t> 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828800"/>
            <a:ext cx="8534400" cy="3124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Determine 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outcomes</a:t>
            </a:r>
            <a:r>
              <a:rPr lang="en-US" sz="5400" dirty="0" smtClean="0">
                <a:latin typeface="Comic Sans MS" pitchFamily="-128" charset="0"/>
              </a:rPr>
              <a:t>.</a:t>
            </a:r>
          </a:p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-- using a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tree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latin typeface="Comic Sans MS" pitchFamily="-128" charset="0"/>
              </a:rPr>
              <a:t>of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latin typeface="Comic Sans MS" pitchFamily="-128" charset="0"/>
              </a:rPr>
              <a:t>possible   </a:t>
            </a:r>
          </a:p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    steps can help</a:t>
            </a:r>
          </a:p>
        </p:txBody>
      </p:sp>
      <p:sp>
        <p:nvSpPr>
          <p:cNvPr id="11267" name="Rectangle 8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Rectangle 158"/>
          <p:cNvSpPr>
            <a:spLocks noChangeArrowheads="1"/>
          </p:cNvSpPr>
          <p:nvPr/>
        </p:nvSpPr>
        <p:spPr bwMode="auto">
          <a:xfrm>
            <a:off x="6019800" y="1600200"/>
            <a:ext cx="2819400" cy="3200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2093" name="Text Box 45"/>
          <p:cNvSpPr txBox="1">
            <a:spLocks noChangeArrowheads="1"/>
          </p:cNvSpPr>
          <p:nvPr/>
        </p:nvSpPr>
        <p:spPr bwMode="auto">
          <a:xfrm>
            <a:off x="2644775" y="5197475"/>
            <a:ext cx="1095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-128" charset="0"/>
              </a:rPr>
              <a:t>Door</a:t>
            </a:r>
          </a:p>
          <a:p>
            <a:r>
              <a:rPr lang="en-US" sz="2400" dirty="0">
                <a:latin typeface="Comic Sans MS" pitchFamily="-128" charset="0"/>
              </a:rPr>
              <a:t>Picked</a:t>
            </a:r>
          </a:p>
        </p:txBody>
      </p:sp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3897313" y="5807075"/>
            <a:ext cx="1263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Door</a:t>
            </a:r>
          </a:p>
          <a:p>
            <a:r>
              <a:rPr lang="en-US" sz="2400">
                <a:latin typeface="Comic Sans MS" pitchFamily="-128" charset="0"/>
              </a:rPr>
              <a:t>Opened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19200" y="2133600"/>
            <a:ext cx="1600200" cy="2590800"/>
            <a:chOff x="1219200" y="2133600"/>
            <a:chExt cx="1600200" cy="2590800"/>
          </a:xfrm>
        </p:grpSpPr>
        <p:sp>
          <p:nvSpPr>
            <p:cNvPr id="2050" name="Oval 2"/>
            <p:cNvSpPr>
              <a:spLocks noChangeArrowheads="1"/>
            </p:cNvSpPr>
            <p:nvPr/>
          </p:nvSpPr>
          <p:spPr bwMode="auto">
            <a:xfrm>
              <a:off x="1295400" y="3378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51" name="Oval 3"/>
            <p:cNvSpPr>
              <a:spLocks noChangeArrowheads="1"/>
            </p:cNvSpPr>
            <p:nvPr/>
          </p:nvSpPr>
          <p:spPr bwMode="auto">
            <a:xfrm>
              <a:off x="2590800" y="2133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52" name="Oval 4"/>
            <p:cNvSpPr>
              <a:spLocks noChangeArrowheads="1"/>
            </p:cNvSpPr>
            <p:nvPr/>
          </p:nvSpPr>
          <p:spPr bwMode="auto">
            <a:xfrm>
              <a:off x="2667000" y="3378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667000" y="4495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92" name="Text Box 44"/>
            <p:cNvSpPr txBox="1">
              <a:spLocks noChangeArrowheads="1"/>
            </p:cNvSpPr>
            <p:nvPr/>
          </p:nvSpPr>
          <p:spPr bwMode="auto">
            <a:xfrm>
              <a:off x="1219200" y="3902075"/>
              <a:ext cx="1289050" cy="822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Prize</a:t>
              </a:r>
            </a:p>
            <a:p>
              <a:r>
                <a:rPr lang="en-US" sz="2400">
                  <a:latin typeface="Comic Sans MS" pitchFamily="-128" charset="0"/>
                </a:rPr>
                <a:t>location</a:t>
              </a:r>
            </a:p>
          </p:txBody>
        </p:sp>
        <p:sp>
          <p:nvSpPr>
            <p:cNvPr id="2098" name="Text Box 50"/>
            <p:cNvSpPr txBox="1">
              <a:spLocks noChangeArrowheads="1"/>
            </p:cNvSpPr>
            <p:nvPr/>
          </p:nvSpPr>
          <p:spPr bwMode="auto">
            <a:xfrm>
              <a:off x="2025650" y="2133600"/>
              <a:ext cx="3206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1</a:t>
              </a:r>
            </a:p>
          </p:txBody>
        </p:sp>
        <p:sp>
          <p:nvSpPr>
            <p:cNvPr id="2100" name="Text Box 52"/>
            <p:cNvSpPr txBox="1">
              <a:spLocks noChangeArrowheads="1"/>
            </p:cNvSpPr>
            <p:nvPr/>
          </p:nvSpPr>
          <p:spPr bwMode="auto">
            <a:xfrm>
              <a:off x="2057400" y="29718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2</a:t>
              </a:r>
            </a:p>
          </p:txBody>
        </p:sp>
        <p:sp>
          <p:nvSpPr>
            <p:cNvPr id="2101" name="Text Box 53"/>
            <p:cNvSpPr txBox="1">
              <a:spLocks noChangeArrowheads="1"/>
            </p:cNvSpPr>
            <p:nvPr/>
          </p:nvSpPr>
          <p:spPr bwMode="auto">
            <a:xfrm>
              <a:off x="2057400" y="36576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3</a:t>
              </a:r>
            </a:p>
          </p:txBody>
        </p:sp>
        <p:cxnSp>
          <p:nvCxnSpPr>
            <p:cNvPr id="2102" name="AutoShape 54"/>
            <p:cNvCxnSpPr>
              <a:cxnSpLocks noChangeShapeType="1"/>
              <a:stCxn id="2050" idx="6"/>
              <a:endCxn id="2051" idx="2"/>
            </p:cNvCxnSpPr>
            <p:nvPr/>
          </p:nvCxnSpPr>
          <p:spPr bwMode="auto">
            <a:xfrm flipV="1">
              <a:off x="1462088" y="2209800"/>
              <a:ext cx="1114425" cy="12446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03" name="AutoShape 55"/>
            <p:cNvCxnSpPr>
              <a:cxnSpLocks noChangeShapeType="1"/>
              <a:stCxn id="2050" idx="6"/>
              <a:endCxn id="2052" idx="2"/>
            </p:cNvCxnSpPr>
            <p:nvPr/>
          </p:nvCxnSpPr>
          <p:spPr bwMode="auto">
            <a:xfrm>
              <a:off x="1462088" y="3454400"/>
              <a:ext cx="1190625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04" name="AutoShape 56"/>
            <p:cNvCxnSpPr>
              <a:cxnSpLocks noChangeShapeType="1"/>
              <a:stCxn id="2050" idx="6"/>
              <a:endCxn id="2053" idx="2"/>
            </p:cNvCxnSpPr>
            <p:nvPr/>
          </p:nvCxnSpPr>
          <p:spPr bwMode="auto">
            <a:xfrm>
              <a:off x="1462088" y="3454400"/>
              <a:ext cx="1190625" cy="11176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5" name="Group 4"/>
          <p:cNvGrpSpPr/>
          <p:nvPr/>
        </p:nvGrpSpPr>
        <p:grpSpPr>
          <a:xfrm>
            <a:off x="2757488" y="533400"/>
            <a:ext cx="2481262" cy="1752600"/>
            <a:chOff x="2757488" y="533400"/>
            <a:chExt cx="2481262" cy="1752600"/>
          </a:xfrm>
        </p:grpSpPr>
        <p:sp>
          <p:nvSpPr>
            <p:cNvPr id="2077" name="Oval 29"/>
            <p:cNvSpPr>
              <a:spLocks noChangeArrowheads="1"/>
            </p:cNvSpPr>
            <p:nvPr/>
          </p:nvSpPr>
          <p:spPr bwMode="auto">
            <a:xfrm>
              <a:off x="5086350" y="914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78" name="Oval 30"/>
            <p:cNvSpPr>
              <a:spLocks noChangeArrowheads="1"/>
            </p:cNvSpPr>
            <p:nvPr/>
          </p:nvSpPr>
          <p:spPr bwMode="auto">
            <a:xfrm>
              <a:off x="5086350" y="1320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79" name="Oval 31"/>
            <p:cNvSpPr>
              <a:spLocks noChangeArrowheads="1"/>
            </p:cNvSpPr>
            <p:nvPr/>
          </p:nvSpPr>
          <p:spPr bwMode="auto">
            <a:xfrm>
              <a:off x="5086350" y="1727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2080" name="Oval 32"/>
            <p:cNvSpPr>
              <a:spLocks noChangeArrowheads="1"/>
            </p:cNvSpPr>
            <p:nvPr/>
          </p:nvSpPr>
          <p:spPr bwMode="auto">
            <a:xfrm>
              <a:off x="5086350" y="2133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cxnSp>
          <p:nvCxnSpPr>
            <p:cNvPr id="2114" name="AutoShape 66"/>
            <p:cNvCxnSpPr>
              <a:cxnSpLocks noChangeShapeType="1"/>
              <a:stCxn id="2065" idx="6"/>
              <a:endCxn id="2077" idx="2"/>
            </p:cNvCxnSpPr>
            <p:nvPr/>
          </p:nvCxnSpPr>
          <p:spPr bwMode="auto">
            <a:xfrm flipV="1">
              <a:off x="3843338" y="990600"/>
              <a:ext cx="1228725" cy="3810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15" name="AutoShape 67"/>
            <p:cNvCxnSpPr>
              <a:cxnSpLocks noChangeShapeType="1"/>
              <a:stCxn id="2065" idx="6"/>
              <a:endCxn id="2078" idx="2"/>
            </p:cNvCxnSpPr>
            <p:nvPr/>
          </p:nvCxnSpPr>
          <p:spPr bwMode="auto">
            <a:xfrm>
              <a:off x="3843338" y="1371600"/>
              <a:ext cx="1228725" cy="254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16" name="AutoShape 68"/>
            <p:cNvCxnSpPr>
              <a:cxnSpLocks noChangeShapeType="1"/>
              <a:stCxn id="2066" idx="6"/>
              <a:endCxn id="2079" idx="2"/>
            </p:cNvCxnSpPr>
            <p:nvPr/>
          </p:nvCxnSpPr>
          <p:spPr bwMode="auto">
            <a:xfrm>
              <a:off x="3843338" y="1790700"/>
              <a:ext cx="1228725" cy="127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17" name="AutoShape 69"/>
            <p:cNvCxnSpPr>
              <a:cxnSpLocks noChangeShapeType="1"/>
              <a:stCxn id="2067" idx="6"/>
              <a:endCxn id="2080" idx="2"/>
            </p:cNvCxnSpPr>
            <p:nvPr/>
          </p:nvCxnSpPr>
          <p:spPr bwMode="auto">
            <a:xfrm>
              <a:off x="3843338" y="2209800"/>
              <a:ext cx="1228725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9" name="Group 8"/>
            <p:cNvGrpSpPr/>
            <p:nvPr/>
          </p:nvGrpSpPr>
          <p:grpSpPr>
            <a:xfrm>
              <a:off x="2757488" y="1066800"/>
              <a:ext cx="1071562" cy="1219200"/>
              <a:chOff x="2757488" y="1066800"/>
              <a:chExt cx="1071562" cy="1219200"/>
            </a:xfrm>
          </p:grpSpPr>
          <p:sp>
            <p:nvSpPr>
              <p:cNvPr id="2065" name="Oval 17"/>
              <p:cNvSpPr>
                <a:spLocks noChangeArrowheads="1"/>
              </p:cNvSpPr>
              <p:nvPr/>
            </p:nvSpPr>
            <p:spPr bwMode="auto">
              <a:xfrm>
                <a:off x="3676650" y="12954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-128" charset="0"/>
                </a:endParaRPr>
              </a:p>
            </p:txBody>
          </p:sp>
          <p:sp>
            <p:nvSpPr>
              <p:cNvPr id="2066" name="Oval 18"/>
              <p:cNvSpPr>
                <a:spLocks noChangeArrowheads="1"/>
              </p:cNvSpPr>
              <p:nvPr/>
            </p:nvSpPr>
            <p:spPr bwMode="auto">
              <a:xfrm>
                <a:off x="3676650" y="17145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-128" charset="0"/>
                </a:endParaRPr>
              </a:p>
            </p:txBody>
          </p:sp>
          <p:sp>
            <p:nvSpPr>
              <p:cNvPr id="2067" name="Oval 19"/>
              <p:cNvSpPr>
                <a:spLocks noChangeArrowheads="1"/>
              </p:cNvSpPr>
              <p:nvPr/>
            </p:nvSpPr>
            <p:spPr bwMode="auto">
              <a:xfrm>
                <a:off x="3676650" y="21336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-128" charset="0"/>
                </a:endParaRPr>
              </a:p>
            </p:txBody>
          </p:sp>
          <p:sp>
            <p:nvSpPr>
              <p:cNvPr id="2099" name="Text Box 51"/>
              <p:cNvSpPr txBox="1">
                <a:spLocks noChangeArrowheads="1"/>
              </p:cNvSpPr>
              <p:nvPr/>
            </p:nvSpPr>
            <p:spPr bwMode="auto">
              <a:xfrm>
                <a:off x="3429000" y="1066800"/>
                <a:ext cx="32067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-128" charset="0"/>
                  </a:rPr>
                  <a:t>1</a:t>
                </a:r>
              </a:p>
            </p:txBody>
          </p:sp>
          <p:cxnSp>
            <p:nvCxnSpPr>
              <p:cNvPr id="2105" name="AutoShape 57"/>
              <p:cNvCxnSpPr>
                <a:cxnSpLocks noChangeShapeType="1"/>
                <a:stCxn id="2051" idx="6"/>
                <a:endCxn id="2065" idx="2"/>
              </p:cNvCxnSpPr>
              <p:nvPr/>
            </p:nvCxnSpPr>
            <p:spPr bwMode="auto">
              <a:xfrm flipV="1">
                <a:off x="2757488" y="1371600"/>
                <a:ext cx="904875" cy="83820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06" name="AutoShape 58"/>
              <p:cNvCxnSpPr>
                <a:cxnSpLocks noChangeShapeType="1"/>
                <a:stCxn id="2051" idx="6"/>
                <a:endCxn id="2066" idx="2"/>
              </p:cNvCxnSpPr>
              <p:nvPr/>
            </p:nvCxnSpPr>
            <p:spPr bwMode="auto">
              <a:xfrm flipV="1">
                <a:off x="2757488" y="1790700"/>
                <a:ext cx="904875" cy="41910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07" name="AutoShape 59"/>
              <p:cNvCxnSpPr>
                <a:cxnSpLocks noChangeShapeType="1"/>
                <a:stCxn id="2051" idx="6"/>
                <a:endCxn id="2067" idx="2"/>
              </p:cNvCxnSpPr>
              <p:nvPr/>
            </p:nvCxnSpPr>
            <p:spPr bwMode="auto">
              <a:xfrm>
                <a:off x="2757488" y="2209800"/>
                <a:ext cx="904875" cy="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135" name="Text Box 87"/>
              <p:cNvSpPr txBox="1">
                <a:spLocks noChangeArrowheads="1"/>
              </p:cNvSpPr>
              <p:nvPr/>
            </p:nvSpPr>
            <p:spPr bwMode="auto">
              <a:xfrm>
                <a:off x="3429000" y="1828800"/>
                <a:ext cx="369888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-128" charset="0"/>
                  </a:rPr>
                  <a:t>3</a:t>
                </a:r>
              </a:p>
            </p:txBody>
          </p:sp>
          <p:sp>
            <p:nvSpPr>
              <p:cNvPr id="2138" name="Text Box 90"/>
              <p:cNvSpPr txBox="1">
                <a:spLocks noChangeArrowheads="1"/>
              </p:cNvSpPr>
              <p:nvPr/>
            </p:nvSpPr>
            <p:spPr bwMode="auto">
              <a:xfrm>
                <a:off x="3429000" y="1447800"/>
                <a:ext cx="369888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-128" charset="0"/>
                  </a:rPr>
                  <a:t>2</a:t>
                </a:r>
              </a:p>
            </p:txBody>
          </p:sp>
        </p:grpSp>
        <p:sp>
          <p:nvSpPr>
            <p:cNvPr id="2139" name="Text Box 91"/>
            <p:cNvSpPr txBox="1">
              <a:spLocks noChangeArrowheads="1"/>
            </p:cNvSpPr>
            <p:nvPr/>
          </p:nvSpPr>
          <p:spPr bwMode="auto">
            <a:xfrm>
              <a:off x="4806950" y="5334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2</a:t>
              </a:r>
            </a:p>
          </p:txBody>
        </p:sp>
        <p:sp>
          <p:nvSpPr>
            <p:cNvPr id="2141" name="Text Box 93"/>
            <p:cNvSpPr txBox="1">
              <a:spLocks noChangeArrowheads="1"/>
            </p:cNvSpPr>
            <p:nvPr/>
          </p:nvSpPr>
          <p:spPr bwMode="auto">
            <a:xfrm>
              <a:off x="4806950" y="9906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3</a:t>
              </a:r>
            </a:p>
          </p:txBody>
        </p:sp>
        <p:sp>
          <p:nvSpPr>
            <p:cNvPr id="2142" name="Text Box 94"/>
            <p:cNvSpPr txBox="1">
              <a:spLocks noChangeArrowheads="1"/>
            </p:cNvSpPr>
            <p:nvPr/>
          </p:nvSpPr>
          <p:spPr bwMode="auto">
            <a:xfrm>
              <a:off x="4806950" y="14478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3</a:t>
              </a:r>
            </a:p>
          </p:txBody>
        </p:sp>
        <p:sp>
          <p:nvSpPr>
            <p:cNvPr id="2143" name="Text Box 95"/>
            <p:cNvSpPr txBox="1">
              <a:spLocks noChangeArrowheads="1"/>
            </p:cNvSpPr>
            <p:nvPr/>
          </p:nvSpPr>
          <p:spPr bwMode="auto">
            <a:xfrm>
              <a:off x="4806950" y="18288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-128" charset="0"/>
                </a:rPr>
                <a:t>2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33688" y="2438400"/>
            <a:ext cx="2405062" cy="3429000"/>
            <a:chOff x="2833688" y="2438400"/>
            <a:chExt cx="2405062" cy="3429000"/>
          </a:xfrm>
        </p:grpSpPr>
        <p:grpSp>
          <p:nvGrpSpPr>
            <p:cNvPr id="6" name="Group 5"/>
            <p:cNvGrpSpPr/>
            <p:nvPr/>
          </p:nvGrpSpPr>
          <p:grpSpPr>
            <a:xfrm>
              <a:off x="2833688" y="2590800"/>
              <a:ext cx="2405062" cy="3276600"/>
              <a:chOff x="2833688" y="2590800"/>
              <a:chExt cx="2405062" cy="32766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833688" y="2590800"/>
                <a:ext cx="2405062" cy="3048000"/>
                <a:chOff x="2833688" y="2590800"/>
                <a:chExt cx="2405062" cy="3048000"/>
              </a:xfrm>
            </p:grpSpPr>
            <p:sp>
              <p:nvSpPr>
                <p:cNvPr id="2069" name="Oval 21"/>
                <p:cNvSpPr>
                  <a:spLocks noChangeArrowheads="1"/>
                </p:cNvSpPr>
                <p:nvPr/>
              </p:nvSpPr>
              <p:spPr bwMode="auto">
                <a:xfrm>
                  <a:off x="3676650" y="29591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70" name="Oval 22"/>
                <p:cNvSpPr>
                  <a:spLocks noChangeArrowheads="1"/>
                </p:cNvSpPr>
                <p:nvPr/>
              </p:nvSpPr>
              <p:spPr bwMode="auto">
                <a:xfrm>
                  <a:off x="3676650" y="33782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71" name="Oval 23"/>
                <p:cNvSpPr>
                  <a:spLocks noChangeArrowheads="1"/>
                </p:cNvSpPr>
                <p:nvPr/>
              </p:nvSpPr>
              <p:spPr bwMode="auto">
                <a:xfrm>
                  <a:off x="3676650" y="37973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83" name="Oval 35"/>
                <p:cNvSpPr>
                  <a:spLocks noChangeArrowheads="1"/>
                </p:cNvSpPr>
                <p:nvPr/>
              </p:nvSpPr>
              <p:spPr bwMode="auto">
                <a:xfrm>
                  <a:off x="5086350" y="27432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84" name="Oval 36"/>
                <p:cNvSpPr>
                  <a:spLocks noChangeArrowheads="1"/>
                </p:cNvSpPr>
                <p:nvPr/>
              </p:nvSpPr>
              <p:spPr bwMode="auto">
                <a:xfrm>
                  <a:off x="5086350" y="3175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85" name="Oval 37"/>
                <p:cNvSpPr>
                  <a:spLocks noChangeArrowheads="1"/>
                </p:cNvSpPr>
                <p:nvPr/>
              </p:nvSpPr>
              <p:spPr bwMode="auto">
                <a:xfrm>
                  <a:off x="5086350" y="35814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86" name="Oval 38"/>
                <p:cNvSpPr>
                  <a:spLocks noChangeArrowheads="1"/>
                </p:cNvSpPr>
                <p:nvPr/>
              </p:nvSpPr>
              <p:spPr bwMode="auto">
                <a:xfrm>
                  <a:off x="5086350" y="40386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88" name="Oval 40"/>
                <p:cNvSpPr>
                  <a:spLocks noChangeArrowheads="1"/>
                </p:cNvSpPr>
                <p:nvPr/>
              </p:nvSpPr>
              <p:spPr bwMode="auto">
                <a:xfrm>
                  <a:off x="5086350" y="4495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89" name="Oval 41"/>
                <p:cNvSpPr>
                  <a:spLocks noChangeArrowheads="1"/>
                </p:cNvSpPr>
                <p:nvPr/>
              </p:nvSpPr>
              <p:spPr bwMode="auto">
                <a:xfrm>
                  <a:off x="5086350" y="49022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sp>
              <p:nvSpPr>
                <p:cNvPr id="2090" name="Oval 42"/>
                <p:cNvSpPr>
                  <a:spLocks noChangeArrowheads="1"/>
                </p:cNvSpPr>
                <p:nvPr/>
              </p:nvSpPr>
              <p:spPr bwMode="auto">
                <a:xfrm>
                  <a:off x="5086350" y="53086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-128" charset="0"/>
                  </a:endParaRPr>
                </a:p>
              </p:txBody>
            </p:sp>
            <p:cxnSp>
              <p:nvCxnSpPr>
                <p:cNvPr id="2108" name="AutoShape 60"/>
                <p:cNvCxnSpPr>
                  <a:cxnSpLocks noChangeShapeType="1"/>
                  <a:stCxn id="2052" idx="6"/>
                  <a:endCxn id="2069" idx="2"/>
                </p:cNvCxnSpPr>
                <p:nvPr/>
              </p:nvCxnSpPr>
              <p:spPr bwMode="auto">
                <a:xfrm flipV="1">
                  <a:off x="2833688" y="3035300"/>
                  <a:ext cx="828675" cy="4191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09" name="AutoShape 61"/>
                <p:cNvCxnSpPr>
                  <a:cxnSpLocks noChangeShapeType="1"/>
                  <a:stCxn id="2052" idx="6"/>
                  <a:endCxn id="2070" idx="2"/>
                </p:cNvCxnSpPr>
                <p:nvPr/>
              </p:nvCxnSpPr>
              <p:spPr bwMode="auto">
                <a:xfrm>
                  <a:off x="2833688" y="3454400"/>
                  <a:ext cx="828675" cy="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10" name="AutoShape 62"/>
                <p:cNvCxnSpPr>
                  <a:cxnSpLocks noChangeShapeType="1"/>
                  <a:stCxn id="2052" idx="6"/>
                  <a:endCxn id="2071" idx="2"/>
                </p:cNvCxnSpPr>
                <p:nvPr/>
              </p:nvCxnSpPr>
              <p:spPr bwMode="auto">
                <a:xfrm>
                  <a:off x="2833688" y="3454400"/>
                  <a:ext cx="828675" cy="4191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11" name="AutoShape 63"/>
                <p:cNvCxnSpPr>
                  <a:cxnSpLocks noChangeShapeType="1"/>
                  <a:stCxn id="2053" idx="6"/>
                </p:cNvCxnSpPr>
                <p:nvPr/>
              </p:nvCxnSpPr>
              <p:spPr bwMode="auto">
                <a:xfrm>
                  <a:off x="2833688" y="4572000"/>
                  <a:ext cx="828675" cy="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12" name="AutoShape 64"/>
                <p:cNvCxnSpPr>
                  <a:cxnSpLocks noChangeShapeType="1"/>
                  <a:stCxn id="2053" idx="6"/>
                </p:cNvCxnSpPr>
                <p:nvPr/>
              </p:nvCxnSpPr>
              <p:spPr bwMode="auto">
                <a:xfrm>
                  <a:off x="2833688" y="4572000"/>
                  <a:ext cx="828675" cy="4191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13" name="AutoShape 65"/>
                <p:cNvCxnSpPr>
                  <a:cxnSpLocks noChangeShapeType="1"/>
                  <a:stCxn id="2053" idx="6"/>
                </p:cNvCxnSpPr>
                <p:nvPr/>
              </p:nvCxnSpPr>
              <p:spPr bwMode="auto">
                <a:xfrm>
                  <a:off x="2833688" y="4572000"/>
                  <a:ext cx="809625" cy="9906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1" name="AutoShape 73"/>
                <p:cNvCxnSpPr>
                  <a:cxnSpLocks noChangeShapeType="1"/>
                  <a:stCxn id="2069" idx="6"/>
                  <a:endCxn id="2083" idx="2"/>
                </p:cNvCxnSpPr>
                <p:nvPr/>
              </p:nvCxnSpPr>
              <p:spPr bwMode="auto">
                <a:xfrm flipV="1">
                  <a:off x="3843338" y="2819400"/>
                  <a:ext cx="1228725" cy="2159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2" name="AutoShape 74"/>
                <p:cNvCxnSpPr>
                  <a:cxnSpLocks noChangeShapeType="1"/>
                  <a:stCxn id="2070" idx="6"/>
                  <a:endCxn id="2084" idx="2"/>
                </p:cNvCxnSpPr>
                <p:nvPr/>
              </p:nvCxnSpPr>
              <p:spPr bwMode="auto">
                <a:xfrm flipV="1">
                  <a:off x="3843338" y="3251200"/>
                  <a:ext cx="1228725" cy="2032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3" name="AutoShape 75"/>
                <p:cNvCxnSpPr>
                  <a:cxnSpLocks noChangeShapeType="1"/>
                  <a:stCxn id="2070" idx="6"/>
                  <a:endCxn id="2085" idx="2"/>
                </p:cNvCxnSpPr>
                <p:nvPr/>
              </p:nvCxnSpPr>
              <p:spPr bwMode="auto">
                <a:xfrm>
                  <a:off x="3843338" y="3454400"/>
                  <a:ext cx="1228725" cy="2032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4" name="AutoShape 76"/>
                <p:cNvCxnSpPr>
                  <a:cxnSpLocks noChangeShapeType="1"/>
                  <a:stCxn id="2071" idx="6"/>
                  <a:endCxn id="2086" idx="2"/>
                </p:cNvCxnSpPr>
                <p:nvPr/>
              </p:nvCxnSpPr>
              <p:spPr bwMode="auto">
                <a:xfrm>
                  <a:off x="3843338" y="3873500"/>
                  <a:ext cx="1228725" cy="2413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6" name="AutoShape 78"/>
                <p:cNvCxnSpPr>
                  <a:cxnSpLocks noChangeShapeType="1"/>
                  <a:endCxn id="2090" idx="2"/>
                </p:cNvCxnSpPr>
                <p:nvPr/>
              </p:nvCxnSpPr>
              <p:spPr bwMode="auto">
                <a:xfrm flipV="1">
                  <a:off x="3824288" y="5384800"/>
                  <a:ext cx="1247775" cy="1778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7" name="AutoShape 79"/>
                <p:cNvCxnSpPr>
                  <a:cxnSpLocks noChangeShapeType="1"/>
                  <a:endCxn id="2089" idx="2"/>
                </p:cNvCxnSpPr>
                <p:nvPr/>
              </p:nvCxnSpPr>
              <p:spPr bwMode="auto">
                <a:xfrm flipV="1">
                  <a:off x="3843338" y="4978400"/>
                  <a:ext cx="1228725" cy="1270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8" name="AutoShape 80"/>
                <p:cNvCxnSpPr>
                  <a:cxnSpLocks noChangeShapeType="1"/>
                  <a:endCxn id="2088" idx="2"/>
                </p:cNvCxnSpPr>
                <p:nvPr/>
              </p:nvCxnSpPr>
              <p:spPr bwMode="auto">
                <a:xfrm>
                  <a:off x="3843338" y="4572000"/>
                  <a:ext cx="1228725" cy="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2131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429000" y="30480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2</a:t>
                  </a:r>
                </a:p>
              </p:txBody>
            </p:sp>
            <p:sp>
              <p:nvSpPr>
                <p:cNvPr id="2132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3429000" y="45720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2</a:t>
                  </a:r>
                </a:p>
              </p:txBody>
            </p:sp>
            <p:sp>
              <p:nvSpPr>
                <p:cNvPr id="213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429000" y="2590800"/>
                  <a:ext cx="320675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Comic Sans MS" pitchFamily="-128" charset="0"/>
                    </a:rPr>
                    <a:t>1</a:t>
                  </a:r>
                </a:p>
              </p:txBody>
            </p:sp>
            <p:sp>
              <p:nvSpPr>
                <p:cNvPr id="2134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429000" y="4114800"/>
                  <a:ext cx="320675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1</a:t>
                  </a:r>
                </a:p>
              </p:txBody>
            </p:sp>
            <p:sp>
              <p:nvSpPr>
                <p:cNvPr id="2136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3429000" y="34290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3</a:t>
                  </a:r>
                </a:p>
              </p:txBody>
            </p:sp>
            <p:sp>
              <p:nvSpPr>
                <p:cNvPr id="2137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3429000" y="50292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3</a:t>
                  </a:r>
                </a:p>
              </p:txBody>
            </p:sp>
            <p:sp>
              <p:nvSpPr>
                <p:cNvPr id="2140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4806950" y="41910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2</a:t>
                  </a:r>
                </a:p>
              </p:txBody>
            </p:sp>
            <p:sp>
              <p:nvSpPr>
                <p:cNvPr id="2145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4806950" y="32766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3</a:t>
                  </a:r>
                </a:p>
              </p:txBody>
            </p:sp>
            <p:sp>
              <p:nvSpPr>
                <p:cNvPr id="2147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4806950" y="2819400"/>
                  <a:ext cx="320675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1</a:t>
                  </a:r>
                </a:p>
              </p:txBody>
            </p:sp>
            <p:sp>
              <p:nvSpPr>
                <p:cNvPr id="2148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806950" y="3657600"/>
                  <a:ext cx="320675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1</a:t>
                  </a:r>
                </a:p>
              </p:txBody>
            </p:sp>
            <p:sp>
              <p:nvSpPr>
                <p:cNvPr id="2149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806950" y="4953000"/>
                  <a:ext cx="36988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2</a:t>
                  </a:r>
                </a:p>
              </p:txBody>
            </p:sp>
            <p:sp>
              <p:nvSpPr>
                <p:cNvPr id="2150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4806950" y="4572000"/>
                  <a:ext cx="320675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Comic Sans MS" pitchFamily="-128" charset="0"/>
                    </a:rPr>
                    <a:t>1</a:t>
                  </a:r>
                </a:p>
              </p:txBody>
            </p:sp>
            <p:grpSp>
              <p:nvGrpSpPr>
                <p:cNvPr id="2" name="Group 157"/>
                <p:cNvGrpSpPr>
                  <a:grpSpLocks/>
                </p:cNvGrpSpPr>
                <p:nvPr/>
              </p:nvGrpSpPr>
              <p:grpSpPr bwMode="auto">
                <a:xfrm>
                  <a:off x="3657600" y="4495800"/>
                  <a:ext cx="152400" cy="1143000"/>
                  <a:chOff x="2304" y="2832"/>
                  <a:chExt cx="96" cy="720"/>
                </a:xfrm>
              </p:grpSpPr>
              <p:sp>
                <p:nvSpPr>
                  <p:cNvPr id="12368" name="Oval 154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2832"/>
                    <a:ext cx="96" cy="96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omic Sans MS" pitchFamily="-128" charset="0"/>
                    </a:endParaRPr>
                  </a:p>
                </p:txBody>
              </p:sp>
              <p:sp>
                <p:nvSpPr>
                  <p:cNvPr id="12369" name="Oval 155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3072"/>
                    <a:ext cx="96" cy="96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omic Sans MS" pitchFamily="-128" charset="0"/>
                    </a:endParaRPr>
                  </a:p>
                </p:txBody>
              </p:sp>
              <p:sp>
                <p:nvSpPr>
                  <p:cNvPr id="12370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3456"/>
                    <a:ext cx="96" cy="96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omic Sans MS" pitchFamily="-128" charset="0"/>
                    </a:endParaRPr>
                  </a:p>
                </p:txBody>
              </p:sp>
            </p:grpSp>
          </p:grpSp>
          <p:sp>
            <p:nvSpPr>
              <p:cNvPr id="2091" name="Oval 43"/>
              <p:cNvSpPr>
                <a:spLocks noChangeArrowheads="1"/>
              </p:cNvSpPr>
              <p:nvPr/>
            </p:nvSpPr>
            <p:spPr bwMode="auto">
              <a:xfrm>
                <a:off x="5086350" y="5715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-128" charset="0"/>
                </a:endParaRPr>
              </a:p>
            </p:txBody>
          </p:sp>
          <p:cxnSp>
            <p:nvCxnSpPr>
              <p:cNvPr id="2125" name="AutoShape 77"/>
              <p:cNvCxnSpPr>
                <a:cxnSpLocks noChangeShapeType="1"/>
                <a:endCxn id="2091" idx="2"/>
              </p:cNvCxnSpPr>
              <p:nvPr/>
            </p:nvCxnSpPr>
            <p:spPr bwMode="auto">
              <a:xfrm>
                <a:off x="3824288" y="5562600"/>
                <a:ext cx="1247775" cy="228600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144" name="Text Box 96"/>
            <p:cNvSpPr txBox="1">
              <a:spLocks noChangeArrowheads="1"/>
            </p:cNvSpPr>
            <p:nvPr/>
          </p:nvSpPr>
          <p:spPr bwMode="auto">
            <a:xfrm>
              <a:off x="4806950" y="24384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mic Sans MS" pitchFamily="-128" charset="0"/>
                </a:rPr>
                <a:t>3</a:t>
              </a:r>
            </a:p>
          </p:txBody>
        </p:sp>
        <p:sp>
          <p:nvSpPr>
            <p:cNvPr id="2151" name="Text Box 103"/>
            <p:cNvSpPr txBox="1">
              <a:spLocks noChangeArrowheads="1"/>
            </p:cNvSpPr>
            <p:nvPr/>
          </p:nvSpPr>
          <p:spPr bwMode="auto">
            <a:xfrm>
              <a:off x="4806950" y="5334000"/>
              <a:ext cx="3206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mic Sans MS" pitchFamily="-128" charset="0"/>
                </a:rPr>
                <a:t>1</a:t>
              </a:r>
            </a:p>
          </p:txBody>
        </p:sp>
      </p:grpSp>
      <p:sp>
        <p:nvSpPr>
          <p:cNvPr id="2153" name="Text Box 105"/>
          <p:cNvSpPr txBox="1">
            <a:spLocks noChangeArrowheads="1"/>
          </p:cNvSpPr>
          <p:nvPr/>
        </p:nvSpPr>
        <p:spPr bwMode="auto">
          <a:xfrm>
            <a:off x="5334000" y="685800"/>
            <a:ext cx="3063875" cy="566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endParaRPr lang="en-US" sz="1800" b="1" dirty="0">
              <a:latin typeface="Comic Sans MS" pitchFamily="-128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endParaRPr lang="en-US" sz="1800" b="1" dirty="0">
              <a:solidFill>
                <a:srgbClr val="008000"/>
              </a:solidFill>
              <a:latin typeface="Comic Sans MS" pitchFamily="-128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endParaRPr lang="en-US" sz="2400" b="1" dirty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2199" name="Text Box 151"/>
          <p:cNvSpPr txBox="1">
            <a:spLocks noChangeArrowheads="1"/>
          </p:cNvSpPr>
          <p:nvPr/>
        </p:nvSpPr>
        <p:spPr bwMode="auto">
          <a:xfrm>
            <a:off x="6172200" y="1600200"/>
            <a:ext cx="2743200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</a:p>
          <a:p>
            <a:r>
              <a:rPr lang="en-US" sz="4800" dirty="0">
                <a:solidFill>
                  <a:srgbClr val="009900"/>
                </a:solidFill>
                <a:latin typeface="Comic Sans MS" pitchFamily="-128" charset="0"/>
              </a:rPr>
              <a:t>Wins: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009900"/>
                </a:solidFill>
                <a:latin typeface="Comic Sans MS" pitchFamily="-128" charset="0"/>
              </a:rPr>
              <a:t>6</a:t>
            </a:r>
          </a:p>
          <a:p>
            <a:endParaRPr lang="en-US" sz="4800" dirty="0">
              <a:latin typeface="Comic Sans MS" pitchFamily="-128" charset="0"/>
            </a:endParaRPr>
          </a:p>
          <a:p>
            <a:r>
              <a:rPr lang="en-US" sz="4800" dirty="0">
                <a:solidFill>
                  <a:srgbClr val="33CC33"/>
                </a:solidFill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Lose: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6</a:t>
            </a:r>
          </a:p>
        </p:txBody>
      </p:sp>
      <p:sp>
        <p:nvSpPr>
          <p:cNvPr id="12366" name="Text Box 152"/>
          <p:cNvSpPr txBox="1">
            <a:spLocks noChangeArrowheads="1"/>
          </p:cNvSpPr>
          <p:nvPr/>
        </p:nvSpPr>
        <p:spPr bwMode="auto">
          <a:xfrm>
            <a:off x="1752600" y="182563"/>
            <a:ext cx="61798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Hall </a:t>
            </a:r>
            <a:r>
              <a:rPr lang="en-US" sz="32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32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3200" b="1" dirty="0" smtClean="0">
                <a:latin typeface="Comic Sans MS" pitchFamily="-128" charset="0"/>
              </a:rPr>
              <a:t>strategy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6" grpId="0" animBg="1"/>
      <p:bldP spid="2093" grpId="0"/>
      <p:bldP spid="2094" grpId="0"/>
      <p:bldP spid="21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2" name="Rectangle 84"/>
          <p:cNvSpPr>
            <a:spLocks noChangeArrowheads="1"/>
          </p:cNvSpPr>
          <p:nvPr/>
        </p:nvSpPr>
        <p:spPr bwMode="auto">
          <a:xfrm>
            <a:off x="6019800" y="1600200"/>
            <a:ext cx="2819400" cy="3200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13315" name="Text Box 77"/>
          <p:cNvSpPr txBox="1">
            <a:spLocks noChangeArrowheads="1"/>
          </p:cNvSpPr>
          <p:nvPr/>
        </p:nvSpPr>
        <p:spPr bwMode="auto">
          <a:xfrm>
            <a:off x="1676400" y="425450"/>
            <a:ext cx="63706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-128" charset="0"/>
              </a:rPr>
              <a:t>Monty Hall</a:t>
            </a:r>
            <a:r>
              <a:rPr lang="en-US" sz="36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3600" b="1" dirty="0">
                <a:solidFill>
                  <a:srgbClr val="FF3C3C"/>
                </a:solidFill>
                <a:latin typeface="Comic Sans MS" pitchFamily="-128" charset="0"/>
              </a:rPr>
              <a:t>STICK</a:t>
            </a:r>
            <a:r>
              <a:rPr lang="en-US" sz="3600" b="1" dirty="0">
                <a:solidFill>
                  <a:srgbClr val="CC00CC"/>
                </a:solidFill>
                <a:latin typeface="Comic Sans MS" pitchFamily="-128" charset="0"/>
              </a:rPr>
              <a:t> </a:t>
            </a:r>
            <a:r>
              <a:rPr lang="en-US" sz="3600" b="1" dirty="0" smtClean="0">
                <a:latin typeface="Comic Sans MS" pitchFamily="-128" charset="0"/>
              </a:rPr>
              <a:t>strategy</a:t>
            </a:r>
            <a:endParaRPr lang="en-US" sz="3600" b="1" dirty="0">
              <a:latin typeface="Comic Sans MS" pitchFamily="-128" charset="0"/>
            </a:endParaRPr>
          </a:p>
        </p:txBody>
      </p:sp>
      <p:sp>
        <p:nvSpPr>
          <p:cNvPr id="13316" name="Text Box 82"/>
          <p:cNvSpPr txBox="1">
            <a:spLocks noChangeArrowheads="1"/>
          </p:cNvSpPr>
          <p:nvPr/>
        </p:nvSpPr>
        <p:spPr bwMode="auto">
          <a:xfrm>
            <a:off x="304800" y="2263775"/>
            <a:ext cx="537198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336600"/>
                </a:solidFill>
                <a:latin typeface="Comic Sans MS" pitchFamily="-128" charset="0"/>
              </a:rPr>
              <a:t>Win</a:t>
            </a:r>
            <a:r>
              <a:rPr lang="en-US" sz="4800" dirty="0">
                <a:latin typeface="Comic Sans MS" pitchFamily="-128" charset="0"/>
              </a:rPr>
              <a:t> by </a:t>
            </a:r>
            <a:r>
              <a:rPr lang="en-US" sz="4800" dirty="0">
                <a:solidFill>
                  <a:srgbClr val="FF3C3C"/>
                </a:solidFill>
                <a:latin typeface="Comic Sans MS" pitchFamily="-128" charset="0"/>
              </a:rPr>
              <a:t>sticking</a:t>
            </a:r>
          </a:p>
          <a:p>
            <a:r>
              <a:rPr lang="en-US" sz="4800" dirty="0" err="1">
                <a:latin typeface="Comic Sans MS" pitchFamily="-128" charset="0"/>
              </a:rPr>
              <a:t>iff</a:t>
            </a:r>
            <a:endParaRPr lang="en-US" sz="4800" dirty="0">
              <a:latin typeface="Comic Sans MS" pitchFamily="-128" charset="0"/>
            </a:endParaRPr>
          </a:p>
          <a:p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Lose</a:t>
            </a:r>
            <a:r>
              <a:rPr lang="en-US" sz="4800" dirty="0">
                <a:latin typeface="Comic Sans MS" pitchFamily="-128" charset="0"/>
              </a:rPr>
              <a:t> by </a:t>
            </a:r>
            <a:r>
              <a:rPr lang="en-US" sz="4800" dirty="0">
                <a:solidFill>
                  <a:srgbClr val="7030A0"/>
                </a:solidFill>
                <a:latin typeface="Comic Sans MS" pitchFamily="-128" charset="0"/>
              </a:rPr>
              <a:t>switching</a:t>
            </a:r>
            <a:r>
              <a:rPr lang="en-US" sz="4800" dirty="0">
                <a:latin typeface="Comic Sans MS" pitchFamily="-128" charset="0"/>
              </a:rPr>
              <a:t>.</a:t>
            </a:r>
          </a:p>
        </p:txBody>
      </p:sp>
      <p:sp>
        <p:nvSpPr>
          <p:cNvPr id="32851" name="Text Box 83"/>
          <p:cNvSpPr txBox="1">
            <a:spLocks noChangeArrowheads="1"/>
          </p:cNvSpPr>
          <p:nvPr/>
        </p:nvSpPr>
        <p:spPr bwMode="auto">
          <a:xfrm>
            <a:off x="6172200" y="1600200"/>
            <a:ext cx="2743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mic Sans MS" pitchFamily="-128" charset="0"/>
              </a:rPr>
              <a:t>STICK</a:t>
            </a:r>
          </a:p>
          <a:p>
            <a:r>
              <a:rPr lang="en-US" dirty="0">
                <a:solidFill>
                  <a:srgbClr val="CC0000"/>
                </a:solidFill>
                <a:latin typeface="Comic Sans MS" pitchFamily="-128" charset="0"/>
              </a:rPr>
              <a:t>Lose: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>
                <a:solidFill>
                  <a:srgbClr val="CC0000"/>
                </a:solidFill>
                <a:latin typeface="Comic Sans MS" pitchFamily="-128" charset="0"/>
              </a:rPr>
              <a:t>6</a:t>
            </a:r>
            <a:endParaRPr lang="en-US" sz="4800" dirty="0">
              <a:solidFill>
                <a:srgbClr val="009900"/>
              </a:solidFill>
              <a:latin typeface="Comic Sans MS" pitchFamily="-128" charset="0"/>
            </a:endParaRPr>
          </a:p>
          <a:p>
            <a:endParaRPr lang="en-US" sz="4800" dirty="0">
              <a:latin typeface="Comic Sans MS" pitchFamily="-128" charset="0"/>
            </a:endParaRPr>
          </a:p>
          <a:p>
            <a:r>
              <a:rPr lang="en-US" dirty="0">
                <a:solidFill>
                  <a:srgbClr val="009900"/>
                </a:solidFill>
                <a:latin typeface="Comic Sans MS" pitchFamily="-128" charset="0"/>
              </a:rPr>
              <a:t>Wins: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>
                <a:solidFill>
                  <a:srgbClr val="009900"/>
                </a:solidFill>
                <a:latin typeface="Comic Sans MS" pitchFamily="-128" charset="0"/>
              </a:rPr>
              <a:t>6</a:t>
            </a:r>
            <a:endParaRPr lang="en-US" sz="4800" dirty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52" grpId="0" animBg="1"/>
      <p:bldP spid="328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533400" y="1600200"/>
            <a:ext cx="8077200" cy="3657600"/>
          </a:xfrm>
          <a:prstGeom prst="rect">
            <a:avLst/>
          </a:prstGeom>
          <a:noFill/>
          <a:ln w="0"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4400" dirty="0" smtClean="0">
                <a:solidFill>
                  <a:srgbClr val="CC0000"/>
                </a:solidFill>
                <a:latin typeface="Comic Sans MS" pitchFamily="-128" charset="0"/>
              </a:rPr>
              <a:t>A false conclusion:</a:t>
            </a:r>
            <a:endParaRPr lang="en-US" sz="4400" dirty="0" smtClean="0"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solidFill>
                  <a:srgbClr val="FF3C3C"/>
                </a:solidFill>
                <a:latin typeface="Comic Sans MS" pitchFamily="-128" charset="0"/>
              </a:rPr>
              <a:t>sticking</a:t>
            </a:r>
            <a:r>
              <a:rPr lang="en-US" sz="4400" dirty="0" smtClean="0">
                <a:latin typeface="Comic Sans MS" pitchFamily="-128" charset="0"/>
              </a:rPr>
              <a:t> and 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switching</a:t>
            </a:r>
            <a:r>
              <a:rPr lang="en-US" sz="4400" dirty="0" smtClean="0">
                <a:latin typeface="Comic Sans MS" pitchFamily="-128" charset="0"/>
              </a:rPr>
              <a:t> have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same # winning outcomes,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probability of winning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is the same for both: </a:t>
            </a:r>
            <a:r>
              <a:rPr lang="en-US" sz="48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800" dirty="0" smtClean="0">
                <a:latin typeface="Comic Sans MS" pitchFamily="-128" charset="0"/>
              </a:rPr>
              <a:t>.</a:t>
            </a:r>
            <a:endParaRPr lang="en-US" sz="4800" dirty="0" smtClean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14339" name="Rectangle 13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457200" y="1371600"/>
            <a:ext cx="8229600" cy="4876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solidFill>
                  <a:srgbClr val="C00000"/>
                </a:solidFill>
                <a:latin typeface="Comic Sans MS" pitchFamily="-128" charset="0"/>
              </a:rPr>
              <a:t>Another false argument:</a:t>
            </a:r>
            <a:endParaRPr lang="en-US" sz="4500" dirty="0" smtClean="0">
              <a:solidFill>
                <a:srgbClr val="FF0000"/>
              </a:solidFill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after door opening, 1 goat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and 1 prize are left.  Each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door is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500" dirty="0" smtClean="0">
                <a:solidFill>
                  <a:srgbClr val="FF0000"/>
                </a:solidFill>
                <a:latin typeface="Comic Sans MS" pitchFamily="-128" charset="0"/>
              </a:rPr>
              <a:t>equally likely</a:t>
            </a:r>
            <a:r>
              <a:rPr lang="en-US" sz="4500" dirty="0" smtClean="0">
                <a:latin typeface="Comic Sans MS" pitchFamily="-128" charset="0"/>
              </a:rPr>
              <a:t> to have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the prize (by symmetry), </a:t>
            </a:r>
            <a:r>
              <a:rPr lang="en-US" sz="4500" dirty="0" smtClean="0">
                <a:latin typeface="Comic Sans MS" pitchFamily="-128" charset="0"/>
              </a:rPr>
              <a:t>so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both </a:t>
            </a:r>
            <a:r>
              <a:rPr lang="en-US" sz="4500" dirty="0" smtClean="0">
                <a:latin typeface="Comic Sans MS" pitchFamily="-128" charset="0"/>
              </a:rPr>
              <a:t>strategies win </a:t>
            </a:r>
            <a:r>
              <a:rPr lang="en-US" sz="4500" dirty="0" smtClean="0">
                <a:latin typeface="Comic Sans MS" pitchFamily="-128" charset="0"/>
              </a:rPr>
              <a:t>with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probability</a:t>
            </a:r>
            <a:r>
              <a:rPr lang="en-US" sz="4500" dirty="0" smtClean="0">
                <a:latin typeface="Comic Sans MS" pitchFamily="-128" charset="0"/>
              </a:rPr>
              <a:t>: 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500" dirty="0" smtClean="0">
                <a:latin typeface="Comic Sans MS" pitchFamily="-128" charset="0"/>
              </a:rPr>
              <a:t>.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dirty="0" smtClean="0">
                <a:latin typeface="Comic Sans MS" pitchFamily="-128" charset="0"/>
              </a:rPr>
              <a:t> Monty H</a:t>
            </a:r>
            <a:r>
              <a:rPr lang="en-US" sz="3600" dirty="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04800" y="2133600"/>
            <a:ext cx="8382000" cy="2590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What’s wrong?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Let’s look at the outcome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tree more carefully.</a:t>
            </a:r>
          </a:p>
        </p:txBody>
      </p:sp>
      <p:sp>
        <p:nvSpPr>
          <p:cNvPr id="16387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715000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715000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791200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791200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715000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715000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715000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791200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791200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791200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715000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715000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4" name="Text Box 110"/>
          <p:cNvSpPr txBox="1">
            <a:spLocks noChangeArrowheads="1"/>
          </p:cNvSpPr>
          <p:nvPr/>
        </p:nvSpPr>
        <p:spPr bwMode="auto">
          <a:xfrm>
            <a:off x="6413500" y="2298700"/>
            <a:ext cx="2530475" cy="1404938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omic Sans MS" pitchFamily="-128" charset="0"/>
              </a:rPr>
              <a:t>W</a:t>
            </a:r>
            <a:r>
              <a:rPr lang="en-US" sz="2800">
                <a:latin typeface="Comic Sans MS" pitchFamily="-128" charset="0"/>
              </a:rPr>
              <a:t>: 6/9  = </a:t>
            </a:r>
            <a:r>
              <a:rPr lang="en-US" sz="2800" b="1">
                <a:solidFill>
                  <a:srgbClr val="008000"/>
                </a:solidFill>
                <a:latin typeface="Comic Sans MS" pitchFamily="-128" charset="0"/>
              </a:rPr>
              <a:t>2/3</a:t>
            </a:r>
          </a:p>
          <a:p>
            <a:endParaRPr lang="en-US" sz="2800">
              <a:latin typeface="Comic Sans MS" pitchFamily="-128" charset="0"/>
            </a:endParaRPr>
          </a:p>
          <a:p>
            <a:r>
              <a:rPr lang="en-US" sz="2800">
                <a:solidFill>
                  <a:srgbClr val="33CC33"/>
                </a:solidFill>
                <a:latin typeface="Comic Sans MS" pitchFamily="-128" charset="0"/>
              </a:rPr>
              <a:t> </a:t>
            </a:r>
            <a:r>
              <a:rPr lang="en-US" sz="2800">
                <a:solidFill>
                  <a:srgbClr val="CC0000"/>
                </a:solidFill>
                <a:latin typeface="Comic Sans MS" pitchFamily="-128" charset="0"/>
              </a:rPr>
              <a:t>L</a:t>
            </a:r>
            <a:r>
              <a:rPr lang="en-US" sz="2800">
                <a:latin typeface="Comic Sans MS" pitchFamily="-128" charset="0"/>
              </a:rPr>
              <a:t>: 6/18 = </a:t>
            </a:r>
            <a:r>
              <a:rPr lang="en-US" sz="2800" b="1">
                <a:solidFill>
                  <a:srgbClr val="CC0000"/>
                </a:solidFill>
                <a:latin typeface="Comic Sans MS" pitchFamily="-128" charset="0"/>
              </a:rPr>
              <a:t>1/3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grpSp>
        <p:nvGrpSpPr>
          <p:cNvPr id="2" name="Group 130"/>
          <p:cNvGrpSpPr>
            <a:grpSpLocks/>
          </p:cNvGrpSpPr>
          <p:nvPr/>
        </p:nvGrpSpPr>
        <p:grpSpPr bwMode="auto">
          <a:xfrm>
            <a:off x="5257800" y="655638"/>
            <a:ext cx="633413" cy="5516562"/>
            <a:chOff x="3312" y="413"/>
            <a:chExt cx="399" cy="3475"/>
          </a:xfrm>
        </p:grpSpPr>
        <p:sp>
          <p:nvSpPr>
            <p:cNvPr id="17525" name="Text Box 118"/>
            <p:cNvSpPr txBox="1">
              <a:spLocks noChangeArrowheads="1"/>
            </p:cNvSpPr>
            <p:nvPr/>
          </p:nvSpPr>
          <p:spPr bwMode="auto">
            <a:xfrm>
              <a:off x="3350" y="413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6" name="Text Box 119"/>
            <p:cNvSpPr txBox="1">
              <a:spLocks noChangeArrowheads="1"/>
            </p:cNvSpPr>
            <p:nvPr/>
          </p:nvSpPr>
          <p:spPr bwMode="auto">
            <a:xfrm>
              <a:off x="3312" y="1872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7" name="Text Box 120"/>
            <p:cNvSpPr txBox="1">
              <a:spLocks noChangeArrowheads="1"/>
            </p:cNvSpPr>
            <p:nvPr/>
          </p:nvSpPr>
          <p:spPr bwMode="auto">
            <a:xfrm>
              <a:off x="3360" y="72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8" name="Text Box 121"/>
            <p:cNvSpPr txBox="1">
              <a:spLocks noChangeArrowheads="1"/>
            </p:cNvSpPr>
            <p:nvPr/>
          </p:nvSpPr>
          <p:spPr bwMode="auto">
            <a:xfrm>
              <a:off x="3312" y="360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9" name="Text Box 122"/>
            <p:cNvSpPr txBox="1">
              <a:spLocks noChangeArrowheads="1"/>
            </p:cNvSpPr>
            <p:nvPr/>
          </p:nvSpPr>
          <p:spPr bwMode="auto">
            <a:xfrm>
              <a:off x="3312" y="216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30" name="Text Box 123"/>
            <p:cNvSpPr txBox="1">
              <a:spLocks noChangeArrowheads="1"/>
            </p:cNvSpPr>
            <p:nvPr/>
          </p:nvSpPr>
          <p:spPr bwMode="auto">
            <a:xfrm>
              <a:off x="3312" y="3264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31" name="Text Box 124"/>
            <p:cNvSpPr txBox="1">
              <a:spLocks noChangeArrowheads="1"/>
            </p:cNvSpPr>
            <p:nvPr/>
          </p:nvSpPr>
          <p:spPr bwMode="auto">
            <a:xfrm>
              <a:off x="3312" y="1008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2" name="Text Box 125"/>
            <p:cNvSpPr txBox="1">
              <a:spLocks noChangeArrowheads="1"/>
            </p:cNvSpPr>
            <p:nvPr/>
          </p:nvSpPr>
          <p:spPr bwMode="auto">
            <a:xfrm>
              <a:off x="3312" y="1296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3" name="Text Box 126"/>
            <p:cNvSpPr txBox="1">
              <a:spLocks noChangeArrowheads="1"/>
            </p:cNvSpPr>
            <p:nvPr/>
          </p:nvSpPr>
          <p:spPr bwMode="auto">
            <a:xfrm>
              <a:off x="3312" y="1584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4" name="Text Box 127"/>
            <p:cNvSpPr txBox="1">
              <a:spLocks noChangeArrowheads="1"/>
            </p:cNvSpPr>
            <p:nvPr/>
          </p:nvSpPr>
          <p:spPr bwMode="auto">
            <a:xfrm>
              <a:off x="3312" y="2448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5" name="Text Box 128"/>
            <p:cNvSpPr txBox="1">
              <a:spLocks noChangeArrowheads="1"/>
            </p:cNvSpPr>
            <p:nvPr/>
          </p:nvSpPr>
          <p:spPr bwMode="auto">
            <a:xfrm>
              <a:off x="3312" y="2736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6" name="Text Box 129"/>
            <p:cNvSpPr txBox="1">
              <a:spLocks noChangeArrowheads="1"/>
            </p:cNvSpPr>
            <p:nvPr/>
          </p:nvSpPr>
          <p:spPr bwMode="auto">
            <a:xfrm>
              <a:off x="3312" y="3024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</p:grp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3" grpId="0"/>
      <p:bldP spid="31823" grpId="0"/>
      <p:bldP spid="31824" grpId="0"/>
      <p:bldP spid="31825" grpId="0"/>
      <p:bldP spid="31826" grpId="0"/>
      <p:bldP spid="31827" grpId="0"/>
      <p:bldP spid="31828" grpId="0"/>
      <p:bldP spid="31829" grpId="0"/>
      <p:bldP spid="31830" grpId="0"/>
      <p:bldP spid="31831" grpId="0"/>
      <p:bldP spid="31832" grpId="0"/>
      <p:bldP spid="31834" grpId="0"/>
      <p:bldP spid="31835" grpId="0"/>
      <p:bldP spid="31836" grpId="0"/>
      <p:bldP spid="31837" grpId="0"/>
      <p:bldP spid="31838" grpId="0"/>
      <p:bldP spid="31839" grpId="0"/>
      <p:bldP spid="31840" grpId="0"/>
      <p:bldP spid="31841" grpId="0"/>
      <p:bldP spid="31842" grpId="0"/>
      <p:bldP spid="31843" grpId="0"/>
      <p:bldP spid="31844" grpId="0"/>
      <p:bldP spid="31845" grpId="0"/>
      <p:bldP spid="31846" grpId="0"/>
      <p:bldP spid="31847" grpId="0"/>
      <p:bldP spid="31848" grpId="0"/>
      <p:bldP spid="31849" grpId="0"/>
      <p:bldP spid="31850" grpId="0"/>
      <p:bldP spid="31851" grpId="0"/>
      <p:bldP spid="31852" grpId="0"/>
      <p:bldP spid="31853" grpId="0"/>
      <p:bldP spid="31854" grpId="0" animBg="1"/>
      <p:bldP spid="31856" grpId="0"/>
      <p:bldP spid="31857" grpId="0"/>
      <p:bldP spid="31858" grpId="0"/>
      <p:bldP spid="31859" grpId="0"/>
      <p:bldP spid="318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1447800" y="3810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Comic Sans MS" pitchFamily="-128" charset="0"/>
              </a:rPr>
              <a:t>Probability: </a:t>
            </a:r>
            <a:r>
              <a:rPr lang="en-US" sz="4800" b="1" dirty="0">
                <a:solidFill>
                  <a:srgbClr val="008000"/>
                </a:solidFill>
                <a:latin typeface="Comic Sans MS" pitchFamily="-128" charset="0"/>
              </a:rPr>
              <a:t>2nd Idea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2057400"/>
            <a:ext cx="8382000" cy="3124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smtClean="0">
                <a:latin typeface="Comic Sans MS" pitchFamily="-128" charset="0"/>
              </a:rPr>
              <a:t>Outcomes may have</a:t>
            </a:r>
          </a:p>
          <a:p>
            <a:pPr algn="ctr" eaLnBrk="1" hangingPunct="1">
              <a:buFontTx/>
              <a:buNone/>
            </a:pPr>
            <a:r>
              <a:rPr lang="en-US" sz="6000" smtClean="0">
                <a:solidFill>
                  <a:srgbClr val="008000"/>
                </a:solidFill>
                <a:latin typeface="Comic Sans MS" pitchFamily="-128" charset="0"/>
              </a:rPr>
              <a:t>differing probabilities!</a:t>
            </a:r>
          </a:p>
          <a:p>
            <a:pPr eaLnBrk="1" hangingPunct="1">
              <a:buFontTx/>
              <a:buNone/>
            </a:pPr>
            <a:r>
              <a:rPr lang="en-US" sz="6000" smtClean="0">
                <a:latin typeface="Comic Sans MS" pitchFamily="-128" charset="0"/>
              </a:rPr>
              <a:t>Not always uniform</a:t>
            </a:r>
            <a:r>
              <a:rPr lang="en-US" sz="6000" i="1" smtClean="0">
                <a:latin typeface="Comic Sans MS" pitchFamily="-128" charset="0"/>
              </a:rPr>
              <a:t>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-128" charset="0"/>
              </a:rPr>
              <a:t>Finding Probability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28600" y="1371600"/>
            <a:ext cx="8458200" cy="5105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Intuition is important but dangerous.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Stick with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-128" charset="0"/>
              </a:rPr>
              <a:t>4-part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method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outcomes </a:t>
            </a:r>
            <a:r>
              <a:rPr lang="en-US" sz="3600" dirty="0" smtClean="0">
                <a:latin typeface="Comic Sans MS" pitchFamily="-128" charset="0"/>
              </a:rPr>
              <a:t>(</a:t>
            </a:r>
            <a:r>
              <a:rPr lang="en-US" sz="3600" i="1" dirty="0" smtClean="0">
                <a:latin typeface="Comic Sans MS" pitchFamily="-128" charset="0"/>
              </a:rPr>
              <a:t>tree helps</a:t>
            </a:r>
            <a:r>
              <a:rPr lang="en-US" sz="3600" dirty="0" smtClean="0">
                <a:latin typeface="Comic Sans MS" pitchFamily="-12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event </a:t>
            </a:r>
            <a:r>
              <a:rPr lang="en-US" sz="4000" dirty="0" smtClean="0">
                <a:latin typeface="Comic Sans MS" pitchFamily="-128" charset="0"/>
              </a:rPr>
              <a:t>(</a:t>
            </a:r>
            <a:r>
              <a:rPr lang="en-US" sz="4000" i="1" dirty="0" smtClean="0">
                <a:latin typeface="Comic Sans MS" pitchFamily="-128" charset="0"/>
              </a:rPr>
              <a:t>winning</a:t>
            </a:r>
            <a:r>
              <a:rPr lang="en-US" sz="4000" dirty="0" smtClean="0">
                <a:latin typeface="Comic Sans MS" pitchFamily="-12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Assign outcome probabilities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Compute event probabilities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6200" y="1676400"/>
            <a:ext cx="6248400" cy="3352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What is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dirty="0" smtClean="0">
                <a:latin typeface="Comic Sans MS" pitchFamily="-128" charset="0"/>
              </a:rPr>
              <a:t>the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i="1" dirty="0" smtClean="0">
                <a:latin typeface="Comic Sans MS" pitchFamily="-128" charset="0"/>
              </a:rPr>
              <a:t>probability</a:t>
            </a:r>
            <a:r>
              <a:rPr lang="en-US" sz="4400" dirty="0" smtClean="0">
                <a:latin typeface="Comic Sans MS" pitchFamily="-128" charset="0"/>
              </a:rPr>
              <a:t> of getting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exactly two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jacks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in a poker hand?</a:t>
            </a:r>
          </a:p>
        </p:txBody>
      </p:sp>
      <p:pic>
        <p:nvPicPr>
          <p:cNvPr id="4100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3375" y="1905000"/>
            <a:ext cx="20034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533400" y="1371600"/>
            <a:ext cx="8077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4800" dirty="0" smtClean="0">
                <a:latin typeface="Comic Sans MS" pitchFamily="-128" charset="0"/>
              </a:rPr>
              <a:t> </a:t>
            </a:r>
            <a:r>
              <a:rPr lang="en-US" sz="4800" dirty="0">
                <a:latin typeface="Comic Sans MS" pitchFamily="-128" charset="0"/>
              </a:rPr>
              <a:t>strategy wins </a:t>
            </a:r>
            <a:r>
              <a:rPr lang="en-US" sz="4800" u="sng" dirty="0" err="1">
                <a:latin typeface="Comic Sans MS" pitchFamily="-128" charset="0"/>
              </a:rPr>
              <a:t>iff</a:t>
            </a:r>
            <a:endParaRPr lang="en-US" sz="4800" dirty="0">
              <a:latin typeface="Comic Sans MS" pitchFamily="-128" charset="0"/>
            </a:endParaRPr>
          </a:p>
          <a:p>
            <a:r>
              <a:rPr lang="en-US" sz="4800" dirty="0" smtClean="0">
                <a:latin typeface="Comic Sans MS" pitchFamily="-128" charset="0"/>
              </a:rPr>
              <a:t>prize door </a:t>
            </a:r>
            <a:r>
              <a:rPr lang="en-US" sz="4800" dirty="0" smtClean="0">
                <a:solidFill>
                  <a:srgbClr val="CC00CC"/>
                </a:solidFill>
                <a:latin typeface="Comic Sans MS" pitchFamily="-128" charset="0"/>
              </a:rPr>
              <a:t>not</a:t>
            </a:r>
            <a:r>
              <a:rPr lang="en-US" sz="4800" dirty="0" smtClean="0">
                <a:latin typeface="Comic Sans MS" pitchFamily="-128" charset="0"/>
              </a:rPr>
              <a:t> picked:</a:t>
            </a:r>
            <a:endParaRPr lang="en-US" sz="4800" dirty="0">
              <a:latin typeface="Comic Sans MS" pitchFamily="-128" charset="0"/>
            </a:endParaRPr>
          </a:p>
        </p:txBody>
      </p:sp>
      <p:sp>
        <p:nvSpPr>
          <p:cNvPr id="20483" name="Text Box 34"/>
          <p:cNvSpPr txBox="1">
            <a:spLocks noChangeArrowheads="1"/>
          </p:cNvSpPr>
          <p:nvPr/>
        </p:nvSpPr>
        <p:spPr bwMode="auto">
          <a:xfrm>
            <a:off x="1447800" y="457200"/>
            <a:ext cx="5541902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100" b="1" dirty="0" smtClean="0">
                <a:latin typeface="Comic Sans MS" pitchFamily="-128" charset="0"/>
              </a:rPr>
              <a:t>really simple analysis</a:t>
            </a:r>
            <a:endParaRPr lang="en-US" sz="4100" b="1" dirty="0"/>
          </a:p>
        </p:txBody>
      </p:sp>
      <p:grpSp>
        <p:nvGrpSpPr>
          <p:cNvPr id="2" name="Group 23"/>
          <p:cNvGrpSpPr/>
          <p:nvPr/>
        </p:nvGrpSpPr>
        <p:grpSpPr>
          <a:xfrm>
            <a:off x="685800" y="3200400"/>
            <a:ext cx="4009431" cy="3146286"/>
            <a:chOff x="685800" y="3200400"/>
            <a:chExt cx="4009431" cy="3146286"/>
          </a:xfrm>
        </p:grpSpPr>
        <p:sp>
          <p:nvSpPr>
            <p:cNvPr id="4" name="Oval 3"/>
            <p:cNvSpPr/>
            <p:nvPr/>
          </p:nvSpPr>
          <p:spPr>
            <a:xfrm>
              <a:off x="1447800" y="4267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200400" y="5410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76600" y="3200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685800" y="3330482"/>
              <a:ext cx="4009431" cy="3016204"/>
              <a:chOff x="2184167" y="3330482"/>
              <a:chExt cx="4009431" cy="3016204"/>
            </a:xfrm>
          </p:grpSpPr>
          <p:cxnSp>
            <p:nvCxnSpPr>
              <p:cNvPr id="8" name="Straight Connector 7"/>
              <p:cNvCxnSpPr>
                <a:stCxn id="4" idx="6"/>
                <a:endCxn id="6" idx="3"/>
              </p:cNvCxnSpPr>
              <p:nvPr/>
            </p:nvCxnSpPr>
            <p:spPr>
              <a:xfrm flipV="1">
                <a:off x="3098567" y="3330482"/>
                <a:ext cx="1698718" cy="10129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4" idx="5"/>
                <a:endCxn id="5" idx="1"/>
              </p:cNvCxnSpPr>
              <p:nvPr/>
            </p:nvCxnSpPr>
            <p:spPr>
              <a:xfrm rot="16200000" flipH="1">
                <a:off x="3381049" y="4092482"/>
                <a:ext cx="1035236" cy="16448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184167" y="5638800"/>
                <a:ext cx="400943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latin typeface="Comic Sans MS" pitchFamily="66" charset="0"/>
                  </a:rPr>
                  <a:t>picks prize door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196291" y="3505200"/>
                <a:ext cx="1061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mic Sans MS" pitchFamily="66" charset="0"/>
                  </a:rPr>
                  <a:t>yes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183912" y="4495800"/>
                <a:ext cx="7761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C00CC"/>
                    </a:solidFill>
                    <a:latin typeface="Comic Sans MS" pitchFamily="66" charset="0"/>
                  </a:rPr>
                  <a:t>no</a:t>
                </a:r>
              </a:p>
            </p:txBody>
          </p:sp>
        </p:grpSp>
      </p:grp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854433" y="2971800"/>
          <a:ext cx="29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85" name="Equation" r:id="rId4" imgW="291960" imgH="939600" progId="Equation.DSMT4">
                  <p:embed/>
                </p:oleObj>
              </mc:Choice>
              <mc:Fallback>
                <p:oleObj name="Equation" r:id="rId4" imgW="29196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433" y="2971800"/>
                        <a:ext cx="2921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854433" y="4724400"/>
          <a:ext cx="29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86" name="Equation" r:id="rId6" imgW="291960" imgH="939600" progId="Equation.DSMT4">
                  <p:embed/>
                </p:oleObj>
              </mc:Choice>
              <mc:Fallback>
                <p:oleObj name="Equation" r:id="rId6" imgW="291960" imgH="939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433" y="4724400"/>
                        <a:ext cx="2921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0"/>
          <p:cNvGrpSpPr/>
          <p:nvPr/>
        </p:nvGrpSpPr>
        <p:grpSpPr>
          <a:xfrm>
            <a:off x="3378433" y="2895600"/>
            <a:ext cx="824265" cy="2964597"/>
            <a:chOff x="4876800" y="2895600"/>
            <a:chExt cx="824265" cy="2964597"/>
          </a:xfrm>
        </p:grpSpPr>
        <p:sp>
          <p:nvSpPr>
            <p:cNvPr id="19" name="TextBox 18"/>
            <p:cNvSpPr txBox="1"/>
            <p:nvPr/>
          </p:nvSpPr>
          <p:spPr>
            <a:xfrm>
              <a:off x="5029200" y="2895600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FF0000"/>
                  </a:solidFill>
                  <a:latin typeface="Comic Sans MS" pitchFamily="66" charset="0"/>
                </a:rPr>
                <a:t>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76800" y="5029200"/>
              <a:ext cx="8242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B050"/>
                  </a:solidFill>
                  <a:latin typeface="Comic Sans MS" pitchFamily="66" charset="0"/>
                </a:rPr>
                <a:t>W</a:t>
              </a:r>
            </a:p>
          </p:txBody>
        </p:sp>
      </p:grpSp>
      <p:grpSp>
        <p:nvGrpSpPr>
          <p:cNvPr id="10" name="Group 25"/>
          <p:cNvGrpSpPr/>
          <p:nvPr/>
        </p:nvGrpSpPr>
        <p:grpSpPr>
          <a:xfrm>
            <a:off x="4343400" y="3200400"/>
            <a:ext cx="4695516" cy="2362200"/>
            <a:chOff x="4343400" y="3200400"/>
            <a:chExt cx="4695516" cy="2362200"/>
          </a:xfrm>
        </p:grpSpPr>
        <p:sp>
          <p:nvSpPr>
            <p:cNvPr id="23" name="TextBox 22"/>
            <p:cNvSpPr txBox="1"/>
            <p:nvPr/>
          </p:nvSpPr>
          <p:spPr>
            <a:xfrm>
              <a:off x="4343400" y="3200400"/>
              <a:ext cx="46955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  <a:latin typeface="Comic Sans MS" pitchFamily="-128" charset="0"/>
                </a:rPr>
                <a:t>Pr{</a:t>
              </a:r>
              <a:r>
                <a:rPr lang="en-US" sz="4800" dirty="0" smtClean="0">
                  <a:solidFill>
                    <a:srgbClr val="7030A0"/>
                  </a:solidFill>
                  <a:latin typeface="Comic Sans MS" pitchFamily="-128" charset="0"/>
                </a:rPr>
                <a:t>switch</a:t>
              </a:r>
              <a:r>
                <a:rPr lang="en-US" sz="4800" dirty="0" smtClean="0">
                  <a:solidFill>
                    <a:schemeClr val="accent2"/>
                  </a:solidFill>
                  <a:latin typeface="Comic Sans MS" pitchFamily="-128" charset="0"/>
                </a:rPr>
                <a:t> </a:t>
              </a:r>
              <a:r>
                <a:rPr lang="en-US" sz="4800" dirty="0" smtClean="0">
                  <a:solidFill>
                    <a:srgbClr val="008000"/>
                  </a:solidFill>
                  <a:latin typeface="Comic Sans MS" pitchFamily="-128" charset="0"/>
                </a:rPr>
                <a:t>wins</a:t>
              </a:r>
              <a:r>
                <a:rPr lang="en-US" sz="4800" dirty="0" smtClean="0">
                  <a:solidFill>
                    <a:srgbClr val="0000FF"/>
                  </a:solidFill>
                  <a:latin typeface="Comic Sans MS" pitchFamily="-128" charset="0"/>
                </a:rPr>
                <a:t>}</a:t>
              </a:r>
              <a:r>
                <a:rPr lang="en-US" sz="4800" dirty="0" smtClean="0">
                  <a:solidFill>
                    <a:srgbClr val="008000"/>
                  </a:solidFill>
                  <a:latin typeface="Comic Sans MS" pitchFamily="-128" charset="0"/>
                </a:rPr>
                <a:t> </a:t>
              </a:r>
              <a:endParaRPr lang="en-US" sz="4800" dirty="0">
                <a:latin typeface="Comic Sans MS" pitchFamily="-128" charset="0"/>
              </a:endParaRPr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5486400" y="3784600"/>
            <a:ext cx="1524000" cy="177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87" name="Equation" r:id="rId8" imgW="609480" imgH="939600" progId="Equation.DSMT4">
                    <p:embed/>
                  </p:oleObj>
                </mc:Choice>
                <mc:Fallback>
                  <p:oleObj name="Equation" r:id="rId8" imgW="609480" imgH="9396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3784600"/>
                          <a:ext cx="1524000" cy="1778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28600" y="1447800"/>
            <a:ext cx="8740775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Comic Sans MS" pitchFamily="-128" charset="0"/>
              </a:rPr>
              <a:t>Outcomes:</a:t>
            </a:r>
            <a:r>
              <a:rPr lang="en-US" sz="4000" dirty="0"/>
              <a:t>         </a:t>
            </a:r>
            <a:r>
              <a:rPr lang="en-US" sz="4000" dirty="0">
                <a:latin typeface="Comic Sans MS" pitchFamily="-128" charset="0"/>
              </a:rPr>
              <a:t>5-card hands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mic Sans MS" pitchFamily="-128" charset="0"/>
              </a:rPr>
              <a:t>Event:</a:t>
            </a:r>
            <a:r>
              <a:rPr lang="en-US" dirty="0"/>
              <a:t>                </a:t>
            </a:r>
            <a:r>
              <a:rPr lang="en-US" dirty="0" smtClean="0">
                <a:latin typeface="Comic Sans MS" pitchFamily="-128" charset="0"/>
              </a:rPr>
              <a:t>hands w/2Jacks</a:t>
            </a:r>
            <a:endParaRPr lang="en-US" dirty="0">
              <a:latin typeface="Comic Sans MS" pitchFamily="-128" charset="0"/>
            </a:endParaRPr>
          </a:p>
          <a:p>
            <a:endParaRPr lang="en-US" dirty="0">
              <a:latin typeface="Comic Sans MS" pitchFamily="-128" charset="0"/>
            </a:endParaRPr>
          </a:p>
          <a:p>
            <a:r>
              <a:rPr lang="en-US" dirty="0"/>
              <a:t>    </a:t>
            </a:r>
            <a:r>
              <a:rPr lang="en-US" dirty="0">
                <a:latin typeface="Comic Sans MS" pitchFamily="66" charset="0"/>
              </a:rPr>
              <a:t>Pr{2 Jacks}</a:t>
            </a:r>
            <a:r>
              <a:rPr lang="en-US" dirty="0"/>
              <a:t> </a:t>
            </a:r>
            <a:r>
              <a:rPr lang="en-US" dirty="0" smtClean="0">
                <a:latin typeface="Comic Sans MS" pitchFamily="66" charset="0"/>
                <a:cs typeface="Times New Roman" pitchFamily="-128" charset="0"/>
                <a:sym typeface="Symbol" pitchFamily="18" charset="2"/>
              </a:rPr>
              <a:t>::</a:t>
            </a:r>
            <a:r>
              <a:rPr lang="en-US" dirty="0" smtClean="0">
                <a:latin typeface="Comic Sans MS" pitchFamily="66" charset="0"/>
                <a:cs typeface="Times New Roman" pitchFamily="-128" charset="0"/>
              </a:rPr>
              <a:t>=</a:t>
            </a:r>
            <a:r>
              <a:rPr lang="en-US" dirty="0" smtClean="0">
                <a:cs typeface="Times New Roman" pitchFamily="-128" charset="0"/>
              </a:rPr>
              <a:t> </a:t>
            </a:r>
            <a:endParaRPr lang="en-US" dirty="0">
              <a:cs typeface="Times New Roman" pitchFamily="-128" charset="0"/>
            </a:endParaRPr>
          </a:p>
          <a:p>
            <a:r>
              <a:rPr lang="en-US" dirty="0"/>
              <a:t> </a:t>
            </a:r>
          </a:p>
        </p:txBody>
      </p:sp>
      <p:pic>
        <p:nvPicPr>
          <p:cNvPr id="1030" name="Picture 4" descr="sl122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914400"/>
            <a:ext cx="13811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6934200" y="4737100"/>
            <a:ext cx="196597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Euclid Symbol" charset="2"/>
                <a:cs typeface="Euclid Symbol" charset="2"/>
                <a:sym typeface="Symbol" pitchFamily="18" charset="2"/>
              </a:rPr>
              <a:t>≈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0.04</a:t>
            </a:r>
          </a:p>
        </p:txBody>
      </p:sp>
      <p:sp>
        <p:nvSpPr>
          <p:cNvPr id="1032" name="Rectangle 1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911336"/>
              </p:ext>
            </p:extLst>
          </p:nvPr>
        </p:nvGraphicFramePr>
        <p:xfrm>
          <a:off x="2895600" y="838200"/>
          <a:ext cx="1219200" cy="2048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3" name="Equation" r:id="rId5" imgW="317500" imgH="533400" progId="Equation.DSMT4">
                  <p:embed/>
                </p:oleObj>
              </mc:Choice>
              <mc:Fallback>
                <p:oleObj name="Equation" r:id="rId5" imgW="3175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838200"/>
                        <a:ext cx="1219200" cy="2048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311864"/>
              </p:ext>
            </p:extLst>
          </p:nvPr>
        </p:nvGraphicFramePr>
        <p:xfrm>
          <a:off x="1981200" y="3021600"/>
          <a:ext cx="2514600" cy="170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4" name="Equation" r:id="rId7" imgW="787400" imgH="533400" progId="Equation.DSMT4">
                  <p:embed/>
                </p:oleObj>
              </mc:Choice>
              <mc:Fallback>
                <p:oleObj name="Equation" r:id="rId7" imgW="7874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21600"/>
                        <a:ext cx="2514600" cy="1702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292030"/>
              </p:ext>
            </p:extLst>
          </p:nvPr>
        </p:nvGraphicFramePr>
        <p:xfrm>
          <a:off x="5029200" y="3951288"/>
          <a:ext cx="1752600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5" name="Equation" r:id="rId9" imgW="812800" imgH="1168400" progId="Equation.DSMT4">
                  <p:embed/>
                </p:oleObj>
              </mc:Choice>
              <mc:Fallback>
                <p:oleObj name="Equation" r:id="rId9" imgW="812800" imgH="116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951288"/>
                        <a:ext cx="1752600" cy="25193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52400" y="1219200"/>
            <a:ext cx="8763000" cy="495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A set of basic experimental      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  <a:latin typeface="Comic Sans MS" pitchFamily="-128" charset="0"/>
              </a:rPr>
              <a:t>                     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outcomes</a:t>
            </a:r>
            <a:endParaRPr lang="en-US" sz="4000" dirty="0" smtClean="0">
              <a:solidFill>
                <a:srgbClr val="0000FF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A subset of outcomes is an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latin typeface="Comic Sans MS" pitchFamily="-128" charset="0"/>
              </a:rPr>
              <a:t>                      </a:t>
            </a: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event</a:t>
            </a:r>
            <a:endParaRPr lang="en-US" sz="4000" dirty="0" smtClean="0">
              <a:solidFill>
                <a:srgbClr val="0000FF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The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probability</a:t>
            </a:r>
            <a:r>
              <a:rPr lang="en-US" sz="4000" dirty="0" smtClean="0">
                <a:latin typeface="Comic Sans MS" pitchFamily="-128" charset="0"/>
              </a:rPr>
              <a:t> of an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event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533400" indent="-53340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4000" dirty="0" smtClean="0">
                <a:latin typeface="Comic Sans MS" pitchFamily="-128" charset="0"/>
              </a:rPr>
              <a:t> 		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Comic Sans MS" pitchFamily="-128" charset="0"/>
              </a:rPr>
              <a:t>Probability: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-128" charset="0"/>
              </a:rPr>
              <a:t>1st Idea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54038" y="4703763"/>
          <a:ext cx="80454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7" name="Equation" r:id="rId4" imgW="2412720" imgH="469800" progId="Equation.DSMT4">
                  <p:embed/>
                </p:oleObj>
              </mc:Choice>
              <mc:Fallback>
                <p:oleObj name="Equation" r:id="rId4" imgW="241272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4703763"/>
                        <a:ext cx="8045450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The Monty Hall Game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524000"/>
            <a:ext cx="8839200" cy="3810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Applied Probability:</a:t>
            </a:r>
          </a:p>
          <a:p>
            <a:pPr algn="ctr" eaLnBrk="1" hangingPunct="1">
              <a:buFontTx/>
              <a:buNone/>
            </a:pPr>
            <a:r>
              <a:rPr lang="en-US" sz="6000" i="1" dirty="0" smtClean="0">
                <a:solidFill>
                  <a:srgbClr val="7030A0"/>
                </a:solidFill>
                <a:latin typeface="Comic Sans MS" pitchFamily="-128" charset="0"/>
              </a:rPr>
              <a:t>Let’s Make A Deal</a:t>
            </a:r>
          </a:p>
          <a:p>
            <a:pPr algn="ctr" eaLnBrk="1" hangingPunct="1">
              <a:buFontTx/>
              <a:buNone/>
            </a:pPr>
            <a:r>
              <a:rPr lang="en-US" sz="6000" dirty="0" smtClean="0">
                <a:latin typeface="Comic Sans MS" pitchFamily="-128" charset="0"/>
              </a:rPr>
              <a:t>(1970’s TV Game Show)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Monty Hall Webpages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5181600"/>
            <a:ext cx="83058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http://www.letsmakeadeal.com</a:t>
            </a:r>
          </a:p>
        </p:txBody>
      </p:sp>
      <p:pic>
        <p:nvPicPr>
          <p:cNvPr id="7172" name="Picture 4" descr="70s-Doors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066800"/>
            <a:ext cx="6324600" cy="360997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Monty Hall Webpages</a:t>
            </a:r>
          </a:p>
        </p:txBody>
      </p:sp>
      <p:pic>
        <p:nvPicPr>
          <p:cNvPr id="8196" name="Picture 7" descr="LMAD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524000"/>
            <a:ext cx="7162800" cy="277812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2971800" y="4267201"/>
            <a:ext cx="5410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Monty   Carol </a:t>
            </a:r>
            <a:r>
              <a:rPr lang="en-US" sz="3600" dirty="0" err="1">
                <a:latin typeface="Comic Sans MS" pitchFamily="66" charset="0"/>
              </a:rPr>
              <a:t>Merill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5181600"/>
            <a:ext cx="83058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http://www.letsmakeadeal.com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5867400" cy="838200"/>
          </a:xfrm>
        </p:spPr>
        <p:txBody>
          <a:bodyPr/>
          <a:lstStyle/>
          <a:p>
            <a:r>
              <a:rPr lang="en-US" dirty="0" smtClean="0"/>
              <a:t>The Monty Hall Game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44974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goats behind two doors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prize behind third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contestant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picks</a:t>
            </a:r>
            <a:r>
              <a:rPr lang="en-US" sz="4800" dirty="0" smtClean="0">
                <a:latin typeface="Comic Sans MS" pitchFamily="66" charset="0"/>
              </a:rPr>
              <a:t> a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Monty reveals a goat</a:t>
            </a:r>
          </a:p>
          <a:p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 behind an </a:t>
            </a:r>
            <a:r>
              <a:rPr lang="en-US" sz="4800" dirty="0" smtClean="0">
                <a:solidFill>
                  <a:srgbClr val="CC00CC"/>
                </a:solidFill>
                <a:latin typeface="Comic Sans MS" pitchFamily="66" charset="0"/>
              </a:rPr>
              <a:t>unpicked</a:t>
            </a:r>
            <a:r>
              <a:rPr lang="en-US" sz="4800" dirty="0" smtClean="0">
                <a:latin typeface="Comic Sans MS" pitchFamily="66" charset="0"/>
              </a:rPr>
              <a:t>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Contest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sticks</a:t>
            </a:r>
            <a:r>
              <a:rPr lang="en-US" sz="4800" dirty="0" smtClean="0">
                <a:latin typeface="Comic Sans MS" pitchFamily="66" charset="0"/>
              </a:rPr>
              <a:t>, or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switches</a:t>
            </a:r>
          </a:p>
          <a:p>
            <a:r>
              <a:rPr lang="en-US" sz="4800" dirty="0" smtClean="0">
                <a:latin typeface="Comic Sans MS" pitchFamily="66" charset="0"/>
              </a:rPr>
              <a:t>  to the other unopened door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>
                <a:solidFill>
                  <a:schemeClr val="tx2"/>
                </a:solidFill>
                <a:latin typeface="Comic Sans MS" pitchFamily="-128" charset="0"/>
              </a:rPr>
              <a:t>Monty Hall Experiments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981200"/>
            <a:ext cx="7924800" cy="2895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We’ll collect data by giving</a:t>
            </a:r>
          </a:p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a few more contestants</a:t>
            </a:r>
          </a:p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a chance to play.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14461</TotalTime>
  <Words>723</Words>
  <Application>Microsoft Macintosh PowerPoint</Application>
  <PresentationFormat>On-screen Show (4:3)</PresentationFormat>
  <Paragraphs>273</Paragraphs>
  <Slides>20</Slides>
  <Notes>20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6.042 Lecture Template</vt:lpstr>
      <vt:lpstr>Equation</vt:lpstr>
      <vt:lpstr>PowerPoint Presentation</vt:lpstr>
      <vt:lpstr>Counting in Probability</vt:lpstr>
      <vt:lpstr>Counting in Probability</vt:lpstr>
      <vt:lpstr>Probability: 1st Idea</vt:lpstr>
      <vt:lpstr>The Monty Hall Game</vt:lpstr>
      <vt:lpstr>Monty Hall Webpages</vt:lpstr>
      <vt:lpstr>Monty Hall Webpages</vt:lpstr>
      <vt:lpstr>The Monty Hall Game</vt:lpstr>
      <vt:lpstr>PowerPoint Presentation</vt:lpstr>
      <vt:lpstr>Analyzing Monty Hall</vt:lpstr>
      <vt:lpstr>Analyzing Monty Hall</vt:lpstr>
      <vt:lpstr>PowerPoint Presentation</vt:lpstr>
      <vt:lpstr>PowerPoint Presentation</vt:lpstr>
      <vt:lpstr>Analyzing Monty Hall</vt:lpstr>
      <vt:lpstr>Analyzing Monty Hall</vt:lpstr>
      <vt:lpstr>Analyzing Monty Hall</vt:lpstr>
      <vt:lpstr>PowerPoint Presentation</vt:lpstr>
      <vt:lpstr>PowerPoint Presentation</vt:lpstr>
      <vt:lpstr>Finding Probability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1781</cp:revision>
  <cp:lastPrinted>2012-04-20T17:51:30Z</cp:lastPrinted>
  <dcterms:created xsi:type="dcterms:W3CDTF">2011-04-15T22:26:53Z</dcterms:created>
  <dcterms:modified xsi:type="dcterms:W3CDTF">2013-04-29T00:46:37Z</dcterms:modified>
</cp:coreProperties>
</file>