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21"/>
  </p:notesMasterIdLst>
  <p:handoutMasterIdLst>
    <p:handoutMasterId r:id="rId22"/>
  </p:handoutMasterIdLst>
  <p:sldIdLst>
    <p:sldId id="990" r:id="rId2"/>
    <p:sldId id="1015" r:id="rId3"/>
    <p:sldId id="1029" r:id="rId4"/>
    <p:sldId id="1026" r:id="rId5"/>
    <p:sldId id="1033" r:id="rId6"/>
    <p:sldId id="1034" r:id="rId7"/>
    <p:sldId id="1035" r:id="rId8"/>
    <p:sldId id="1045" r:id="rId9"/>
    <p:sldId id="1036" r:id="rId10"/>
    <p:sldId id="1050" r:id="rId11"/>
    <p:sldId id="1046" r:id="rId12"/>
    <p:sldId id="1038" r:id="rId13"/>
    <p:sldId id="1044" r:id="rId14"/>
    <p:sldId id="1043" r:id="rId15"/>
    <p:sldId id="1047" r:id="rId16"/>
    <p:sldId id="1048" r:id="rId17"/>
    <p:sldId id="1049" r:id="rId18"/>
    <p:sldId id="1039" r:id="rId19"/>
    <p:sldId id="1040" r:id="rId20"/>
  </p:sldIdLst>
  <p:sldSz cx="9144000" cy="6858000" type="screen4x3"/>
  <p:notesSz cx="9601200" cy="7315200"/>
  <p:custDataLst>
    <p:tags r:id="rId2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0093"/>
    <a:srgbClr val="C30778"/>
    <a:srgbClr val="0033CC"/>
    <a:srgbClr val="008000"/>
    <a:srgbClr val="FF00FF"/>
    <a:srgbClr val="FF6600"/>
    <a:srgbClr val="996633"/>
    <a:srgbClr val="CC9900"/>
    <a:srgbClr val="9966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15" autoAdjust="0"/>
    <p:restoredTop sz="92496" autoAdjust="0"/>
  </p:normalViewPr>
  <p:slideViewPr>
    <p:cSldViewPr snapToGrid="0" showGuides="1">
      <p:cViewPr varScale="1">
        <p:scale>
          <a:sx n="97" d="100"/>
          <a:sy n="97" d="100"/>
        </p:scale>
        <p:origin x="-928" y="-104"/>
      </p:cViewPr>
      <p:guideLst>
        <p:guide orient="horz" pos="2158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3768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tags" Target="tags/tag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1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1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B2FCA87-1F3F-4A79-82E1-E918232CE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5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6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3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94992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6" y="6949925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BE7B95FB-0FFD-45DC-A496-AD0CACD1DE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6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11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12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13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14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15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16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17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18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2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4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5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6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7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8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9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10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FB5A61B2-F962-41D0-80C7-F5D7877F9E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0D6CA1FB-2B00-4BCF-BEED-EFC5FEA944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57148ADA-680C-4144-AF16-3366624244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6C799C0A-802F-41D9-B284-857975CDA7D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A8DA7C4C-06CD-4825-9396-616D5C87571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4F9003E0-E729-4FDF-81B9-7A17FBEA10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04EEC797-552D-4B57-982D-5930DB38F2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274587" y="6561400"/>
            <a:ext cx="3398890" cy="286189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sz="1200" dirty="0">
                <a:latin typeface="Comic Sans MS" pitchFamily="66" charset="0"/>
              </a:rPr>
              <a:t>Albert R Meyer</a:t>
            </a:r>
            <a:r>
              <a:rPr lang="en-US" sz="1200" dirty="0" smtClean="0">
                <a:latin typeface="Comic Sans MS" pitchFamily="66" charset="0"/>
              </a:rPr>
              <a:t>,    October</a:t>
            </a:r>
            <a:r>
              <a:rPr lang="en-US" sz="1200" baseline="0" dirty="0" smtClean="0">
                <a:latin typeface="Comic Sans MS" pitchFamily="66" charset="0"/>
              </a:rPr>
              <a:t> 31,</a:t>
            </a:r>
            <a:r>
              <a:rPr lang="en-US" sz="1200" dirty="0" smtClean="0">
                <a:latin typeface="Comic Sans MS" pitchFamily="66" charset="0"/>
              </a:rPr>
              <a:t> 2015</a:t>
            </a:r>
            <a:endParaRPr lang="en-US" sz="1200" dirty="0">
              <a:latin typeface="Comic Sans MS" pitchFamily="66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82" r:id="rId5"/>
    <p:sldLayoutId id="2147483679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240594" y="1933224"/>
            <a:ext cx="8663517" cy="307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80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Minimum Weight</a:t>
            </a:r>
          </a:p>
          <a:p>
            <a:pPr algn="ctr" eaLnBrk="0" hangingPunct="0"/>
            <a:r>
              <a:rPr lang="en-US" sz="80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Spanning Trees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920DE7F4-CDF1-43A8-A3EC-2F119C2C0C6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397000" y="1905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Mathematics for Computer Science</a:t>
            </a:r>
            <a:b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</a:b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MIT</a:t>
            </a: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 </a:t>
            </a: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6.042J/18.062J</a:t>
            </a:r>
            <a:endParaRPr lang="en-US" sz="3200" b="1" kern="0" dirty="0">
              <a:solidFill>
                <a:srgbClr val="008000"/>
              </a:solidFill>
              <a:latin typeface="Comic Sans MS"/>
              <a:ea typeface="+mj-ea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55412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re-color components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43692" y="5052185"/>
            <a:ext cx="702325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so gray edges must differ</a:t>
            </a:r>
          </a:p>
          <a:p>
            <a:r>
              <a:rPr lang="en-US" sz="4400" dirty="0" smtClean="0">
                <a:latin typeface="+mj-lt"/>
              </a:rPr>
              <a:t>from previously selected</a:t>
            </a:r>
          </a:p>
        </p:txBody>
      </p:sp>
    </p:spTree>
    <p:extLst>
      <p:ext uri="{BB962C8B-B14F-4D97-AF65-F5344CB8AC3E}">
        <p14:creationId xmlns:p14="http://schemas.microsoft.com/office/powerpoint/2010/main" val="242782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63500">
            <a:solidFill>
              <a:schemeClr val="bg2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69850">
            <a:solidFill>
              <a:schemeClr val="bg2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84445" y="997802"/>
            <a:ext cx="30301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gray edges</a:t>
            </a:r>
          </a:p>
        </p:txBody>
      </p:sp>
    </p:spTree>
    <p:extLst>
      <p:ext uri="{BB962C8B-B14F-4D97-AF65-F5344CB8AC3E}">
        <p14:creationId xmlns:p14="http://schemas.microsoft.com/office/powerpoint/2010/main" val="237811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61724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gray edges: min weight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508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930018" y="5119935"/>
            <a:ext cx="33171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  <a:latin typeface="+mj-lt"/>
              </a:rPr>
              <a:t>repeat:</a:t>
            </a:r>
          </a:p>
        </p:txBody>
      </p:sp>
    </p:spTree>
    <p:extLst>
      <p:ext uri="{BB962C8B-B14F-4D97-AF65-F5344CB8AC3E}">
        <p14:creationId xmlns:p14="http://schemas.microsoft.com/office/powerpoint/2010/main" val="216609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4925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4925">
            <a:solidFill>
              <a:schemeClr val="tx2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84445" y="997802"/>
            <a:ext cx="55412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re-color components</a:t>
            </a:r>
          </a:p>
        </p:txBody>
      </p:sp>
    </p:spTree>
    <p:extLst>
      <p:ext uri="{BB962C8B-B14F-4D97-AF65-F5344CB8AC3E}">
        <p14:creationId xmlns:p14="http://schemas.microsoft.com/office/powerpoint/2010/main" val="67456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84445" y="997802"/>
            <a:ext cx="55412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re-color components</a:t>
            </a:r>
          </a:p>
        </p:txBody>
      </p:sp>
      <p:sp>
        <p:nvSpPr>
          <p:cNvPr id="29" name="Oval 28"/>
          <p:cNvSpPr/>
          <p:nvPr/>
        </p:nvSpPr>
        <p:spPr bwMode="auto">
          <a:xfrm rot="1975289">
            <a:off x="5183106" y="2942464"/>
            <a:ext cx="1104766" cy="2292022"/>
          </a:xfrm>
          <a:prstGeom prst="ellipse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97199" y="3952897"/>
            <a:ext cx="22130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+mj-lt"/>
              </a:rPr>
              <a:t>white</a:t>
            </a:r>
          </a:p>
          <a:p>
            <a:pPr algn="ctr"/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component</a:t>
            </a:r>
          </a:p>
        </p:txBody>
      </p:sp>
      <p:sp>
        <p:nvSpPr>
          <p:cNvPr id="33" name="Oval 32"/>
          <p:cNvSpPr/>
          <p:nvPr/>
        </p:nvSpPr>
        <p:spPr bwMode="auto">
          <a:xfrm rot="3274484">
            <a:off x="3207254" y="1501352"/>
            <a:ext cx="1104766" cy="2494633"/>
          </a:xfrm>
          <a:prstGeom prst="ellipse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29520" y="3164237"/>
            <a:ext cx="22130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black</a:t>
            </a:r>
          </a:p>
          <a:p>
            <a:pPr algn="ctr"/>
            <a:r>
              <a:rPr lang="en-US" sz="3200" dirty="0" smtClean="0">
                <a:solidFill>
                  <a:srgbClr val="0000E5"/>
                </a:solidFill>
                <a:latin typeface="+mj-lt"/>
              </a:rPr>
              <a:t>component</a:t>
            </a:r>
          </a:p>
        </p:txBody>
      </p:sp>
    </p:spTree>
    <p:extLst>
      <p:ext uri="{BB962C8B-B14F-4D97-AF65-F5344CB8AC3E}">
        <p14:creationId xmlns:p14="http://schemas.microsoft.com/office/powerpoint/2010/main" val="83453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" grpId="0"/>
      <p:bldP spid="33" grpId="0" animBg="1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69850">
            <a:solidFill>
              <a:schemeClr val="bg2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4925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69850">
            <a:solidFill>
              <a:schemeClr val="bg2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84445" y="997802"/>
            <a:ext cx="30301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gray edges</a:t>
            </a:r>
          </a:p>
        </p:txBody>
      </p:sp>
    </p:spTree>
    <p:extLst>
      <p:ext uri="{BB962C8B-B14F-4D97-AF65-F5344CB8AC3E}">
        <p14:creationId xmlns:p14="http://schemas.microsoft.com/office/powerpoint/2010/main" val="77477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69850">
            <a:solidFill>
              <a:schemeClr val="bg2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4925">
            <a:solidFill>
              <a:schemeClr val="tx2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635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84445" y="997802"/>
            <a:ext cx="61724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gray edges: min weight</a:t>
            </a:r>
          </a:p>
        </p:txBody>
      </p:sp>
    </p:spTree>
    <p:extLst>
      <p:ext uri="{BB962C8B-B14F-4D97-AF65-F5344CB8AC3E}">
        <p14:creationId xmlns:p14="http://schemas.microsoft.com/office/powerpoint/2010/main" val="348185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4925">
            <a:solidFill>
              <a:schemeClr val="tx2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4925">
            <a:solidFill>
              <a:schemeClr val="tx2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4925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834336" y="5178420"/>
            <a:ext cx="169270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+mj-lt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283205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842590" y="2042893"/>
            <a:ext cx="3430503" cy="2739390"/>
            <a:chOff x="2842590" y="2042893"/>
            <a:chExt cx="3430503" cy="2739390"/>
          </a:xfrm>
        </p:grpSpPr>
        <p:sp>
          <p:nvSpPr>
            <p:cNvPr id="54" name="Oval 5"/>
            <p:cNvSpPr>
              <a:spLocks noChangeArrowheads="1"/>
            </p:cNvSpPr>
            <p:nvPr/>
          </p:nvSpPr>
          <p:spPr bwMode="auto">
            <a:xfrm>
              <a:off x="2842590" y="3278189"/>
              <a:ext cx="276225" cy="2762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5" name="Oval 6"/>
            <p:cNvSpPr>
              <a:spLocks noChangeArrowheads="1"/>
            </p:cNvSpPr>
            <p:nvPr/>
          </p:nvSpPr>
          <p:spPr bwMode="auto">
            <a:xfrm>
              <a:off x="4483748" y="3278189"/>
              <a:ext cx="276225" cy="2762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6" name="Oval 7"/>
            <p:cNvSpPr>
              <a:spLocks noChangeArrowheads="1"/>
            </p:cNvSpPr>
            <p:nvPr/>
          </p:nvSpPr>
          <p:spPr bwMode="auto">
            <a:xfrm>
              <a:off x="4479009" y="2042893"/>
              <a:ext cx="276225" cy="2762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7" name="Oval 8"/>
            <p:cNvSpPr>
              <a:spLocks noChangeArrowheads="1"/>
            </p:cNvSpPr>
            <p:nvPr/>
          </p:nvSpPr>
          <p:spPr bwMode="auto">
            <a:xfrm>
              <a:off x="3712694" y="4506058"/>
              <a:ext cx="276225" cy="2762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8" name="Oval 9"/>
            <p:cNvSpPr>
              <a:spLocks noChangeArrowheads="1"/>
            </p:cNvSpPr>
            <p:nvPr/>
          </p:nvSpPr>
          <p:spPr bwMode="auto">
            <a:xfrm>
              <a:off x="5995280" y="3278189"/>
              <a:ext cx="277813" cy="2762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" name="Oval 10"/>
            <p:cNvSpPr>
              <a:spLocks noChangeArrowheads="1"/>
            </p:cNvSpPr>
            <p:nvPr/>
          </p:nvSpPr>
          <p:spPr bwMode="auto">
            <a:xfrm>
              <a:off x="5116040" y="4506058"/>
              <a:ext cx="276225" cy="2762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60" name="AutoShape 14"/>
            <p:cNvCxnSpPr>
              <a:cxnSpLocks noChangeShapeType="1"/>
              <a:stCxn id="54" idx="6"/>
              <a:endCxn id="55" idx="2"/>
            </p:cNvCxnSpPr>
            <p:nvPr/>
          </p:nvCxnSpPr>
          <p:spPr bwMode="auto">
            <a:xfrm>
              <a:off x="3118815" y="3416302"/>
              <a:ext cx="1364933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1" name="AutoShape 16"/>
            <p:cNvCxnSpPr>
              <a:cxnSpLocks noChangeShapeType="1"/>
              <a:stCxn id="56" idx="3"/>
            </p:cNvCxnSpPr>
            <p:nvPr/>
          </p:nvCxnSpPr>
          <p:spPr bwMode="auto">
            <a:xfrm flipH="1">
              <a:off x="3080563" y="2278666"/>
              <a:ext cx="1438898" cy="1030524"/>
            </a:xfrm>
            <a:prstGeom prst="straightConnector1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none" w="lg" len="lg"/>
            </a:ln>
          </p:spPr>
        </p:cxnSp>
        <p:cxnSp>
          <p:nvCxnSpPr>
            <p:cNvPr id="62" name="AutoShape 17"/>
            <p:cNvCxnSpPr>
              <a:cxnSpLocks noChangeShapeType="1"/>
              <a:stCxn id="55" idx="4"/>
              <a:endCxn id="57" idx="7"/>
            </p:cNvCxnSpPr>
            <p:nvPr/>
          </p:nvCxnSpPr>
          <p:spPr bwMode="auto">
            <a:xfrm flipH="1">
              <a:off x="3948467" y="3554414"/>
              <a:ext cx="673394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3" name="AutoShape 18"/>
            <p:cNvCxnSpPr>
              <a:cxnSpLocks noChangeShapeType="1"/>
              <a:stCxn id="57" idx="6"/>
              <a:endCxn id="59" idx="2"/>
            </p:cNvCxnSpPr>
            <p:nvPr/>
          </p:nvCxnSpPr>
          <p:spPr bwMode="auto">
            <a:xfrm>
              <a:off x="3988919" y="4644171"/>
              <a:ext cx="1127121" cy="0"/>
            </a:xfrm>
            <a:prstGeom prst="straightConnector1">
              <a:avLst/>
            </a:prstGeom>
            <a:noFill/>
            <a:ln w="31750">
              <a:solidFill>
                <a:srgbClr val="FF00FF"/>
              </a:solidFill>
              <a:round/>
              <a:headEnd/>
              <a:tailEnd type="none" w="lg" len="lg"/>
            </a:ln>
          </p:spPr>
        </p:cxnSp>
        <p:cxnSp>
          <p:nvCxnSpPr>
            <p:cNvPr id="64" name="AutoShape 19"/>
            <p:cNvCxnSpPr>
              <a:cxnSpLocks noChangeShapeType="1"/>
              <a:stCxn id="59" idx="7"/>
              <a:endCxn id="58" idx="4"/>
            </p:cNvCxnSpPr>
            <p:nvPr/>
          </p:nvCxnSpPr>
          <p:spPr bwMode="auto">
            <a:xfrm flipV="1">
              <a:off x="5351813" y="3554414"/>
              <a:ext cx="782374" cy="992096"/>
            </a:xfrm>
            <a:prstGeom prst="straightConnector1">
              <a:avLst/>
            </a:prstGeom>
            <a:noFill/>
            <a:ln w="31750">
              <a:solidFill>
                <a:srgbClr val="FF00FF"/>
              </a:solidFill>
              <a:round/>
              <a:headEnd/>
              <a:tailEnd type="none" w="lg" len="lg"/>
            </a:ln>
          </p:spPr>
        </p:cxnSp>
        <p:cxnSp>
          <p:nvCxnSpPr>
            <p:cNvPr id="65" name="AutoShape 25"/>
            <p:cNvCxnSpPr>
              <a:cxnSpLocks noChangeShapeType="1"/>
              <a:stCxn id="56" idx="5"/>
              <a:endCxn id="58" idx="1"/>
            </p:cNvCxnSpPr>
            <p:nvPr/>
          </p:nvCxnSpPr>
          <p:spPr bwMode="auto">
            <a:xfrm>
              <a:off x="4714782" y="2278666"/>
              <a:ext cx="1321183" cy="1039975"/>
            </a:xfrm>
            <a:prstGeom prst="straightConnector1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none" w="lg" len="lg"/>
            </a:ln>
          </p:spPr>
        </p:cxnSp>
        <p:cxnSp>
          <p:nvCxnSpPr>
            <p:cNvPr id="66" name="AutoShape 14"/>
            <p:cNvCxnSpPr>
              <a:cxnSpLocks noChangeShapeType="1"/>
            </p:cNvCxnSpPr>
            <p:nvPr/>
          </p:nvCxnSpPr>
          <p:spPr bwMode="auto">
            <a:xfrm>
              <a:off x="4782924" y="3427413"/>
              <a:ext cx="1235307" cy="0"/>
            </a:xfrm>
            <a:prstGeom prst="straightConnector1">
              <a:avLst/>
            </a:prstGeom>
            <a:noFill/>
            <a:ln w="31750">
              <a:solidFill>
                <a:srgbClr val="FF00FF"/>
              </a:solidFill>
              <a:round/>
              <a:headEnd/>
              <a:tailEnd type="none" w="lg" len="lg"/>
            </a:ln>
          </p:spPr>
        </p:cxnSp>
        <p:cxnSp>
          <p:nvCxnSpPr>
            <p:cNvPr id="68" name="AutoShape 19"/>
            <p:cNvCxnSpPr>
              <a:cxnSpLocks noChangeShapeType="1"/>
              <a:stCxn id="59" idx="1"/>
              <a:endCxn id="55" idx="4"/>
            </p:cNvCxnSpPr>
            <p:nvPr/>
          </p:nvCxnSpPr>
          <p:spPr bwMode="auto">
            <a:xfrm flipH="1" flipV="1">
              <a:off x="4621861" y="3554414"/>
              <a:ext cx="534631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9" name="AutoShape 19"/>
            <p:cNvCxnSpPr>
              <a:cxnSpLocks noChangeShapeType="1"/>
              <a:stCxn id="57" idx="1"/>
              <a:endCxn id="54" idx="5"/>
            </p:cNvCxnSpPr>
            <p:nvPr/>
          </p:nvCxnSpPr>
          <p:spPr bwMode="auto">
            <a:xfrm flipH="1" flipV="1">
              <a:off x="3078363" y="3513962"/>
              <a:ext cx="674783" cy="103254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70" name="TextBox 69"/>
            <p:cNvSpPr txBox="1"/>
            <p:nvPr/>
          </p:nvSpPr>
          <p:spPr>
            <a:xfrm>
              <a:off x="5365893" y="2366003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689089" y="2942448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163575" y="2926872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432483" y="2328207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3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069636" y="3908060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6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926217" y="3683162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9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722980" y="3885384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2</a:t>
              </a:r>
              <a:endParaRPr lang="en-US" sz="2800" dirty="0" smtClean="0">
                <a:latin typeface="+mj-lt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432040" y="4188640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918161" y="3706639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7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834336" y="5178420"/>
            <a:ext cx="169270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+mj-lt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134104642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grow an MST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87" y="1008968"/>
            <a:ext cx="9060913" cy="5394014"/>
          </a:xfrm>
        </p:spPr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sz="4400" dirty="0" smtClean="0"/>
              <a:t>start at any vertex, keep building one tree.  (Prim)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keep choosing min weight edge between diff components (</a:t>
            </a:r>
            <a:r>
              <a:rPr lang="en-US" sz="4400" dirty="0" err="1" smtClean="0"/>
              <a:t>Kruskal</a:t>
            </a:r>
            <a:r>
              <a:rPr lang="en-US" sz="4400" dirty="0" smtClean="0"/>
              <a:t>)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grow trees in parallel </a:t>
            </a:r>
            <a:r>
              <a:rPr lang="en-US" sz="4400" dirty="0" smtClean="0"/>
              <a:t>(</a:t>
            </a:r>
            <a:r>
              <a:rPr lang="en-US" sz="4400" dirty="0" err="1" smtClean="0"/>
              <a:t>Boruvka</a:t>
            </a:r>
            <a:r>
              <a:rPr lang="en-US" sz="4400" dirty="0" smtClean="0"/>
              <a:t>)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All special cases of gray edges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0D6CA1FB-2B00-4BCF-BEED-EFC5FEA944B9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401830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1690" y="1295400"/>
            <a:ext cx="7882595" cy="97233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4400" dirty="0" smtClean="0">
                <a:ea typeface="宋体" pitchFamily="2" charset="-122"/>
              </a:rPr>
              <a:t>Suppose edges have weights: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9" name="Rectangle 3"/>
          <p:cNvSpPr txBox="1">
            <a:spLocks noChangeArrowheads="1"/>
          </p:cNvSpPr>
          <p:nvPr/>
        </p:nvSpPr>
        <p:spPr bwMode="auto">
          <a:xfrm>
            <a:off x="384044" y="4962783"/>
            <a:ext cx="8392386" cy="98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4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4400" dirty="0" smtClean="0">
                <a:ea typeface="宋体" pitchFamily="2" charset="-122"/>
              </a:rPr>
              <a:t>Find </a:t>
            </a:r>
            <a:r>
              <a:rPr lang="en-US" altLang="zh-CN" sz="4400" dirty="0" smtClean="0">
                <a:solidFill>
                  <a:srgbClr val="930093"/>
                </a:solidFill>
                <a:ea typeface="宋体" pitchFamily="2" charset="-122"/>
              </a:rPr>
              <a:t>min weight</a:t>
            </a:r>
            <a:r>
              <a:rPr lang="en-US" altLang="zh-CN" sz="4400" dirty="0" smtClean="0">
                <a:ea typeface="宋体" pitchFamily="2" charset="-122"/>
              </a:rPr>
              <a:t> spanning tree?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2842590" y="2042893"/>
            <a:ext cx="3430503" cy="2739390"/>
            <a:chOff x="2796690" y="2042893"/>
            <a:chExt cx="3430503" cy="2739390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2796690" y="3278189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437848" y="3278189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4433109" y="2042893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3666794" y="4506058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5949380" y="3278189"/>
              <a:ext cx="277813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5070140" y="4506058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21" name="AutoShape 14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3072915" y="3416302"/>
              <a:ext cx="1364933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3" name="AutoShape 16"/>
            <p:cNvCxnSpPr>
              <a:cxnSpLocks noChangeShapeType="1"/>
              <a:stCxn id="7" idx="3"/>
            </p:cNvCxnSpPr>
            <p:nvPr/>
          </p:nvCxnSpPr>
          <p:spPr bwMode="auto">
            <a:xfrm flipH="1">
              <a:off x="3034663" y="2278666"/>
              <a:ext cx="1438898" cy="103052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4" name="AutoShape 17"/>
            <p:cNvCxnSpPr>
              <a:cxnSpLocks noChangeShapeType="1"/>
              <a:stCxn id="6" idx="4"/>
              <a:endCxn id="8" idx="7"/>
            </p:cNvCxnSpPr>
            <p:nvPr/>
          </p:nvCxnSpPr>
          <p:spPr bwMode="auto">
            <a:xfrm flipH="1">
              <a:off x="3902567" y="3554414"/>
              <a:ext cx="673394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5" name="AutoShape 18"/>
            <p:cNvCxnSpPr>
              <a:cxnSpLocks noChangeShapeType="1"/>
              <a:stCxn id="8" idx="6"/>
              <a:endCxn id="10" idx="2"/>
            </p:cNvCxnSpPr>
            <p:nvPr/>
          </p:nvCxnSpPr>
          <p:spPr bwMode="auto">
            <a:xfrm>
              <a:off x="3943019" y="4644171"/>
              <a:ext cx="1127121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6" name="AutoShape 19"/>
            <p:cNvCxnSpPr>
              <a:cxnSpLocks noChangeShapeType="1"/>
              <a:stCxn id="10" idx="7"/>
              <a:endCxn id="9" idx="4"/>
            </p:cNvCxnSpPr>
            <p:nvPr/>
          </p:nvCxnSpPr>
          <p:spPr bwMode="auto">
            <a:xfrm flipV="1">
              <a:off x="5305913" y="3554414"/>
              <a:ext cx="782374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7" name="AutoShape 25"/>
            <p:cNvCxnSpPr>
              <a:cxnSpLocks noChangeShapeType="1"/>
              <a:stCxn id="7" idx="5"/>
              <a:endCxn id="9" idx="1"/>
            </p:cNvCxnSpPr>
            <p:nvPr/>
          </p:nvCxnSpPr>
          <p:spPr bwMode="auto">
            <a:xfrm>
              <a:off x="4668882" y="2278666"/>
              <a:ext cx="1321183" cy="1039975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89" name="AutoShape 14"/>
            <p:cNvCxnSpPr>
              <a:cxnSpLocks noChangeShapeType="1"/>
              <a:stCxn id="6" idx="6"/>
              <a:endCxn id="9" idx="2"/>
            </p:cNvCxnSpPr>
            <p:nvPr/>
          </p:nvCxnSpPr>
          <p:spPr bwMode="auto">
            <a:xfrm>
              <a:off x="4714073" y="3416302"/>
              <a:ext cx="1235307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92" name="AutoShape 19"/>
            <p:cNvCxnSpPr>
              <a:cxnSpLocks noChangeShapeType="1"/>
              <a:stCxn id="10" idx="1"/>
              <a:endCxn id="6" idx="4"/>
            </p:cNvCxnSpPr>
            <p:nvPr/>
          </p:nvCxnSpPr>
          <p:spPr bwMode="auto">
            <a:xfrm flipH="1" flipV="1">
              <a:off x="4575961" y="3554414"/>
              <a:ext cx="534631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95" name="AutoShape 19"/>
            <p:cNvCxnSpPr>
              <a:cxnSpLocks noChangeShapeType="1"/>
              <a:stCxn id="8" idx="1"/>
              <a:endCxn id="5" idx="5"/>
            </p:cNvCxnSpPr>
            <p:nvPr/>
          </p:nvCxnSpPr>
          <p:spPr bwMode="auto">
            <a:xfrm flipH="1" flipV="1">
              <a:off x="3032463" y="3513962"/>
              <a:ext cx="674783" cy="103254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67" name="TextBox 66"/>
            <p:cNvSpPr txBox="1"/>
            <p:nvPr/>
          </p:nvSpPr>
          <p:spPr>
            <a:xfrm>
              <a:off x="5319993" y="2366003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643189" y="2942448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117675" y="2926872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386583" y="2328207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3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023736" y="3908060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6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880317" y="3683162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9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677080" y="3885384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2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386140" y="4188640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872261" y="3706639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0962074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MST using </a:t>
            </a:r>
            <a:r>
              <a:rPr lang="en-US" dirty="0" smtClean="0">
                <a:solidFill>
                  <a:srgbClr val="930093"/>
                </a:solidFill>
              </a:rPr>
              <a:t>gray edges</a:t>
            </a:r>
            <a:endParaRPr lang="en-US" dirty="0">
              <a:solidFill>
                <a:srgbClr val="93009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53" y="1443792"/>
            <a:ext cx="8988087" cy="4013886"/>
          </a:xfrm>
        </p:spPr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sz="4400" dirty="0" smtClean="0"/>
              <a:t>Start with </a:t>
            </a:r>
            <a:r>
              <a:rPr lang="en-US" sz="4400" dirty="0" smtClean="0"/>
              <a:t>vertices w/o edges</a:t>
            </a:r>
            <a:endParaRPr lang="en-US" sz="4400" dirty="0" smtClean="0"/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Color components black &amp; </a:t>
            </a:r>
            <a:r>
              <a:rPr lang="en-US" sz="4400" dirty="0" smtClean="0"/>
              <a:t>white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Graph is connected, so have:</a:t>
            </a:r>
            <a:endParaRPr lang="en-US" sz="4400" dirty="0" smtClean="0"/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gray edge ::= 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add min weight gray edge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0D6CA1FB-2B00-4BCF-BEED-EFC5FEA944B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543668" y="4187793"/>
            <a:ext cx="1789345" cy="276225"/>
            <a:chOff x="4218637" y="3489841"/>
            <a:chExt cx="1789345" cy="276225"/>
          </a:xfrm>
        </p:grpSpPr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4218637" y="3489841"/>
              <a:ext cx="276225" cy="276225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5730169" y="3489841"/>
              <a:ext cx="277813" cy="2762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7" name="AutoShape 14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4494862" y="3627954"/>
              <a:ext cx="1235307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1219057538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47259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color components</a:t>
            </a:r>
            <a:endParaRPr lang="en-US" sz="4400" dirty="0" smtClean="0">
              <a:solidFill>
                <a:srgbClr val="FF00FF"/>
              </a:solidFill>
              <a:latin typeface="+mj-lt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2842590" y="2042893"/>
            <a:ext cx="3430503" cy="2739390"/>
            <a:chOff x="2796690" y="2042893"/>
            <a:chExt cx="3430503" cy="2739390"/>
          </a:xfrm>
        </p:grpSpPr>
        <p:sp>
          <p:nvSpPr>
            <p:cNvPr id="54" name="Oval 5"/>
            <p:cNvSpPr>
              <a:spLocks noChangeArrowheads="1"/>
            </p:cNvSpPr>
            <p:nvPr/>
          </p:nvSpPr>
          <p:spPr bwMode="auto">
            <a:xfrm>
              <a:off x="2796690" y="3278189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5" name="Oval 6"/>
            <p:cNvSpPr>
              <a:spLocks noChangeArrowheads="1"/>
            </p:cNvSpPr>
            <p:nvPr/>
          </p:nvSpPr>
          <p:spPr bwMode="auto">
            <a:xfrm>
              <a:off x="4437848" y="3278189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6" name="Oval 7"/>
            <p:cNvSpPr>
              <a:spLocks noChangeArrowheads="1"/>
            </p:cNvSpPr>
            <p:nvPr/>
          </p:nvSpPr>
          <p:spPr bwMode="auto">
            <a:xfrm>
              <a:off x="4433109" y="2042893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7" name="Oval 8"/>
            <p:cNvSpPr>
              <a:spLocks noChangeArrowheads="1"/>
            </p:cNvSpPr>
            <p:nvPr/>
          </p:nvSpPr>
          <p:spPr bwMode="auto">
            <a:xfrm>
              <a:off x="3666794" y="4506058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8" name="Oval 9"/>
            <p:cNvSpPr>
              <a:spLocks noChangeArrowheads="1"/>
            </p:cNvSpPr>
            <p:nvPr/>
          </p:nvSpPr>
          <p:spPr bwMode="auto">
            <a:xfrm>
              <a:off x="5949380" y="3278189"/>
              <a:ext cx="277813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" name="Oval 10"/>
            <p:cNvSpPr>
              <a:spLocks noChangeArrowheads="1"/>
            </p:cNvSpPr>
            <p:nvPr/>
          </p:nvSpPr>
          <p:spPr bwMode="auto">
            <a:xfrm>
              <a:off x="5070140" y="4506058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60" name="AutoShape 14"/>
            <p:cNvCxnSpPr>
              <a:cxnSpLocks noChangeShapeType="1"/>
              <a:stCxn id="54" idx="6"/>
              <a:endCxn id="55" idx="2"/>
            </p:cNvCxnSpPr>
            <p:nvPr/>
          </p:nvCxnSpPr>
          <p:spPr bwMode="auto">
            <a:xfrm>
              <a:off x="3072915" y="3416302"/>
              <a:ext cx="1364933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1" name="AutoShape 16"/>
            <p:cNvCxnSpPr>
              <a:cxnSpLocks noChangeShapeType="1"/>
              <a:stCxn id="56" idx="3"/>
            </p:cNvCxnSpPr>
            <p:nvPr/>
          </p:nvCxnSpPr>
          <p:spPr bwMode="auto">
            <a:xfrm flipH="1">
              <a:off x="3034663" y="2278666"/>
              <a:ext cx="1438898" cy="103052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2" name="AutoShape 17"/>
            <p:cNvCxnSpPr>
              <a:cxnSpLocks noChangeShapeType="1"/>
              <a:stCxn id="55" idx="4"/>
              <a:endCxn id="57" idx="7"/>
            </p:cNvCxnSpPr>
            <p:nvPr/>
          </p:nvCxnSpPr>
          <p:spPr bwMode="auto">
            <a:xfrm flipH="1">
              <a:off x="3902567" y="3554414"/>
              <a:ext cx="673394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3" name="AutoShape 18"/>
            <p:cNvCxnSpPr>
              <a:cxnSpLocks noChangeShapeType="1"/>
              <a:stCxn id="57" idx="6"/>
              <a:endCxn id="59" idx="2"/>
            </p:cNvCxnSpPr>
            <p:nvPr/>
          </p:nvCxnSpPr>
          <p:spPr bwMode="auto">
            <a:xfrm>
              <a:off x="3943019" y="4644171"/>
              <a:ext cx="1127121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4" name="AutoShape 19"/>
            <p:cNvCxnSpPr>
              <a:cxnSpLocks noChangeShapeType="1"/>
              <a:stCxn id="59" idx="7"/>
              <a:endCxn id="58" idx="4"/>
            </p:cNvCxnSpPr>
            <p:nvPr/>
          </p:nvCxnSpPr>
          <p:spPr bwMode="auto">
            <a:xfrm flipV="1">
              <a:off x="5305913" y="3554414"/>
              <a:ext cx="782374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5" name="AutoShape 25"/>
            <p:cNvCxnSpPr>
              <a:cxnSpLocks noChangeShapeType="1"/>
              <a:stCxn id="56" idx="5"/>
              <a:endCxn id="58" idx="1"/>
            </p:cNvCxnSpPr>
            <p:nvPr/>
          </p:nvCxnSpPr>
          <p:spPr bwMode="auto">
            <a:xfrm>
              <a:off x="4668882" y="2278666"/>
              <a:ext cx="1321183" cy="1039975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6" name="AutoShape 14"/>
            <p:cNvCxnSpPr>
              <a:cxnSpLocks noChangeShapeType="1"/>
              <a:stCxn id="55" idx="6"/>
              <a:endCxn id="58" idx="2"/>
            </p:cNvCxnSpPr>
            <p:nvPr/>
          </p:nvCxnSpPr>
          <p:spPr bwMode="auto">
            <a:xfrm>
              <a:off x="4714073" y="3416302"/>
              <a:ext cx="1235307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8" name="AutoShape 19"/>
            <p:cNvCxnSpPr>
              <a:cxnSpLocks noChangeShapeType="1"/>
              <a:stCxn id="59" idx="1"/>
              <a:endCxn id="55" idx="4"/>
            </p:cNvCxnSpPr>
            <p:nvPr/>
          </p:nvCxnSpPr>
          <p:spPr bwMode="auto">
            <a:xfrm flipH="1" flipV="1">
              <a:off x="4575961" y="3554414"/>
              <a:ext cx="534631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9" name="AutoShape 19"/>
            <p:cNvCxnSpPr>
              <a:cxnSpLocks noChangeShapeType="1"/>
              <a:stCxn id="57" idx="1"/>
              <a:endCxn id="54" idx="5"/>
            </p:cNvCxnSpPr>
            <p:nvPr/>
          </p:nvCxnSpPr>
          <p:spPr bwMode="auto">
            <a:xfrm flipH="1" flipV="1">
              <a:off x="3032463" y="3513962"/>
              <a:ext cx="674783" cy="103254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70" name="TextBox 69"/>
            <p:cNvSpPr txBox="1"/>
            <p:nvPr/>
          </p:nvSpPr>
          <p:spPr>
            <a:xfrm>
              <a:off x="5319993" y="2366003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643189" y="2942448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117675" y="2926872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386583" y="2328207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3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023736" y="3908060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6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880317" y="3683162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9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677080" y="3885384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2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386140" y="4188640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872261" y="3706639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7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997460" y="4987625"/>
            <a:ext cx="506460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initial components:</a:t>
            </a:r>
          </a:p>
          <a:p>
            <a:pPr algn="ctr"/>
            <a:r>
              <a:rPr lang="en-US" sz="4400" dirty="0" smtClean="0">
                <a:latin typeface="+mj-lt"/>
              </a:rPr>
              <a:t>isolated vertices</a:t>
            </a:r>
          </a:p>
        </p:txBody>
      </p:sp>
    </p:spTree>
    <p:extLst>
      <p:ext uri="{BB962C8B-B14F-4D97-AF65-F5344CB8AC3E}">
        <p14:creationId xmlns:p14="http://schemas.microsoft.com/office/powerpoint/2010/main" val="3518914440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84445" y="997802"/>
            <a:ext cx="47259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color components</a:t>
            </a:r>
            <a:endParaRPr lang="en-US" sz="4400" dirty="0" smtClean="0">
              <a:solidFill>
                <a:srgbClr val="FF00FF"/>
              </a:solidFill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97460" y="4987625"/>
            <a:ext cx="506460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initial components:</a:t>
            </a:r>
          </a:p>
          <a:p>
            <a:pPr algn="ctr"/>
            <a:r>
              <a:rPr lang="en-US" sz="4400" dirty="0" smtClean="0">
                <a:latin typeface="+mj-lt"/>
              </a:rPr>
              <a:t>isolated vertices</a:t>
            </a:r>
          </a:p>
        </p:txBody>
      </p:sp>
    </p:spTree>
    <p:extLst>
      <p:ext uri="{BB962C8B-B14F-4D97-AF65-F5344CB8AC3E}">
        <p14:creationId xmlns:p14="http://schemas.microsoft.com/office/powerpoint/2010/main" val="98003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30301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gray edges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69850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69850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69850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69850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69850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72028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64000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gray edges: min weight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30018" y="5119935"/>
            <a:ext cx="33171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  <a:latin typeface="+mj-lt"/>
              </a:rPr>
              <a:t>repeat:</a:t>
            </a:r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36" name="AutoShape 14"/>
          <p:cNvCxnSpPr>
            <a:cxnSpLocks noChangeShapeType="1"/>
            <a:stCxn id="30" idx="6"/>
            <a:endCxn id="31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69850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37" name="AutoShape 16"/>
          <p:cNvCxnSpPr>
            <a:cxnSpLocks noChangeShapeType="1"/>
            <a:stCxn id="32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8" name="AutoShape 17"/>
          <p:cNvCxnSpPr>
            <a:cxnSpLocks noChangeShapeType="1"/>
            <a:stCxn id="31" idx="4"/>
            <a:endCxn id="33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69850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39" name="AutoShape 18"/>
          <p:cNvCxnSpPr>
            <a:cxnSpLocks noChangeShapeType="1"/>
            <a:stCxn id="33" idx="6"/>
            <a:endCxn id="35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0" name="AutoShape 19"/>
          <p:cNvCxnSpPr>
            <a:cxnSpLocks noChangeShapeType="1"/>
            <a:stCxn id="35" idx="7"/>
            <a:endCxn id="34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698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1" name="AutoShape 25"/>
          <p:cNvCxnSpPr>
            <a:cxnSpLocks noChangeShapeType="1"/>
            <a:stCxn id="32" idx="5"/>
            <a:endCxn id="34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69850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42" name="AutoShape 14"/>
          <p:cNvCxnSpPr>
            <a:cxnSpLocks noChangeShapeType="1"/>
            <a:stCxn id="31" idx="6"/>
            <a:endCxn id="34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3" name="AutoShape 19"/>
          <p:cNvCxnSpPr>
            <a:cxnSpLocks noChangeShapeType="1"/>
            <a:stCxn id="35" idx="1"/>
            <a:endCxn id="31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69850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44" name="AutoShape 19"/>
          <p:cNvCxnSpPr>
            <a:cxnSpLocks noChangeShapeType="1"/>
            <a:stCxn id="33" idx="1"/>
            <a:endCxn id="30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45" name="TextBox 44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9185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53975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84445" y="997802"/>
            <a:ext cx="55412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re-color components</a:t>
            </a:r>
          </a:p>
        </p:txBody>
      </p:sp>
    </p:spTree>
    <p:extLst>
      <p:ext uri="{BB962C8B-B14F-4D97-AF65-F5344CB8AC3E}">
        <p14:creationId xmlns:p14="http://schemas.microsoft.com/office/powerpoint/2010/main" val="159815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55412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re-color components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  <p:sp>
        <p:nvSpPr>
          <p:cNvPr id="2" name="Oval 1"/>
          <p:cNvSpPr/>
          <p:nvPr/>
        </p:nvSpPr>
        <p:spPr bwMode="auto">
          <a:xfrm rot="1975289">
            <a:off x="5183106" y="2942464"/>
            <a:ext cx="1104766" cy="2292022"/>
          </a:xfrm>
          <a:prstGeom prst="ellipse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25459" y="4089735"/>
            <a:ext cx="19595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black</a:t>
            </a:r>
          </a:p>
          <a:p>
            <a:pPr algn="ctr"/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component</a:t>
            </a:r>
          </a:p>
        </p:txBody>
      </p:sp>
    </p:spTree>
    <p:extLst>
      <p:ext uri="{BB962C8B-B14F-4D97-AF65-F5344CB8AC3E}">
        <p14:creationId xmlns:p14="http://schemas.microsoft.com/office/powerpoint/2010/main" val="306234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ysDash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13110</TotalTime>
  <Words>437</Words>
  <Application>Microsoft Macintosh PowerPoint</Application>
  <PresentationFormat>On-screen Show (4:3)</PresentationFormat>
  <Paragraphs>240</Paragraphs>
  <Slides>19</Slides>
  <Notes>17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6.042 Lecture Template</vt:lpstr>
      <vt:lpstr>PowerPoint Presentation</vt:lpstr>
      <vt:lpstr>Minimum Spanning Trees</vt:lpstr>
      <vt:lpstr>Build MST using gray edges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Ways to grow an MST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Meyer</cp:lastModifiedBy>
  <cp:revision>1418</cp:revision>
  <cp:lastPrinted>2012-04-04T02:37:32Z</cp:lastPrinted>
  <dcterms:created xsi:type="dcterms:W3CDTF">2011-03-31T17:09:19Z</dcterms:created>
  <dcterms:modified xsi:type="dcterms:W3CDTF">2017-04-15T20:34:07Z</dcterms:modified>
</cp:coreProperties>
</file>