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2" r:id="rId3"/>
    <p:sldId id="301" r:id="rId4"/>
    <p:sldId id="263" r:id="rId5"/>
    <p:sldId id="311" r:id="rId6"/>
    <p:sldId id="302" r:id="rId7"/>
    <p:sldId id="303" r:id="rId8"/>
    <p:sldId id="264" r:id="rId9"/>
    <p:sldId id="265" r:id="rId10"/>
    <p:sldId id="262" r:id="rId11"/>
    <p:sldId id="331" r:id="rId12"/>
    <p:sldId id="332" r:id="rId13"/>
    <p:sldId id="333" r:id="rId14"/>
    <p:sldId id="260" r:id="rId15"/>
    <p:sldId id="266" r:id="rId16"/>
    <p:sldId id="309" r:id="rId17"/>
    <p:sldId id="267" r:id="rId18"/>
    <p:sldId id="341" r:id="rId19"/>
    <p:sldId id="310" r:id="rId20"/>
    <p:sldId id="278" r:id="rId21"/>
    <p:sldId id="274" r:id="rId22"/>
    <p:sldId id="279" r:id="rId23"/>
    <p:sldId id="275" r:id="rId24"/>
    <p:sldId id="342" r:id="rId25"/>
    <p:sldId id="305" r:id="rId26"/>
    <p:sldId id="334" r:id="rId27"/>
    <p:sldId id="335" r:id="rId28"/>
    <p:sldId id="337" r:id="rId29"/>
    <p:sldId id="338" r:id="rId30"/>
    <p:sldId id="340" r:id="rId31"/>
    <p:sldId id="276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1272" y="-11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15W.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F27F5B8B-217C-0D4F-99AD-868E856C8FC1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eaLnBrk="1" hangingPunct="1">
              <a:lnSpc>
                <a:spcPct val="90000"/>
              </a:lnSpc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eaLnBrk="1" hangingPunct="1">
              <a:lnSpc>
                <a:spcPct val="90000"/>
              </a:lnSpc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C4461F72-8397-A54C-8A8A-56C7DBF0D442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1" y="1219200"/>
            <a:ext cx="754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In fair game </a:t>
            </a:r>
            <a:endParaRPr lang="en-US" sz="6000" dirty="0" smtClean="0"/>
          </a:p>
          <a:p>
            <a:r>
              <a:rPr lang="en-US" sz="6000" dirty="0"/>
              <a:t> </a:t>
            </a:r>
            <a:r>
              <a:rPr lang="en-US" sz="6000" dirty="0" smtClean="0"/>
              <a:t>   </a:t>
            </a:r>
            <a:r>
              <a:rPr lang="en-US" sz="6000" dirty="0" smtClean="0"/>
              <a:t>(that is, </a:t>
            </a:r>
            <a:r>
              <a:rPr lang="en-US" sz="6000" dirty="0" smtClean="0">
                <a:solidFill>
                  <a:srgbClr val="008000"/>
                </a:solidFill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= </a:t>
            </a:r>
            <a:r>
              <a:rPr lang="en-US" sz="6000" dirty="0" smtClean="0">
                <a:solidFill>
                  <a:srgbClr val="008000"/>
                </a:solidFill>
              </a:rPr>
              <a:t>1/2</a:t>
            </a:r>
            <a:r>
              <a:rPr lang="en-US" sz="6000" dirty="0" smtClean="0"/>
              <a:t>)</a:t>
            </a:r>
            <a:r>
              <a:rPr lang="en-US" sz="6000" dirty="0" smtClean="0"/>
              <a:t>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88941"/>
              </p:ext>
            </p:extLst>
          </p:nvPr>
        </p:nvGraphicFramePr>
        <p:xfrm>
          <a:off x="2209800" y="2667000"/>
          <a:ext cx="461900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9" name="Equation" r:id="rId4" imgW="838200" imgH="469900" progId="Equation.DSMT4">
                  <p:embed/>
                </p:oleObj>
              </mc:Choice>
              <mc:Fallback>
                <p:oleObj name="Equation" r:id="rId4" imgW="838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4619002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C4461F72-8397-A54C-8A8A-56C7DBF0D442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1601" y="1143000"/>
            <a:ext cx="8201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unfair </a:t>
            </a:r>
            <a:r>
              <a:rPr lang="en-US" sz="6000" dirty="0" smtClean="0"/>
              <a:t>game (</a:t>
            </a:r>
            <a:r>
              <a:rPr lang="en-US" sz="6000" dirty="0" smtClean="0">
                <a:solidFill>
                  <a:srgbClr val="0000FF"/>
                </a:solidFill>
              </a:rPr>
              <a:t>p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1/2</a:t>
            </a:r>
            <a:r>
              <a:rPr lang="en-US" sz="6000" dirty="0" smtClean="0"/>
              <a:t>)</a:t>
            </a:r>
            <a:r>
              <a:rPr lang="en-US" sz="6000" dirty="0" smtClean="0"/>
              <a:t>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1676400" y="2178050"/>
          <a:ext cx="5786116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7" name="Equation" r:id="rId4" imgW="1092200" imgH="609600" progId="Equation.DSMT4">
                  <p:embed/>
                </p:oleObj>
              </mc:Choice>
              <mc:Fallback>
                <p:oleObj name="Equation" r:id="rId4" imgW="10922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78050"/>
                        <a:ext cx="5786116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16200000" flipV="1">
            <a:off x="6858000" y="3124200"/>
            <a:ext cx="1066800" cy="1066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81800" y="4191000"/>
            <a:ext cx="206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</a:rPr>
              <a:t>intended</a:t>
            </a:r>
          </a:p>
          <a:p>
            <a:r>
              <a:rPr lang="en-US" sz="3600" dirty="0" smtClean="0">
                <a:solidFill>
                  <a:srgbClr val="660066"/>
                </a:solidFill>
              </a:rPr>
              <a:t>profit</a:t>
            </a:r>
            <a:endParaRPr lang="en-US" sz="3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4A69EEA4-35FB-7045-A76F-2B5F28C09DC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381000" y="4267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 err="1" smtClean="0"/>
              <a:t>Pr[Profit</a:t>
            </a:r>
            <a:r>
              <a:rPr lang="en-US" sz="4800" dirty="0" smtClean="0"/>
              <a:t> </a:t>
            </a:r>
            <a:r>
              <a:rPr lang="en-US" sz="4800" dirty="0"/>
              <a:t>$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>
                <a:solidFill>
                  <a:srgbClr val="0000FF"/>
                </a:solidFill>
              </a:rPr>
              <a:t>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/>
              <a:t> 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FF00FF"/>
                </a:solidFill>
              </a:rPr>
              <a:t>9/</a:t>
            </a:r>
            <a:r>
              <a:rPr lang="en-US" sz="4800" dirty="0">
                <a:solidFill>
                  <a:srgbClr val="FF00FF"/>
                </a:solidFill>
              </a:rPr>
              <a:t>10</a:t>
            </a:r>
            <a:r>
              <a:rPr lang="en-US" sz="4800" dirty="0"/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10</a:t>
            </a:r>
            <a:r>
              <a:rPr lang="en-US" sz="4800" baseline="30000" dirty="0">
                <a:solidFill>
                  <a:schemeClr val="accent2"/>
                </a:solidFill>
              </a:rPr>
              <a:t>0</a:t>
            </a:r>
            <a:endParaRPr lang="en-US" sz="48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4953000" y="5257800"/>
            <a:ext cx="35599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CC0000"/>
                </a:solidFill>
              </a:rPr>
              <a:t>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1143000"/>
          <a:ext cx="304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5" name="Equation" r:id="rId4" imgW="914400" imgH="914400" progId="Equation.DSMT4">
                  <p:embed/>
                </p:oleObj>
              </mc:Choice>
              <mc:Fallback>
                <p:oleObj name="Equation" r:id="rId4" imgW="9144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048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B826CD8C-0477-834C-B53A-FCC4FCE3844A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AFF3B048-DFE0-4C46-9EA8-0329334895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AFF3B048-DFE0-4C46-9EA8-032933489598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CB8D558-C5D6-7E41-8E71-BB0C744D2D8B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[win starting with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=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=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CB8D558-C5D6-7E41-8E71-BB0C744D2D8B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2590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= 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w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= 0        </a:t>
            </a:r>
            <a:r>
              <a:rPr lang="en-US" sz="4400" dirty="0"/>
              <a:t>(Gambler is broke)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= 1 </a:t>
            </a:r>
            <a:r>
              <a:rPr lang="en-US" sz="4400" dirty="0"/>
              <a:t>       (</a:t>
            </a:r>
            <a:r>
              <a:rPr lang="en-US" sz="4400" dirty="0" smtClean="0"/>
              <a:t>Gambler </a:t>
            </a:r>
            <a:r>
              <a:rPr lang="en-US" sz="44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1300" y="6627205"/>
            <a:ext cx="35814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15W.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F71DCE68-83CD-E84B-A3DE-B86BB2400F9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DAF848F9-8936-D246-AA1C-2FD33CAFBEED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E64F7034-A11A-0644-94AE-9DEDC6AA55D3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</a:t>
            </a:r>
            <a:r>
              <a:rPr lang="en-US" sz="4400" dirty="0"/>
              <a:t>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exponentially </a:t>
            </a:r>
            <a:endParaRPr lang="en-US" sz="44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4A69EEA4-35FB-7045-A76F-2B5F28C09DC4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chemeClr val="accent2"/>
                </a:solidFill>
              </a:rPr>
              <a:t>100</a:t>
            </a:r>
            <a:endParaRPr lang="en-US" sz="44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4A69EEA4-35FB-7045-A76F-2B5F28C09DC4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chemeClr val="accent2"/>
                </a:solidFill>
              </a:rPr>
              <a:t>2</a:t>
            </a:r>
            <a:r>
              <a:rPr lang="en-US" sz="4400" baseline="30000" dirty="0" smtClean="0">
                <a:solidFill>
                  <a:schemeClr val="accent2"/>
                </a:solidFill>
              </a:rPr>
              <a:t>00</a:t>
            </a:r>
            <a:endParaRPr lang="en-US" sz="44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>
                <a:solidFill>
                  <a:srgbClr val="E10000"/>
                </a:solidFill>
              </a:rPr>
              <a:t>(1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648)</a:t>
            </a:r>
            <a:r>
              <a:rPr lang="en-US" sz="4400" baseline="30000" dirty="0" smtClean="0">
                <a:solidFill>
                  <a:srgbClr val="CC0000"/>
                </a:solidFill>
              </a:rPr>
              <a:t>2</a:t>
            </a:r>
            <a:endParaRPr lang="en-US" sz="4400" baseline="30000" dirty="0">
              <a:solidFill>
                <a:srgbClr val="CC0000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577593A4-8B7D-AB44-BAA0-E529A5D995E7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eaLnBrk="1" hangingPunct="1"/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 build="p"/>
      <p:bldP spid="70663" grpId="0"/>
      <p:bldP spid="98313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26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88301"/>
              </p:ext>
            </p:extLst>
          </p:nvPr>
        </p:nvGraphicFramePr>
        <p:xfrm>
          <a:off x="522288" y="2362200"/>
          <a:ext cx="80978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006600" imgH="292100" progId="Equation.DSMT4">
                  <p:embed/>
                </p:oleObj>
              </mc:Choice>
              <mc:Fallback>
                <p:oleObj name="Equation" r:id="rId3" imgW="200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22288" y="2362200"/>
                        <a:ext cx="8097837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62066"/>
              </p:ext>
            </p:extLst>
          </p:nvPr>
        </p:nvGraphicFramePr>
        <p:xfrm>
          <a:off x="544513" y="3352800"/>
          <a:ext cx="80533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2057400" imgH="292100" progId="Equation.DSMT4">
                  <p:embed/>
                </p:oleObj>
              </mc:Choice>
              <mc:Fallback>
                <p:oleObj name="Equation" r:id="rId5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44513" y="3352800"/>
                        <a:ext cx="8053387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58711"/>
              </p:ext>
            </p:extLst>
          </p:nvPr>
        </p:nvGraphicFramePr>
        <p:xfrm>
          <a:off x="304800" y="1371600"/>
          <a:ext cx="839856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7" imgW="2146300" imgH="292100" progId="Equation.DSMT4">
                  <p:embed/>
                </p:oleObj>
              </mc:Choice>
              <mc:Fallback>
                <p:oleObj name="Equation" r:id="rId7" imgW="2146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839856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4972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27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11809"/>
              </p:ext>
            </p:extLst>
          </p:nvPr>
        </p:nvGraphicFramePr>
        <p:xfrm>
          <a:off x="228600" y="1524000"/>
          <a:ext cx="869442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4" name="Equation" r:id="rId3" imgW="3035300" imgH="558800" progId="Equation.DSMT4">
                  <p:embed/>
                </p:oleObj>
              </mc:Choice>
              <mc:Fallback>
                <p:oleObj name="Equation" r:id="rId3" imgW="3035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869442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96318"/>
              </p:ext>
            </p:extLst>
          </p:nvPr>
        </p:nvGraphicFramePr>
        <p:xfrm>
          <a:off x="781419" y="3048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5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419" y="3048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02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recurrence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28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32004"/>
              </p:ext>
            </p:extLst>
          </p:nvPr>
        </p:nvGraphicFramePr>
        <p:xfrm>
          <a:off x="609600" y="2209800"/>
          <a:ext cx="79019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8" name="Equation" r:id="rId3" imgW="1549400" imgH="508000" progId="Equation.DSMT4">
                  <p:embed/>
                </p:oleObj>
              </mc:Choice>
              <mc:Fallback>
                <p:oleObj name="Equation" r:id="rId3" imgW="154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79019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6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29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47800"/>
            <a:ext cx="9067800" cy="480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Solve linear recurrence as usual. </a:t>
            </a:r>
          </a:p>
          <a:p>
            <a:pPr>
              <a:spcAft>
                <a:spcPts val="1200"/>
              </a:spcAft>
            </a:pPr>
            <a:r>
              <a:rPr lang="en-US" sz="4400" dirty="0" smtClean="0"/>
              <a:t>Elegant result in the </a:t>
            </a:r>
            <a:r>
              <a:rPr lang="en-US" sz="4400" dirty="0" smtClean="0">
                <a:solidFill>
                  <a:srgbClr val="008000"/>
                </a:solidFill>
              </a:rPr>
              <a:t>fair case</a:t>
            </a:r>
            <a:r>
              <a:rPr lang="en-US" sz="4400" dirty="0" smtClean="0"/>
              <a:t>:</a:t>
            </a:r>
          </a:p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</a:rPr>
              <a:t>  e</a:t>
            </a:r>
            <a:r>
              <a:rPr lang="en-US" sz="6000" baseline="-25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= n(T-n)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  = (initial stake)</a:t>
            </a:r>
          </a:p>
          <a:p>
            <a:r>
              <a:rPr lang="en-US" sz="6000" dirty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          ∙(intended profit)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FBA9CD94-4669-0B46-B053-A48B6134F8AC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2895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Place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bets </a:t>
            </a:r>
            <a:r>
              <a:rPr lang="en-US" sz="4800" dirty="0" smtClean="0"/>
              <a:t>until </a:t>
            </a:r>
            <a:r>
              <a:rPr lang="en-US" sz="4800" dirty="0"/>
              <a:t>going broke or </a:t>
            </a:r>
            <a:r>
              <a:rPr lang="en-US" sz="4800" dirty="0" smtClean="0"/>
              <a:t>reaching target</a:t>
            </a:r>
          </a:p>
          <a:p>
            <a:pPr eaLnBrk="1" hangingPunct="1"/>
            <a:r>
              <a:rPr lang="en-US" sz="4800" dirty="0"/>
              <a:t>What 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1624"/>
            <a:ext cx="7772400" cy="1222375"/>
          </a:xfrm>
        </p:spPr>
        <p:txBody>
          <a:bodyPr/>
          <a:lstStyle/>
          <a:p>
            <a:r>
              <a:rPr lang="en-US" dirty="0" smtClean="0"/>
              <a:t>Expected number of </a:t>
            </a:r>
            <a:r>
              <a:rPr lang="en-US" dirty="0" smtClean="0">
                <a:solidFill>
                  <a:srgbClr val="008000"/>
                </a:solidFill>
              </a:rPr>
              <a:t>fair</a:t>
            </a:r>
            <a:r>
              <a:rPr lang="en-US" dirty="0" smtClean="0"/>
              <a:t>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30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For example</a:t>
            </a:r>
            <a:r>
              <a:rPr lang="en-US" sz="4800" dirty="0" smtClean="0">
                <a:solidFill>
                  <a:srgbClr val="0000FF"/>
                </a:solidFill>
              </a:rPr>
              <a:t>, </a:t>
            </a:r>
            <a:r>
              <a:rPr lang="en-US" sz="4800" dirty="0" smtClean="0"/>
              <a:t>starting with</a:t>
            </a:r>
            <a:r>
              <a:rPr lang="en-US" sz="4800" dirty="0" smtClean="0">
                <a:solidFill>
                  <a:srgbClr val="0000FF"/>
                </a:solidFill>
              </a:rPr>
              <a:t> $1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aiming to reach $1000,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expect to make</a:t>
            </a:r>
            <a:r>
              <a:rPr lang="en-US" sz="4800" dirty="0" smtClean="0">
                <a:solidFill>
                  <a:srgbClr val="0000FF"/>
                </a:solidFill>
              </a:rPr>
              <a:t> 999 bets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most likely go broke)</a:t>
            </a:r>
          </a:p>
          <a:p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Problem: There must be an intuitive proof.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638800"/>
            <a:ext cx="2734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</a:rPr>
              <a:t>Find one.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48C43B83-FFFA-DF4E-A03B-97AA17DF8C4C}" type="slidenum">
              <a:rPr lang="en-US" smtClean="0"/>
              <a:pPr/>
              <a:t>31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096000" cy="3619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</a:t>
            </a:r>
            <a:r>
              <a:rPr lang="en-US" sz="9600" dirty="0" smtClean="0"/>
              <a:t>-2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C4461F72-8397-A54C-8A8A-56C7DBF0D442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4000" dirty="0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F859011-7C7E-724A-9635-B330832E05C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A58DCCE-006C-2247-9099-C179D2709666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 smtClean="0"/>
              <a:t>Pr[win</a:t>
            </a:r>
            <a:r>
              <a:rPr lang="en-US" dirty="0" smtClean="0"/>
              <a:t> bet] 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 1/2.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What is </a:t>
            </a:r>
            <a:r>
              <a:rPr lang="en-US" dirty="0" err="1" smtClean="0">
                <a:solidFill>
                  <a:srgbClr val="000000"/>
                </a:solidFill>
              </a:rPr>
              <a:t>Pr[reach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200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if we start with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0000FF"/>
                </a:solidFill>
              </a:rPr>
              <a:t>$</a:t>
            </a:r>
            <a:r>
              <a:rPr lang="en-US" sz="3600" dirty="0" smtClean="0">
                <a:solidFill>
                  <a:srgbClr val="0000FF"/>
                </a:solidFill>
              </a:rPr>
              <a:t>600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if we start with </a:t>
            </a:r>
            <a:r>
              <a:rPr lang="en-US" sz="3600" dirty="0">
                <a:solidFill>
                  <a:srgbClr val="0000FF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B818657-C012-2D4E-9D91-E82567AD91A2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/>
              <a:t>In general, if we start with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432203" y="2819400"/>
            <a:ext cx="63530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 err="1" smtClean="0"/>
              <a:t>Pr[reach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$</a:t>
            </a:r>
            <a:r>
              <a:rPr lang="en-US" sz="5400" dirty="0" smtClean="0">
                <a:solidFill>
                  <a:srgbClr val="0000FF"/>
                </a:solidFill>
              </a:rPr>
              <a:t>T</a:t>
            </a:r>
            <a:r>
              <a:rPr lang="en-US" sz="5400" dirty="0"/>
              <a:t>]</a:t>
            </a:r>
            <a:r>
              <a:rPr lang="en-US" sz="5400" dirty="0" smtClean="0"/>
              <a:t> </a:t>
            </a:r>
            <a:r>
              <a:rPr lang="en-US" sz="5400" dirty="0"/>
              <a:t>= </a:t>
            </a:r>
            <a:r>
              <a:rPr lang="en-US" sz="54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/T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34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8B4C27B2-6C40-2848-B9DB-97D985B6043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DDEDA1A4-F92A-C247-BD53-F6346675D8E3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Pr[reach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$500</a:t>
            </a:r>
            <a:r>
              <a:rPr lang="en-US" dirty="0"/>
              <a:t>+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Pr[reach</a:t>
            </a:r>
            <a:r>
              <a:rPr lang="en-US" sz="3600" dirty="0" smtClean="0">
                <a:solidFill>
                  <a:srgbClr val="0000FF"/>
                </a:solidFill>
              </a:rPr>
              <a:t> $1,000,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1288</Words>
  <Application>Microsoft Macintosh PowerPoint</Application>
  <PresentationFormat>On-screen Show (4:3)</PresentationFormat>
  <Paragraphs>253</Paragraphs>
  <Slides>31</Slides>
  <Notes>24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Blank Presentation</vt:lpstr>
      <vt:lpstr>Equation</vt:lpstr>
      <vt:lpstr>MathType 6.0 Equation</vt:lpstr>
      <vt:lpstr>Gambler’s Ruin</vt:lpstr>
      <vt:lpstr>(let’s go to Vegas)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Profit $100 in US Roulette</vt:lpstr>
      <vt:lpstr>Gambler’s Ruin</vt:lpstr>
      <vt:lpstr>General Approach</vt:lpstr>
      <vt:lpstr>General Approach</vt:lpstr>
      <vt:lpstr>Linear Recurrence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Expected number of bets</vt:lpstr>
      <vt:lpstr>Expected number of bets</vt:lpstr>
      <vt:lpstr>Linear recurrence</vt:lpstr>
      <vt:lpstr>Expected number of bets</vt:lpstr>
      <vt:lpstr>Expected number of fair bets</vt:lpstr>
      <vt:lpstr>Team Problems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291</cp:revision>
  <cp:lastPrinted>2011-05-09T16:57:59Z</cp:lastPrinted>
  <dcterms:created xsi:type="dcterms:W3CDTF">2011-05-09T16:25:32Z</dcterms:created>
  <dcterms:modified xsi:type="dcterms:W3CDTF">2011-12-12T06:08:42Z</dcterms:modified>
</cp:coreProperties>
</file>