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524" r:id="rId2"/>
    <p:sldId id="528" r:id="rId3"/>
    <p:sldId id="529" r:id="rId4"/>
    <p:sldId id="527" r:id="rId5"/>
    <p:sldId id="536" r:id="rId6"/>
    <p:sldId id="530" r:id="rId7"/>
    <p:sldId id="531" r:id="rId8"/>
    <p:sldId id="532" r:id="rId9"/>
    <p:sldId id="533" r:id="rId10"/>
    <p:sldId id="534" r:id="rId11"/>
    <p:sldId id="535" r:id="rId12"/>
  </p:sldIdLst>
  <p:sldSz cx="9144000" cy="6858000" type="screen4x3"/>
  <p:notesSz cx="9601200" cy="73152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253" autoAdjust="0"/>
    <p:restoredTop sz="99097" autoAdjust="0"/>
  </p:normalViewPr>
  <p:slideViewPr>
    <p:cSldViewPr showGuides="1">
      <p:cViewPr varScale="1">
        <p:scale>
          <a:sx n="139" d="100"/>
          <a:sy n="139" d="100"/>
        </p:scale>
        <p:origin x="-35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2A73887-E2EF-4595-BF9A-2CF6930BB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CEF7F18-8A39-49EB-9CDF-FF5A6BB51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96617-F0B4-4BAB-8965-656985B9AA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90428-D1E5-4BCF-96B1-6B7AF5DA08ED}" type="slidenum">
              <a:rPr lang="en-US"/>
              <a:pPr/>
              <a:t>10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3054FE-070D-4E9A-966C-223CF8EAE0AB}" type="slidenum">
              <a:rPr lang="en-US"/>
              <a:pPr/>
              <a:t>11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9BC9AC-6286-42AA-8147-F2962B8A2C09}" type="slidenum">
              <a:rPr lang="en-US"/>
              <a:pPr/>
              <a:t>2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3AD50B-FD20-4A78-B600-A577649DFECB}" type="slidenum">
              <a:rPr lang="en-US"/>
              <a:pPr/>
              <a:t>3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4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AF15A-25DF-46C2-BE43-83B96B18396C}" type="slidenum">
              <a:rPr lang="en-US"/>
              <a:pPr/>
              <a:t>5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DB25B3-9541-431B-AAF2-445E632C6F9E}" type="slidenum">
              <a:rPr lang="en-US"/>
              <a:pPr/>
              <a:t>6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F8CCC-91FE-409C-B929-439212CD1E34}" type="slidenum">
              <a:rPr lang="en-US"/>
              <a:pPr/>
              <a:t>7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1861B7-D797-4E0E-A2B4-58A985E5EA23}" type="slidenum">
              <a:rPr lang="en-US"/>
              <a:pPr/>
              <a:t>8</a:t>
            </a:fld>
            <a:endParaRPr lang="en-US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244CD-1BD1-459D-8CE0-8EF58DD1AD27}" type="slidenum">
              <a:rPr lang="en-US"/>
              <a:pPr/>
              <a:t>9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BCC17347-203B-4D69-97C4-A94B35CE4D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613525"/>
            <a:ext cx="2667000" cy="26193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9B53EF5B-175E-4241-B670-7E35F50F0E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76200"/>
            <a:ext cx="655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pigeonhole.</a:t>
            </a:r>
            <a:fld id="{F8B7C562-0F20-42BE-9A91-88D3363CA9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April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  <a:noFill/>
        </p:spPr>
        <p:txBody>
          <a:bodyPr/>
          <a:lstStyle/>
          <a:p>
            <a:r>
              <a:rPr lang="en-US" dirty="0" smtClean="0"/>
              <a:t>pigeonhole.</a:t>
            </a:r>
            <a:fld id="{67B4AFCC-5E15-4E97-9BE8-9E5193C2354C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The Pigeonhole Principle</a:t>
            </a:r>
            <a:endParaRPr lang="en-US" sz="2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D3E316F6-DF61-4693-B623-52B9722125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3333CC"/>
                </a:solidFill>
              </a:rPr>
              <a:t>10</a:t>
            </a:r>
            <a:r>
              <a:rPr lang="en-US" sz="4800" dirty="0"/>
              <a:t> Card Draw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14478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# cards with same </a:t>
            </a:r>
            <a:r>
              <a:rPr lang="en-US" sz="4800" dirty="0" smtClean="0"/>
              <a:t>suit</a:t>
            </a:r>
            <a:endParaRPr lang="en-US" sz="4800" b="1" dirty="0">
              <a:solidFill>
                <a:srgbClr val="3333CC"/>
              </a:solidFill>
              <a:sym typeface="Euclid Symbol" pitchFamily="18" charset="2"/>
            </a:endParaRPr>
          </a:p>
        </p:txBody>
      </p:sp>
      <p:graphicFrame>
        <p:nvGraphicFramePr>
          <p:cNvPr id="399364" name="Object 4"/>
          <p:cNvGraphicFramePr>
            <a:graphicFrameLocks noChangeAspect="1"/>
          </p:cNvGraphicFramePr>
          <p:nvPr/>
        </p:nvGraphicFramePr>
        <p:xfrm>
          <a:off x="3021013" y="2178050"/>
          <a:ext cx="3043237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2" name="Equation" r:id="rId4" imgW="711200" imgH="482600" progId="Equation.DSMT4">
                  <p:embed/>
                </p:oleObj>
              </mc:Choice>
              <mc:Fallback>
                <p:oleObj name="Equation" r:id="rId4" imgW="7112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2178050"/>
                        <a:ext cx="3043237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Freeform 6"/>
          <p:cNvSpPr>
            <a:spLocks/>
          </p:cNvSpPr>
          <p:nvPr/>
        </p:nvSpPr>
        <p:spPr bwMode="auto">
          <a:xfrm rot="20056380">
            <a:off x="3868968" y="3931601"/>
            <a:ext cx="736600" cy="1066800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64" y="384"/>
              </a:cxn>
              <a:cxn ang="0">
                <a:pos x="400" y="480"/>
              </a:cxn>
              <a:cxn ang="0">
                <a:pos x="448" y="672"/>
              </a:cxn>
            </a:cxnLst>
            <a:rect l="0" t="0" r="r" b="b"/>
            <a:pathLst>
              <a:path w="464" h="672">
                <a:moveTo>
                  <a:pt x="16" y="0"/>
                </a:moveTo>
                <a:cubicBezTo>
                  <a:pt x="8" y="152"/>
                  <a:pt x="0" y="304"/>
                  <a:pt x="64" y="384"/>
                </a:cubicBezTo>
                <a:cubicBezTo>
                  <a:pt x="128" y="464"/>
                  <a:pt x="336" y="432"/>
                  <a:pt x="400" y="480"/>
                </a:cubicBezTo>
                <a:cubicBezTo>
                  <a:pt x="464" y="528"/>
                  <a:pt x="456" y="600"/>
                  <a:pt x="448" y="67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ysDot"/>
            <a:round/>
            <a:headEnd type="triangle" w="lg" len="lg"/>
            <a:tailEnd type="non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367" name="Text Box 7"/>
          <p:cNvSpPr txBox="1">
            <a:spLocks noChangeArrowheads="1"/>
          </p:cNvSpPr>
          <p:nvPr/>
        </p:nvSpPr>
        <p:spPr bwMode="auto">
          <a:xfrm>
            <a:off x="1851255" y="4856800"/>
            <a:ext cx="6062878" cy="707886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en-US" sz="4000" dirty="0">
                <a:latin typeface="Comic Sans MS" pitchFamily="66" charset="0"/>
              </a:rPr>
              <a:t>“ceiling,” means round up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/>
      <p:bldP spid="3993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72CAA7DA-673E-4241-A128-5982251510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100" y="431800"/>
            <a:ext cx="7543800" cy="1143000"/>
          </a:xfrm>
        </p:spPr>
        <p:txBody>
          <a:bodyPr/>
          <a:lstStyle/>
          <a:p>
            <a:r>
              <a:rPr lang="en-US" sz="3600" dirty="0"/>
              <a:t>Generalized Pigeonhole Principle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n</a:t>
            </a:r>
            <a:r>
              <a:rPr lang="en-US" sz="5400" dirty="0"/>
              <a:t> pigeons and </a:t>
            </a:r>
            <a:r>
              <a:rPr lang="en-US" sz="5400" dirty="0">
                <a:solidFill>
                  <a:srgbClr val="3333CC"/>
                </a:solidFill>
              </a:rPr>
              <a:t>h</a:t>
            </a:r>
            <a:r>
              <a:rPr lang="en-US" sz="5400" dirty="0"/>
              <a:t> holes,</a:t>
            </a:r>
          </a:p>
          <a:p>
            <a:pPr>
              <a:buFontTx/>
              <a:buNone/>
            </a:pPr>
            <a:r>
              <a:rPr lang="en-US" sz="5400" dirty="0"/>
              <a:t>then some hole </a:t>
            </a:r>
            <a:r>
              <a:rPr lang="en-US" sz="5400" dirty="0" smtClean="0"/>
              <a:t>has </a:t>
            </a:r>
            <a:r>
              <a:rPr lang="en-US" sz="5400" b="1" dirty="0" smtClean="0">
                <a:latin typeface="Euclid Symbol" charset="2"/>
                <a:cs typeface="Euclid Symbol" charset="2"/>
                <a:sym typeface="Euclid Symbol"/>
              </a:rPr>
              <a:t>≥</a:t>
            </a:r>
            <a:endParaRPr lang="en-US" sz="5400" b="1" dirty="0">
              <a:latin typeface="Euclid Symbol" charset="2"/>
              <a:cs typeface="Euclid Symbol" charset="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2895600" y="3441700"/>
          <a:ext cx="1589087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0" name="Equation" r:id="rId4" imgW="291960" imgH="431640" progId="Equation.DSMT4">
                  <p:embed/>
                </p:oleObj>
              </mc:Choice>
              <mc:Fallback>
                <p:oleObj name="Equation" r:id="rId4" imgW="291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41700"/>
                        <a:ext cx="1589087" cy="234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4648200" y="3949700"/>
            <a:ext cx="3017173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latin typeface="Comic Sans MS" pitchFamily="66" charset="0"/>
              </a:rPr>
              <a:t>pigeons.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845CA0E0-B8FA-42CB-A503-BCBE39D9C5F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Pigeonhole Principle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750" y="1447800"/>
            <a:ext cx="790575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/>
              <a:t>If </a:t>
            </a:r>
            <a:r>
              <a:rPr lang="en-US" sz="5400" dirty="0">
                <a:solidFill>
                  <a:srgbClr val="3333CC"/>
                </a:solidFill>
              </a:rPr>
              <a:t>more</a:t>
            </a:r>
            <a:r>
              <a:rPr lang="en-US" sz="5400" i="1" dirty="0"/>
              <a:t> </a:t>
            </a:r>
            <a:r>
              <a:rPr lang="en-US" sz="5400" dirty="0"/>
              <a:t>pigeons</a:t>
            </a:r>
          </a:p>
          <a:p>
            <a:pPr>
              <a:buFontTx/>
              <a:buNone/>
            </a:pPr>
            <a:endParaRPr lang="en-US" sz="4800" dirty="0"/>
          </a:p>
          <a:p>
            <a:pPr>
              <a:buFontTx/>
              <a:buNone/>
            </a:pPr>
            <a:r>
              <a:rPr lang="en-US" sz="5400" dirty="0"/>
              <a:t>than pigeonholes,</a:t>
            </a:r>
          </a:p>
          <a:p>
            <a:pPr>
              <a:buFontTx/>
              <a:buNone/>
            </a:pPr>
            <a:endParaRPr lang="en-US" sz="5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12750" y="2590800"/>
            <a:ext cx="8489950" cy="800100"/>
            <a:chOff x="260" y="1712"/>
            <a:chExt cx="5348" cy="504"/>
          </a:xfrm>
        </p:grpSpPr>
        <p:pic>
          <p:nvPicPr>
            <p:cNvPr id="369669" name="Picture 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0" name="Picture 6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0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1" name="Picture 7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44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2" name="Picture 8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32" y="171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69673" name="Picture 9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3" y="1712"/>
              <a:ext cx="1005" cy="504"/>
            </a:xfrm>
            <a:prstGeom prst="rect">
              <a:avLst/>
            </a:prstGeom>
            <a:noFill/>
          </p:spPr>
        </p:pic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5000" y="4495800"/>
            <a:ext cx="7823200" cy="1117600"/>
            <a:chOff x="616" y="3136"/>
            <a:chExt cx="4928" cy="704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616" y="3144"/>
              <a:ext cx="1088" cy="696"/>
              <a:chOff x="768" y="3328"/>
              <a:chExt cx="504" cy="496"/>
            </a:xfrm>
          </p:grpSpPr>
          <p:sp>
            <p:nvSpPr>
              <p:cNvPr id="369676" name="Line 12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77" name="Line 13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78" name="AutoShape 14"/>
              <p:cNvCxnSpPr>
                <a:cxnSpLocks noChangeShapeType="1"/>
                <a:stCxn id="369676" idx="1"/>
                <a:endCxn id="36967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1896" y="3144"/>
              <a:ext cx="1088" cy="696"/>
              <a:chOff x="768" y="3328"/>
              <a:chExt cx="504" cy="496"/>
            </a:xfrm>
          </p:grpSpPr>
          <p:sp>
            <p:nvSpPr>
              <p:cNvPr id="369680" name="Line 1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1" name="Line 1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2" name="AutoShape 18"/>
              <p:cNvCxnSpPr>
                <a:cxnSpLocks noChangeShapeType="1"/>
                <a:stCxn id="369680" idx="1"/>
                <a:endCxn id="369681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160" y="3136"/>
              <a:ext cx="1088" cy="696"/>
              <a:chOff x="768" y="3328"/>
              <a:chExt cx="504" cy="496"/>
            </a:xfrm>
          </p:grpSpPr>
          <p:sp>
            <p:nvSpPr>
              <p:cNvPr id="369684" name="Line 2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5" name="Line 2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86" name="AutoShape 22"/>
              <p:cNvCxnSpPr>
                <a:cxnSpLocks noChangeShapeType="1"/>
                <a:stCxn id="369684" idx="1"/>
                <a:endCxn id="36968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456" y="3144"/>
              <a:ext cx="1088" cy="696"/>
              <a:chOff x="768" y="3328"/>
              <a:chExt cx="504" cy="496"/>
            </a:xfrm>
          </p:grpSpPr>
          <p:sp>
            <p:nvSpPr>
              <p:cNvPr id="369688" name="Line 2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89" name="Line 2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690" name="AutoShape 26"/>
              <p:cNvCxnSpPr>
                <a:cxnSpLocks noChangeShapeType="1"/>
                <a:stCxn id="369688" idx="1"/>
                <a:endCxn id="36968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64FB21FE-007D-46D2-81F9-0E7997E4EF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Principle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47800"/>
            <a:ext cx="8153401" cy="2362200"/>
          </a:xfrm>
        </p:spPr>
        <p:txBody>
          <a:bodyPr/>
          <a:lstStyle/>
          <a:p>
            <a:pPr>
              <a:buFontTx/>
              <a:buNone/>
            </a:pPr>
            <a:r>
              <a:rPr lang="en-US" sz="6000" dirty="0"/>
              <a:t>then </a:t>
            </a:r>
            <a:r>
              <a:rPr lang="en-US" sz="6000" dirty="0">
                <a:solidFill>
                  <a:srgbClr val="3333CC"/>
                </a:solidFill>
              </a:rPr>
              <a:t>some hole </a:t>
            </a:r>
            <a:r>
              <a:rPr lang="en-US" sz="6000" dirty="0"/>
              <a:t>must have</a:t>
            </a:r>
            <a:r>
              <a:rPr lang="en-US" sz="6000" dirty="0" smtClean="0"/>
              <a:t> </a:t>
            </a:r>
            <a:r>
              <a:rPr lang="en-US" sz="6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6000" dirty="0" smtClean="0"/>
              <a:t> </a:t>
            </a:r>
            <a:r>
              <a:rPr lang="en-US" sz="6000" dirty="0">
                <a:solidFill>
                  <a:srgbClr val="008000"/>
                </a:solidFill>
              </a:rPr>
              <a:t>two</a:t>
            </a:r>
            <a:r>
              <a:rPr lang="en-US" sz="6000" dirty="0"/>
              <a:t> pigeons!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5000" y="3937000"/>
            <a:ext cx="7823200" cy="1625600"/>
            <a:chOff x="616" y="2744"/>
            <a:chExt cx="4928" cy="102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16" y="3072"/>
              <a:ext cx="1088" cy="696"/>
              <a:chOff x="768" y="3328"/>
              <a:chExt cx="504" cy="496"/>
            </a:xfrm>
          </p:grpSpPr>
          <p:sp>
            <p:nvSpPr>
              <p:cNvPr id="370694" name="Line 6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5" name="Line 7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696" name="AutoShape 8"/>
              <p:cNvCxnSpPr>
                <a:cxnSpLocks noChangeShapeType="1"/>
                <a:stCxn id="370694" idx="1"/>
                <a:endCxn id="370695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896" y="3072"/>
              <a:ext cx="1088" cy="696"/>
              <a:chOff x="768" y="3328"/>
              <a:chExt cx="504" cy="496"/>
            </a:xfrm>
          </p:grpSpPr>
          <p:sp>
            <p:nvSpPr>
              <p:cNvPr id="370698" name="Line 10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99" name="Line 11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0" name="AutoShape 12"/>
              <p:cNvCxnSpPr>
                <a:cxnSpLocks noChangeShapeType="1"/>
                <a:stCxn id="370698" idx="1"/>
                <a:endCxn id="370699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3160" y="3064"/>
              <a:ext cx="1088" cy="696"/>
              <a:chOff x="768" y="3328"/>
              <a:chExt cx="504" cy="496"/>
            </a:xfrm>
          </p:grpSpPr>
          <p:sp>
            <p:nvSpPr>
              <p:cNvPr id="370702" name="Line 14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3" name="Line 15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4" name="AutoShape 16"/>
              <p:cNvCxnSpPr>
                <a:cxnSpLocks noChangeShapeType="1"/>
                <a:stCxn id="370702" idx="1"/>
                <a:endCxn id="370703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456" y="3072"/>
              <a:ext cx="1088" cy="696"/>
              <a:chOff x="768" y="3328"/>
              <a:chExt cx="504" cy="496"/>
            </a:xfrm>
          </p:grpSpPr>
          <p:sp>
            <p:nvSpPr>
              <p:cNvPr id="370706" name="Line 18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707" name="Line 19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0708" name="AutoShape 20"/>
              <p:cNvCxnSpPr>
                <a:cxnSpLocks noChangeShapeType="1"/>
                <a:stCxn id="370706" idx="1"/>
                <a:endCxn id="370707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pic>
          <p:nvPicPr>
            <p:cNvPr id="370709" name="Picture 21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0" y="3216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0" name="Picture 22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3232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1" name="Picture 23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32" y="2744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2" name="Picture 24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12" y="3168"/>
              <a:ext cx="1005" cy="504"/>
            </a:xfrm>
            <a:prstGeom prst="rect">
              <a:avLst/>
            </a:prstGeom>
            <a:noFill/>
          </p:spPr>
        </p:pic>
        <p:pic>
          <p:nvPicPr>
            <p:cNvPr id="370713" name="Picture 25" descr="j0109541[1]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91" y="3200"/>
              <a:ext cx="1005" cy="50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617C8E69-851E-4C8D-9C42-AE5C16D8F86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Mapping Rule</a:t>
            </a:r>
            <a:r>
              <a:rPr lang="en-US" sz="4000" dirty="0" smtClean="0"/>
              <a:t>: </a:t>
            </a:r>
            <a:r>
              <a:rPr lang="en-US" sz="4000" dirty="0" smtClean="0">
                <a:solidFill>
                  <a:srgbClr val="00B050"/>
                </a:solidFill>
              </a:rPr>
              <a:t>total </a:t>
            </a:r>
            <a:r>
              <a:rPr lang="en-US" sz="4400" dirty="0" smtClean="0">
                <a:solidFill>
                  <a:srgbClr val="00B050"/>
                </a:solidFill>
              </a:rPr>
              <a:t>injection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then</a:t>
            </a:r>
          </a:p>
          <a:p>
            <a:pPr algn="ctr">
              <a:buFontTx/>
              <a:buNone/>
            </a:pPr>
            <a:r>
              <a:rPr lang="en-US" sz="4800" dirty="0">
                <a:solidFill>
                  <a:schemeClr val="accent2"/>
                </a:solidFill>
              </a:rPr>
              <a:t>no </a:t>
            </a:r>
            <a:r>
              <a:rPr lang="en-US" sz="4800" dirty="0" smtClean="0">
                <a:solidFill>
                  <a:srgbClr val="008000"/>
                </a:solidFill>
              </a:rPr>
              <a:t>total injection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617C8E69-851E-4C8D-9C42-AE5C16D8F86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Pigeonhole</a:t>
            </a:r>
            <a:r>
              <a:rPr lang="en-US" dirty="0"/>
              <a:t> Principle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91600" cy="3657600"/>
          </a:xfrm>
        </p:spPr>
        <p:txBody>
          <a:bodyPr/>
          <a:lstStyle/>
          <a:p>
            <a:r>
              <a:rPr lang="en-US" sz="4000" dirty="0">
                <a:solidFill>
                  <a:srgbClr val="660066"/>
                </a:solidFill>
              </a:rPr>
              <a:t>Mapping Rule</a:t>
            </a:r>
            <a:r>
              <a:rPr lang="en-US" sz="4000" dirty="0" smtClean="0"/>
              <a:t>:</a:t>
            </a:r>
            <a:r>
              <a:rPr lang="en-US" sz="4000" baseline="-25000" dirty="0" smtClean="0"/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000" dirty="0" smtClean="0">
                <a:solidFill>
                  <a:srgbClr val="008000"/>
                </a:solidFill>
              </a:rPr>
              <a:t>1 out</a:t>
            </a:r>
            <a:r>
              <a:rPr lang="en-US" sz="4000" dirty="0" smtClean="0"/>
              <a:t>]/[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400" dirty="0" smtClean="0"/>
              <a:t> from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 </a:t>
            </a:r>
            <a:r>
              <a:rPr lang="en-US" sz="4400" dirty="0"/>
              <a:t>to </a:t>
            </a:r>
            <a:r>
              <a:rPr lang="en-US" sz="4400" dirty="0" smtClean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 implies </a:t>
            </a:r>
            <a:r>
              <a:rPr lang="en-US" sz="4400" dirty="0"/>
              <a:t>|</a:t>
            </a:r>
            <a:r>
              <a:rPr lang="en-US" sz="4400" dirty="0">
                <a:solidFill>
                  <a:srgbClr val="0033CC"/>
                </a:solidFill>
              </a:rPr>
              <a:t>A</a:t>
            </a:r>
            <a:r>
              <a:rPr lang="en-US" sz="4400" dirty="0" smtClean="0"/>
              <a:t>| </a:t>
            </a:r>
            <a:r>
              <a:rPr lang="en-US" sz="44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400" b="1" dirty="0" smtClean="0">
                <a:latin typeface="cmsy10" pitchFamily="34" charset="0"/>
                <a:sym typeface="Symbol"/>
              </a:rPr>
              <a:t> </a:t>
            </a:r>
            <a:r>
              <a:rPr lang="en-US" sz="4400" dirty="0" smtClean="0"/>
              <a:t>|</a:t>
            </a:r>
            <a:r>
              <a:rPr lang="en-US" sz="4400" dirty="0">
                <a:solidFill>
                  <a:srgbClr val="0033CC"/>
                </a:solidFill>
              </a:rPr>
              <a:t>B</a:t>
            </a:r>
            <a:r>
              <a:rPr lang="en-US" sz="4400" dirty="0" smtClean="0"/>
              <a:t>|</a:t>
            </a:r>
            <a:r>
              <a:rPr lang="en-US" sz="4800" dirty="0" smtClean="0"/>
              <a:t>.</a:t>
            </a:r>
          </a:p>
          <a:p>
            <a:pPr>
              <a:buFontTx/>
              <a:buNone/>
            </a:pPr>
            <a:endParaRPr lang="en-US" sz="4800" dirty="0" smtClean="0"/>
          </a:p>
          <a:p>
            <a:pPr>
              <a:buFontTx/>
              <a:buNone/>
            </a:pPr>
            <a:r>
              <a:rPr lang="en-US" sz="4800" dirty="0" smtClean="0"/>
              <a:t> If  </a:t>
            </a:r>
            <a:r>
              <a:rPr lang="en-US" sz="4800" dirty="0"/>
              <a:t>|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|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Euclid Symbol" charset="2"/>
                <a:cs typeface="Euclid Symbol" charset="2"/>
                <a:sym typeface="Symbol"/>
              </a:rPr>
              <a:t>&gt;</a:t>
            </a:r>
            <a:r>
              <a:rPr lang="en-US" sz="4800" b="1" dirty="0" smtClean="0">
                <a:solidFill>
                  <a:srgbClr val="7030A0"/>
                </a:solidFill>
                <a:sym typeface="Symbol"/>
              </a:rPr>
              <a:t> </a:t>
            </a:r>
            <a:r>
              <a:rPr lang="en-US" sz="4800" dirty="0" smtClean="0"/>
              <a:t>|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| , </a:t>
            </a:r>
            <a:r>
              <a:rPr lang="en-US" sz="4800" dirty="0" smtClean="0"/>
              <a:t>then </a:t>
            </a:r>
            <a:r>
              <a:rPr lang="en-US" sz="4800" dirty="0" smtClean="0">
                <a:solidFill>
                  <a:schemeClr val="accent2"/>
                </a:solidFill>
              </a:rPr>
              <a:t>no</a:t>
            </a:r>
          </a:p>
          <a:p>
            <a:pPr>
              <a:buFontTx/>
              <a:buNone/>
            </a:pPr>
            <a:r>
              <a:rPr lang="en-US" sz="4800" dirty="0" smtClean="0">
                <a:solidFill>
                  <a:srgbClr val="000000"/>
                </a:solidFill>
              </a:rPr>
              <a:t>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solidFill>
                  <a:srgbClr val="008000"/>
                </a:solidFill>
              </a:rPr>
              <a:t>1 out</a:t>
            </a:r>
            <a:r>
              <a:rPr lang="en-US" sz="4800" dirty="0" smtClean="0"/>
              <a:t>]/[</a:t>
            </a:r>
            <a:r>
              <a:rPr lang="en-US" sz="48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≤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  <a:sym typeface="Symbol"/>
              </a:rPr>
              <a:t>1 in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Symbol"/>
              </a:rPr>
              <a:t>]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/>
              <a:t>from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dirty="0"/>
              <a:t> to </a:t>
            </a:r>
            <a:r>
              <a:rPr lang="en-US" sz="4800" dirty="0">
                <a:solidFill>
                  <a:srgbClr val="0033CC"/>
                </a:solidFill>
              </a:rPr>
              <a:t>B</a:t>
            </a:r>
            <a:r>
              <a:rPr lang="en-US" sz="4800" dirty="0"/>
              <a:t>.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52400" y="3886200"/>
            <a:ext cx="8839200" cy="19050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FFB56D1A-619E-4CBF-8825-888C645FEF1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934200" cy="1219200"/>
          </a:xfrm>
        </p:spPr>
        <p:txBody>
          <a:bodyPr/>
          <a:lstStyle/>
          <a:p>
            <a:r>
              <a:rPr lang="en-US" sz="4400" i="1" dirty="0" smtClean="0"/>
              <a:t>example</a:t>
            </a:r>
            <a:r>
              <a:rPr lang="en-US" sz="4400" i="1" dirty="0"/>
              <a:t>: </a:t>
            </a:r>
            <a:r>
              <a:rPr lang="en-US" sz="4800" dirty="0"/>
              <a:t>5 Card Draw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2209800"/>
            <a:ext cx="72263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set </a:t>
            </a:r>
            <a:r>
              <a:rPr lang="en-US" sz="5400" dirty="0"/>
              <a:t>of 5 cards:</a:t>
            </a:r>
          </a:p>
          <a:p>
            <a:pPr>
              <a:buFontTx/>
              <a:buNone/>
            </a:pPr>
            <a:r>
              <a:rPr lang="en-US" sz="5400" dirty="0"/>
              <a:t>must have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≥</a:t>
            </a:r>
            <a:r>
              <a:rPr lang="en-US" sz="5400" b="1" dirty="0" smtClean="0">
                <a:solidFill>
                  <a:srgbClr val="00B050"/>
                </a:solidFill>
                <a:latin typeface="cmsy10" pitchFamily="34" charset="0"/>
                <a:sym typeface="Symbol"/>
              </a:rPr>
              <a:t> </a:t>
            </a:r>
            <a:r>
              <a:rPr lang="en-US" sz="5400" dirty="0" smtClean="0">
                <a:solidFill>
                  <a:srgbClr val="00B050"/>
                </a:solidFill>
              </a:rPr>
              <a:t>2</a:t>
            </a:r>
            <a:endParaRPr lang="en-US" sz="540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r>
              <a:rPr lang="en-US" sz="5400" dirty="0"/>
              <a:t>with the </a:t>
            </a:r>
            <a:r>
              <a:rPr lang="en-US" sz="6000" dirty="0">
                <a:solidFill>
                  <a:srgbClr val="3333CC"/>
                </a:solidFill>
              </a:rPr>
              <a:t>same suit</a:t>
            </a:r>
            <a:r>
              <a:rPr lang="en-US" sz="6000" dirty="0"/>
              <a:t>.</a:t>
            </a:r>
          </a:p>
        </p:txBody>
      </p:sp>
      <p:pic>
        <p:nvPicPr>
          <p:cNvPr id="371716" name="Picture 4" descr="sl122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9550" y="1447800"/>
            <a:ext cx="2136775" cy="270986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26C4B2EC-EBDF-4F84-A6B8-96296CC9F7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5 Card Draw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4300" y="2171700"/>
            <a:ext cx="5537200" cy="1028700"/>
            <a:chOff x="1672" y="1368"/>
            <a:chExt cx="3488" cy="648"/>
          </a:xfrm>
        </p:grpSpPr>
        <p:sp>
          <p:nvSpPr>
            <p:cNvPr id="372740" name="Rectangle 4" descr="Zig zag"/>
            <p:cNvSpPr>
              <a:spLocks noChangeArrowheads="1"/>
            </p:cNvSpPr>
            <p:nvPr/>
          </p:nvSpPr>
          <p:spPr bwMode="auto">
            <a:xfrm>
              <a:off x="1672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1" name="Rectangle 5" descr="Zig zag"/>
            <p:cNvSpPr>
              <a:spLocks noChangeArrowheads="1"/>
            </p:cNvSpPr>
            <p:nvPr/>
          </p:nvSpPr>
          <p:spPr bwMode="auto">
            <a:xfrm>
              <a:off x="3176" y="1368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2" name="Rectangle 6" descr="Zig zag"/>
            <p:cNvSpPr>
              <a:spLocks noChangeArrowheads="1"/>
            </p:cNvSpPr>
            <p:nvPr/>
          </p:nvSpPr>
          <p:spPr bwMode="auto">
            <a:xfrm>
              <a:off x="240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3" name="Rectangle 7" descr="Zig zag"/>
            <p:cNvSpPr>
              <a:spLocks noChangeArrowheads="1"/>
            </p:cNvSpPr>
            <p:nvPr/>
          </p:nvSpPr>
          <p:spPr bwMode="auto">
            <a:xfrm>
              <a:off x="4688" y="1376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44" name="Rectangle 8" descr="Zig zag"/>
            <p:cNvSpPr>
              <a:spLocks noChangeArrowheads="1"/>
            </p:cNvSpPr>
            <p:nvPr/>
          </p:nvSpPr>
          <p:spPr bwMode="auto">
            <a:xfrm>
              <a:off x="3920" y="1384"/>
              <a:ext cx="472" cy="632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048000" y="4178300"/>
            <a:ext cx="4949825" cy="1635125"/>
            <a:chOff x="1968" y="2568"/>
            <a:chExt cx="3118" cy="1030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2747" name="Line 11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48" name="Line 12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49" name="AutoShape 13"/>
              <p:cNvCxnSpPr>
                <a:cxnSpLocks noChangeShapeType="1"/>
                <a:stCxn id="372747" idx="1"/>
                <a:endCxn id="37274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2751" name="Line 1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2" name="Line 1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3" name="AutoShape 17"/>
              <p:cNvCxnSpPr>
                <a:cxnSpLocks noChangeShapeType="1"/>
                <a:stCxn id="372751" idx="1"/>
                <a:endCxn id="37275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2755" name="Line 1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56" name="Line 2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57" name="AutoShape 21"/>
              <p:cNvCxnSpPr>
                <a:cxnSpLocks noChangeShapeType="1"/>
                <a:stCxn id="372755" idx="1"/>
                <a:endCxn id="372756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2759" name="Line 2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60" name="Line 2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2761" name="AutoShape 25"/>
              <p:cNvCxnSpPr>
                <a:cxnSpLocks noChangeShapeType="1"/>
                <a:stCxn id="372759" idx="1"/>
                <a:endCxn id="37276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2762" name="Text Box 26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441325" y="2139950"/>
            <a:ext cx="2105063" cy="34163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5 cards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(pigeons)</a:t>
            </a: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endParaRPr lang="en-US" sz="3600" dirty="0">
              <a:latin typeface="Comic Sans MS" pitchFamily="66" charset="0"/>
            </a:endParaRP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4 suits</a:t>
            </a:r>
          </a:p>
          <a:p>
            <a:pPr>
              <a:spcBef>
                <a:spcPct val="0"/>
              </a:spcBef>
            </a:pPr>
            <a:r>
              <a:rPr lang="en-US" sz="3600" dirty="0">
                <a:latin typeface="Comic Sans MS" pitchFamily="66" charset="0"/>
              </a:rPr>
              <a:t>(holes)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073400" y="3238500"/>
            <a:ext cx="4584700" cy="965200"/>
            <a:chOff x="1936" y="2040"/>
            <a:chExt cx="2888" cy="608"/>
          </a:xfrm>
        </p:grpSpPr>
        <p:sp>
          <p:nvSpPr>
            <p:cNvPr id="372765" name="Line 29"/>
            <p:cNvSpPr>
              <a:spLocks noChangeShapeType="1"/>
            </p:cNvSpPr>
            <p:nvPr/>
          </p:nvSpPr>
          <p:spPr bwMode="auto">
            <a:xfrm>
              <a:off x="1936" y="2040"/>
              <a:ext cx="224" cy="5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6" name="Line 30"/>
            <p:cNvSpPr>
              <a:spLocks noChangeShapeType="1"/>
            </p:cNvSpPr>
            <p:nvPr/>
          </p:nvSpPr>
          <p:spPr bwMode="auto">
            <a:xfrm>
              <a:off x="2632" y="2096"/>
              <a:ext cx="36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7" name="Line 31"/>
            <p:cNvSpPr>
              <a:spLocks noChangeShapeType="1"/>
            </p:cNvSpPr>
            <p:nvPr/>
          </p:nvSpPr>
          <p:spPr bwMode="auto">
            <a:xfrm flipH="1">
              <a:off x="4704" y="2088"/>
              <a:ext cx="120" cy="5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8" name="Line 32"/>
            <p:cNvSpPr>
              <a:spLocks noChangeShapeType="1"/>
            </p:cNvSpPr>
            <p:nvPr/>
          </p:nvSpPr>
          <p:spPr bwMode="auto">
            <a:xfrm flipH="1">
              <a:off x="3864" y="2088"/>
              <a:ext cx="256" cy="4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2769" name="Line 33"/>
            <p:cNvSpPr>
              <a:spLocks noChangeShapeType="1"/>
            </p:cNvSpPr>
            <p:nvPr/>
          </p:nvSpPr>
          <p:spPr bwMode="auto">
            <a:xfrm flipH="1">
              <a:off x="3064" y="2080"/>
              <a:ext cx="256" cy="5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2047D62D-029E-4D15-8766-64706C39481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10 </a:t>
            </a:r>
            <a:r>
              <a:rPr lang="en-US" sz="4800"/>
              <a:t>Card Draw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013700" cy="2298700"/>
          </a:xfrm>
        </p:spPr>
        <p:txBody>
          <a:bodyPr/>
          <a:lstStyle/>
          <a:p>
            <a:pPr>
              <a:buFontTx/>
              <a:buNone/>
            </a:pPr>
            <a:r>
              <a:rPr lang="en-US" sz="5400">
                <a:solidFill>
                  <a:srgbClr val="3333CC"/>
                </a:solidFill>
              </a:rPr>
              <a:t>10 </a:t>
            </a:r>
            <a:r>
              <a:rPr lang="en-US" sz="5400"/>
              <a:t>cards: how many have </a:t>
            </a:r>
          </a:p>
          <a:p>
            <a:pPr>
              <a:buFontTx/>
              <a:buNone/>
            </a:pPr>
            <a:r>
              <a:rPr lang="en-US" sz="5400"/>
              <a:t> the same suit?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927850" y="2722563"/>
            <a:ext cx="844550" cy="1049338"/>
            <a:chOff x="4879" y="1715"/>
            <a:chExt cx="532" cy="661"/>
          </a:xfrm>
          <a:effectLst>
            <a:outerShdw blurRad="50800" dist="50800" dir="5400000" algn="ctr" rotWithShape="0">
              <a:srgbClr val="FF0000"/>
            </a:outerShdw>
          </a:effectLst>
        </p:grpSpPr>
        <p:sp>
          <p:nvSpPr>
            <p:cNvPr id="374816" name="Rectangle 32" descr="Zig zag"/>
            <p:cNvSpPr>
              <a:spLocks noChangeArrowheads="1"/>
            </p:cNvSpPr>
            <p:nvPr/>
          </p:nvSpPr>
          <p:spPr bwMode="auto">
            <a:xfrm>
              <a:off x="4879" y="171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7" name="Rectangle 33" descr="Zig zag"/>
            <p:cNvSpPr>
              <a:spLocks noChangeArrowheads="1"/>
            </p:cNvSpPr>
            <p:nvPr/>
          </p:nvSpPr>
          <p:spPr bwMode="auto">
            <a:xfrm>
              <a:off x="5079" y="195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pigeonhole.</a:t>
            </a:r>
            <a:fld id="{5CD33F37-20A9-45F8-AF45-45B40495E3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10 Card Draw</a:t>
            </a:r>
          </a:p>
        </p:txBody>
      </p:sp>
      <p:sp>
        <p:nvSpPr>
          <p:cNvPr id="374814" name="Text Box 30"/>
          <p:cNvSpPr txBox="1">
            <a:spLocks noChangeArrowheads="1"/>
          </p:cNvSpPr>
          <p:nvPr/>
        </p:nvSpPr>
        <p:spPr bwMode="auto">
          <a:xfrm>
            <a:off x="609600" y="4648200"/>
            <a:ext cx="7924800" cy="9233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&lt;</a:t>
            </a:r>
            <a:r>
              <a:rPr lang="en-US" sz="5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5400" dirty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3 </a:t>
            </a:r>
            <a:r>
              <a:rPr lang="en-US" sz="5400" dirty="0">
                <a:latin typeface="Comic Sans MS" pitchFamily="66" charset="0"/>
              </a:rPr>
              <a:t>cards in every </a:t>
            </a:r>
            <a:r>
              <a:rPr lang="en-US" sz="5400" dirty="0" smtClean="0">
                <a:latin typeface="Comic Sans MS" pitchFamily="66" charset="0"/>
              </a:rPr>
              <a:t>hole?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16038" y="2971800"/>
            <a:ext cx="4949825" cy="1635125"/>
            <a:chOff x="1968" y="2568"/>
            <a:chExt cx="3118" cy="103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1968" y="2568"/>
              <a:ext cx="528" cy="520"/>
              <a:chOff x="768" y="3328"/>
              <a:chExt cx="504" cy="496"/>
            </a:xfrm>
          </p:grpSpPr>
          <p:sp>
            <p:nvSpPr>
              <p:cNvPr id="374789" name="Line 5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0" name="Line 6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1" name="AutoShape 7"/>
              <p:cNvCxnSpPr>
                <a:cxnSpLocks noChangeShapeType="1"/>
                <a:stCxn id="374789" idx="1"/>
                <a:endCxn id="374790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808" y="2576"/>
              <a:ext cx="528" cy="520"/>
              <a:chOff x="768" y="3328"/>
              <a:chExt cx="504" cy="496"/>
            </a:xfrm>
          </p:grpSpPr>
          <p:sp>
            <p:nvSpPr>
              <p:cNvPr id="374793" name="Line 9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4" name="Line 10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5" name="AutoShape 11"/>
              <p:cNvCxnSpPr>
                <a:cxnSpLocks noChangeShapeType="1"/>
                <a:stCxn id="374793" idx="1"/>
                <a:endCxn id="374794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3624" y="2568"/>
              <a:ext cx="528" cy="520"/>
              <a:chOff x="768" y="3328"/>
              <a:chExt cx="504" cy="496"/>
            </a:xfrm>
          </p:grpSpPr>
          <p:sp>
            <p:nvSpPr>
              <p:cNvPr id="374797" name="Line 13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98" name="Line 14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799" name="AutoShape 15"/>
              <p:cNvCxnSpPr>
                <a:cxnSpLocks noChangeShapeType="1"/>
                <a:stCxn id="374797" idx="1"/>
                <a:endCxn id="374798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4392" y="2568"/>
              <a:ext cx="528" cy="520"/>
              <a:chOff x="768" y="3328"/>
              <a:chExt cx="504" cy="496"/>
            </a:xfrm>
          </p:grpSpPr>
          <p:sp>
            <p:nvSpPr>
              <p:cNvPr id="374801" name="Line 17"/>
              <p:cNvSpPr>
                <a:spLocks noChangeShapeType="1"/>
              </p:cNvSpPr>
              <p:nvPr/>
            </p:nvSpPr>
            <p:spPr bwMode="auto">
              <a:xfrm>
                <a:off x="768" y="3336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02" name="Line 18"/>
              <p:cNvSpPr>
                <a:spLocks noChangeShapeType="1"/>
              </p:cNvSpPr>
              <p:nvPr/>
            </p:nvSpPr>
            <p:spPr bwMode="auto">
              <a:xfrm>
                <a:off x="1272" y="3328"/>
                <a:ext cx="0" cy="464"/>
              </a:xfrm>
              <a:prstGeom prst="line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74803" name="AutoShape 19"/>
              <p:cNvCxnSpPr>
                <a:cxnSpLocks noChangeShapeType="1"/>
                <a:stCxn id="374801" idx="1"/>
                <a:endCxn id="374802" idx="1"/>
              </p:cNvCxnSpPr>
              <p:nvPr/>
            </p:nvCxnSpPr>
            <p:spPr bwMode="auto">
              <a:xfrm flipV="1">
                <a:off x="768" y="3816"/>
                <a:ext cx="504" cy="8"/>
              </a:xfrm>
              <a:prstGeom prst="straightConnector1">
                <a:avLst/>
              </a:prstGeom>
              <a:noFill/>
              <a:ln w="76200">
                <a:solidFill>
                  <a:srgbClr val="0066FF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054" y="2964"/>
              <a:ext cx="303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6000">
                  <a:cs typeface="Times New Roman" pitchFamily="18" charset="0"/>
                </a:rPr>
                <a:t>♠     </a:t>
              </a:r>
              <a:r>
                <a:rPr lang="en-US" sz="6000">
                  <a:solidFill>
                    <a:schemeClr val="accent2"/>
                  </a:solidFill>
                </a:rPr>
                <a:t>♥</a:t>
              </a:r>
              <a:r>
                <a:rPr lang="en-US" sz="3600"/>
                <a:t>       </a:t>
              </a:r>
              <a:r>
                <a:rPr lang="en-US" sz="6000">
                  <a:cs typeface="Times New Roman" pitchFamily="18" charset="0"/>
                </a:rPr>
                <a:t>♣    </a:t>
              </a:r>
              <a:r>
                <a:rPr lang="en-US" sz="6000">
                  <a:solidFill>
                    <a:schemeClr val="accent2"/>
                  </a:solidFill>
                  <a:cs typeface="Times New Roman" pitchFamily="18" charset="0"/>
                </a:rPr>
                <a:t>♦</a:t>
              </a:r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1481138" y="2108200"/>
            <a:ext cx="4373562" cy="1506538"/>
            <a:chOff x="1448" y="1328"/>
            <a:chExt cx="2755" cy="949"/>
          </a:xfrm>
        </p:grpSpPr>
        <p:sp>
          <p:nvSpPr>
            <p:cNvPr id="374806" name="Rectangle 22" descr="Zig zag"/>
            <p:cNvSpPr>
              <a:spLocks noChangeArrowheads="1"/>
            </p:cNvSpPr>
            <p:nvPr/>
          </p:nvSpPr>
          <p:spPr bwMode="auto">
            <a:xfrm>
              <a:off x="1456" y="185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7" name="Rectangle 23" descr="Zig zag"/>
            <p:cNvSpPr>
              <a:spLocks noChangeArrowheads="1"/>
            </p:cNvSpPr>
            <p:nvPr/>
          </p:nvSpPr>
          <p:spPr bwMode="auto">
            <a:xfrm>
              <a:off x="3099" y="1816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8" name="Rectangle 24" descr="Zig zag"/>
            <p:cNvSpPr>
              <a:spLocks noChangeArrowheads="1"/>
            </p:cNvSpPr>
            <p:nvPr/>
          </p:nvSpPr>
          <p:spPr bwMode="auto">
            <a:xfrm>
              <a:off x="2265" y="1835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09" name="Rectangle 25" descr="Zig zag"/>
            <p:cNvSpPr>
              <a:spLocks noChangeArrowheads="1"/>
            </p:cNvSpPr>
            <p:nvPr/>
          </p:nvSpPr>
          <p:spPr bwMode="auto">
            <a:xfrm>
              <a:off x="3871" y="1819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0" name="Rectangle 26" descr="Zig zag"/>
            <p:cNvSpPr>
              <a:spLocks noChangeArrowheads="1"/>
            </p:cNvSpPr>
            <p:nvPr/>
          </p:nvSpPr>
          <p:spPr bwMode="auto">
            <a:xfrm>
              <a:off x="1448" y="136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1" name="Rectangle 27" descr="Zig zag"/>
            <p:cNvSpPr>
              <a:spLocks noChangeArrowheads="1"/>
            </p:cNvSpPr>
            <p:nvPr/>
          </p:nvSpPr>
          <p:spPr bwMode="auto">
            <a:xfrm>
              <a:off x="3091" y="1328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2" name="Rectangle 28" descr="Zig zag"/>
            <p:cNvSpPr>
              <a:spLocks noChangeArrowheads="1"/>
            </p:cNvSpPr>
            <p:nvPr/>
          </p:nvSpPr>
          <p:spPr bwMode="auto">
            <a:xfrm>
              <a:off x="2257" y="1347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813" name="Rectangle 29" descr="Zig zag"/>
            <p:cNvSpPr>
              <a:spLocks noChangeArrowheads="1"/>
            </p:cNvSpPr>
            <p:nvPr/>
          </p:nvSpPr>
          <p:spPr bwMode="auto">
            <a:xfrm>
              <a:off x="3863" y="1331"/>
              <a:ext cx="332" cy="421"/>
            </a:xfrm>
            <a:prstGeom prst="rect">
              <a:avLst/>
            </a:prstGeom>
            <a:pattFill prst="zigZag">
              <a:fgClr>
                <a:srgbClr val="0066FF"/>
              </a:fgClr>
              <a:bgClr>
                <a:schemeClr val="bg1"/>
              </a:bgClr>
            </a:pattFill>
            <a:ln w="9525">
              <a:solidFill>
                <a:srgbClr val="0066FF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477000" y="2667000"/>
            <a:ext cx="17379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6600" dirty="0" smtClean="0">
                <a:solidFill>
                  <a:srgbClr val="FF0000"/>
                </a:solidFill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14" grpId="0" build="allAtOnce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10394</TotalTime>
  <Words>264</Words>
  <Application>Microsoft Macintosh PowerPoint</Application>
  <PresentationFormat>On-screen Show (4:3)</PresentationFormat>
  <Paragraphs>68</Paragraphs>
  <Slides>11</Slides>
  <Notes>11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6.042 Lecture Template</vt:lpstr>
      <vt:lpstr>Equation</vt:lpstr>
      <vt:lpstr>PowerPoint Presentation</vt:lpstr>
      <vt:lpstr>Pigeonhole Principle</vt:lpstr>
      <vt:lpstr>Pigeonhole Principle</vt:lpstr>
      <vt:lpstr>Pigeonhole Principle</vt:lpstr>
      <vt:lpstr>Pigeonhole Principle</vt:lpstr>
      <vt:lpstr>example: 5 Card Draw</vt:lpstr>
      <vt:lpstr>5 Card Draw</vt:lpstr>
      <vt:lpstr>10 Card Draw</vt:lpstr>
      <vt:lpstr>10 Card Draw</vt:lpstr>
      <vt:lpstr>10 Card Draw</vt:lpstr>
      <vt:lpstr>Generalized Pigeonhole Principle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1692</cp:revision>
  <cp:lastPrinted>2012-04-20T09:21:24Z</cp:lastPrinted>
  <dcterms:created xsi:type="dcterms:W3CDTF">2011-04-13T00:22:08Z</dcterms:created>
  <dcterms:modified xsi:type="dcterms:W3CDTF">2013-04-09T02:03:23Z</dcterms:modified>
</cp:coreProperties>
</file>