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8" r:id="rId1"/>
  </p:sldMasterIdLst>
  <p:notesMasterIdLst>
    <p:notesMasterId r:id="rId21"/>
  </p:notesMasterIdLst>
  <p:handoutMasterIdLst>
    <p:handoutMasterId r:id="rId22"/>
  </p:handoutMasterIdLst>
  <p:sldIdLst>
    <p:sldId id="388" r:id="rId2"/>
    <p:sldId id="405" r:id="rId3"/>
    <p:sldId id="406" r:id="rId4"/>
    <p:sldId id="404" r:id="rId5"/>
    <p:sldId id="408" r:id="rId6"/>
    <p:sldId id="410" r:id="rId7"/>
    <p:sldId id="413" r:id="rId8"/>
    <p:sldId id="414" r:id="rId9"/>
    <p:sldId id="412" r:id="rId10"/>
    <p:sldId id="395" r:id="rId11"/>
    <p:sldId id="396" r:id="rId12"/>
    <p:sldId id="403" r:id="rId13"/>
    <p:sldId id="398" r:id="rId14"/>
    <p:sldId id="415" r:id="rId15"/>
    <p:sldId id="400" r:id="rId16"/>
    <p:sldId id="401" r:id="rId17"/>
    <p:sldId id="368" r:id="rId18"/>
    <p:sldId id="369" r:id="rId19"/>
    <p:sldId id="367" r:id="rId20"/>
  </p:sldIdLst>
  <p:sldSz cx="9144000" cy="6858000" type="screen4x3"/>
  <p:notesSz cx="9601200" cy="7315200"/>
  <p:custDataLst>
    <p:tags r:id="rId2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E97"/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5" autoAdjust="0"/>
  </p:normalViewPr>
  <p:slideViewPr>
    <p:cSldViewPr showGuides="1">
      <p:cViewPr varScale="1">
        <p:scale>
          <a:sx n="130" d="100"/>
          <a:sy n="130" d="100"/>
        </p:scale>
        <p:origin x="-13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03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10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14273C-015F-4B70-8E84-8F6E88E2765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3E9133-7400-49C9-B679-FA67AFDDFC6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2E425A-8DDD-405B-8600-5265099004E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64BEE-C45D-4364-99C5-489573BC527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64BEE-C45D-4364-99C5-489573BC527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AC89A-7AC6-48FB-BCAA-4A76D7D5385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AC89A-7AC6-48FB-BCAA-4A76D7D5385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5C2E4-51F2-4351-AC9C-4FFB4DFC309A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441DB-10B7-49BC-AB28-04AD0C4CB9E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441DB-10B7-49BC-AB28-04AD0C4CB9E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441DB-10B7-49BC-AB28-04AD0C4CB9E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AF2D8-33E9-49A3-B420-25C9C8989AA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AF2D8-33E9-49A3-B420-25C9C8989AA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AF2D8-33E9-49A3-B420-25C9C8989AA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AF2D8-33E9-49A3-B420-25C9C8989AA5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AF2D8-33E9-49A3-B420-25C9C8989AA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AF2D8-33E9-49A3-B420-25C9C8989AA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5F.‹#›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5F.‹#›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092F4601-307B-4C24-B8E1-0927D73A95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7C4E6977-E764-49C2-9B46-F1F7E8372A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662DA84E-2EE0-4520-81DD-FF87E285B2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5F.‹#›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March 9,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4" r:id="rId3"/>
    <p:sldLayoutId id="2147483690" r:id="rId4"/>
    <p:sldLayoutId id="2147483685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85750" y="2667000"/>
            <a:ext cx="8629650" cy="1524000"/>
          </a:xfrm>
        </p:spPr>
        <p:txBody>
          <a:bodyPr/>
          <a:lstStyle/>
          <a:p>
            <a:pPr eaLnBrk="1" hangingPunct="1"/>
            <a:r>
              <a:rPr lang="en-US" sz="8000" b="1" dirty="0" smtClean="0"/>
              <a:t>Euler’s Function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531750" y="417513"/>
            <a:ext cx="6415463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BAD967A3-F968-4CE5-B9C8-0E65E562ACE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399"/>
            <a:ext cx="5943600" cy="121920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Calculating</a:t>
            </a:r>
            <a:r>
              <a:rPr lang="en-US" sz="4400" dirty="0" smtClean="0"/>
              <a:t>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endParaRPr lang="en-US" sz="7200" b="0" dirty="0" smtClean="0">
              <a:solidFill>
                <a:schemeClr val="tx1"/>
              </a:solidFill>
            </a:endParaRP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76200" y="1600200"/>
            <a:ext cx="8991600" cy="1981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6000" dirty="0">
                <a:latin typeface="Comic Sans MS" pitchFamily="66" charset="0"/>
              </a:rPr>
              <a:t>If </a:t>
            </a:r>
            <a:r>
              <a:rPr lang="en-US" sz="6000" dirty="0" err="1">
                <a:solidFill>
                  <a:srgbClr val="3333CC"/>
                </a:solidFill>
                <a:latin typeface="Comic Sans MS" pitchFamily="66" charset="0"/>
              </a:rPr>
              <a:t>p</a:t>
            </a:r>
            <a:r>
              <a:rPr lang="en-US" sz="6000" dirty="0">
                <a:latin typeface="Comic Sans MS" pitchFamily="66" charset="0"/>
              </a:rPr>
              <a:t> prime,</a:t>
            </a:r>
            <a:r>
              <a:rPr lang="en-US" sz="5400" dirty="0"/>
              <a:t> </a:t>
            </a:r>
            <a:r>
              <a:rPr lang="en-US" sz="6000" dirty="0">
                <a:latin typeface="Comic Sans MS" pitchFamily="66" charset="0"/>
              </a:rPr>
              <a:t>everything</a:t>
            </a:r>
            <a:r>
              <a:rPr lang="en-US" sz="6000" dirty="0" smtClean="0">
                <a:latin typeface="Comic Sans MS" pitchFamily="66" charset="0"/>
              </a:rPr>
              <a:t> in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[1,p) </a:t>
            </a:r>
            <a:r>
              <a:rPr lang="en-US" sz="6000" dirty="0">
                <a:latin typeface="Comic Sans MS" pitchFamily="66" charset="0"/>
              </a:rPr>
              <a:t>is rel. prime to </a:t>
            </a:r>
            <a:r>
              <a:rPr lang="en-US" sz="6000" dirty="0" err="1">
                <a:solidFill>
                  <a:srgbClr val="3333CC"/>
                </a:solidFill>
                <a:latin typeface="Comic Sans MS" pitchFamily="66" charset="0"/>
              </a:rPr>
              <a:t>p</a:t>
            </a:r>
            <a:r>
              <a:rPr lang="en-US" sz="6000" dirty="0">
                <a:latin typeface="Comic Sans MS" pitchFamily="66" charset="0"/>
              </a:rPr>
              <a:t>, so</a:t>
            </a:r>
          </a:p>
        </p:txBody>
      </p:sp>
      <p:sp>
        <p:nvSpPr>
          <p:cNvPr id="394247" name="Text Box 7"/>
          <p:cNvSpPr txBox="1">
            <a:spLocks noChangeArrowheads="1"/>
          </p:cNvSpPr>
          <p:nvPr/>
        </p:nvSpPr>
        <p:spPr bwMode="auto">
          <a:xfrm>
            <a:off x="2057400" y="3754438"/>
            <a:ext cx="5416780" cy="1323439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8000" dirty="0" err="1" smtClean="0">
                <a:solidFill>
                  <a:srgbClr val="3333CC"/>
                </a:solidFill>
                <a:latin typeface="Comic Sans MS" pitchFamily="66" charset="0"/>
              </a:rPr>
              <a:t>(</a:t>
            </a:r>
            <a:r>
              <a:rPr lang="en-US" sz="8000" dirty="0" err="1">
                <a:solidFill>
                  <a:srgbClr val="3333CC"/>
                </a:solidFill>
                <a:latin typeface="Comic Sans MS" pitchFamily="66" charset="0"/>
              </a:rPr>
              <a:t>p</a:t>
            </a:r>
            <a:r>
              <a:rPr lang="en-US" sz="8000" dirty="0">
                <a:solidFill>
                  <a:srgbClr val="3333CC"/>
                </a:solidFill>
                <a:latin typeface="Comic Sans MS" pitchFamily="66" charset="0"/>
              </a:rPr>
              <a:t>) = p – 1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628CA37F-BEB8-4F06-9290-65883FDFDAD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931" y="993775"/>
            <a:ext cx="2277269" cy="1139825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(9)?</a:t>
            </a:r>
          </a:p>
        </p:txBody>
      </p:sp>
      <p:sp>
        <p:nvSpPr>
          <p:cNvPr id="433158" name="Text Box 6"/>
          <p:cNvSpPr txBox="1">
            <a:spLocks noChangeArrowheads="1"/>
          </p:cNvSpPr>
          <p:nvPr/>
        </p:nvSpPr>
        <p:spPr bwMode="auto">
          <a:xfrm>
            <a:off x="609600" y="4876800"/>
            <a:ext cx="7839005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dirty="0">
                <a:latin typeface="Comic Sans MS" pitchFamily="66" charset="0"/>
              </a:rPr>
              <a:t>so,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(9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=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-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(9/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= 6</a:t>
            </a:r>
            <a:endParaRPr lang="en-US" sz="60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563204" y="2155210"/>
            <a:ext cx="8047396" cy="249299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5400" dirty="0" smtClean="0">
                <a:latin typeface="Comic Sans MS" pitchFamily="66" charset="0"/>
              </a:rPr>
              <a:t> rel. prime to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 smtClean="0">
              <a:latin typeface="Comic Sans MS" pitchFamily="66" charset="0"/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5400" dirty="0" smtClean="0">
                <a:latin typeface="Comic Sans MS" pitchFamily="66" charset="0"/>
              </a:rPr>
              <a:t> rel. prime to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3</a:t>
            </a:r>
          </a:p>
          <a:p>
            <a:r>
              <a:rPr lang="en-US" sz="4800" dirty="0" smtClean="0">
                <a:latin typeface="Comic Sans MS" pitchFamily="66" charset="0"/>
              </a:rPr>
              <a:t>3 divides every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sz="4800" dirty="0" smtClean="0">
                <a:latin typeface="Comic Sans MS" pitchFamily="66" charset="0"/>
              </a:rPr>
              <a:t>rd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 number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1926" y="1134070"/>
            <a:ext cx="5420074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609600" lvl="0" indent="-609600" algn="ctr" eaLnBrk="1" hangingPunct="1">
              <a:spcBef>
                <a:spcPct val="20000"/>
              </a:spcBef>
              <a:defRPr/>
            </a:pPr>
            <a:r>
              <a:rPr lang="en-US" sz="5400" kern="0" dirty="0" smtClean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0,1,2,3,4,5,6,7,8</a:t>
            </a:r>
            <a:endParaRPr lang="en-US" sz="5400" kern="0" dirty="0">
              <a:solidFill>
                <a:schemeClr val="accent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1926" y="1143000"/>
            <a:ext cx="5420074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609600" lvl="0" indent="-609600" algn="ctr" eaLnBrk="1" hangingPunct="1">
              <a:spcBef>
                <a:spcPct val="20000"/>
              </a:spcBef>
              <a:defRPr/>
            </a:pPr>
            <a:r>
              <a:rPr lang="en-US" sz="5400" kern="0" dirty="0" smtClean="0">
                <a:solidFill>
                  <a:srgbClr val="FF0000"/>
                </a:solidFill>
                <a:latin typeface="Comic Sans MS"/>
              </a:rPr>
              <a:t>0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</a:rPr>
              <a:t>,1,2,</a:t>
            </a:r>
            <a:r>
              <a:rPr lang="en-US" sz="5400" kern="0" dirty="0" smtClean="0">
                <a:solidFill>
                  <a:srgbClr val="FF0000"/>
                </a:solidFill>
                <a:latin typeface="Comic Sans MS"/>
              </a:rPr>
              <a:t>3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</a:rPr>
              <a:t>,4,5,</a:t>
            </a:r>
            <a:r>
              <a:rPr lang="en-US" sz="5400" kern="0" dirty="0" smtClean="0">
                <a:solidFill>
                  <a:srgbClr val="FF0000"/>
                </a:solidFill>
                <a:latin typeface="Comic Sans MS"/>
              </a:rPr>
              <a:t>6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</a:rPr>
              <a:t>,7,8</a:t>
            </a:r>
            <a:endParaRPr lang="en-US" sz="5400" kern="0" dirty="0">
              <a:solidFill>
                <a:srgbClr val="008000"/>
              </a:solidFill>
              <a:latin typeface="Comic Sans MS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Calculating</a:t>
            </a:r>
            <a:r>
              <a:rPr lang="en-US" sz="4400" dirty="0" smtClean="0"/>
              <a:t>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endParaRPr lang="en-US" sz="7200" b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3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8" grpId="0"/>
      <p:bldP spid="25606" grpId="0" build="allAtOnce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62000" y="1371600"/>
            <a:ext cx="7542449" cy="7571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2p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..,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-p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48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-1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1059454A-2E72-4D2B-8CF4-AC51538C5AA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152400" y="2438400"/>
            <a:ext cx="8839200" cy="8402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 divides every </a:t>
            </a:r>
            <a:r>
              <a:rPr lang="en-US" sz="5400" dirty="0" err="1">
                <a:solidFill>
                  <a:srgbClr val="FF0000"/>
                </a:solidFill>
                <a:latin typeface="Comic Sans MS" pitchFamily="66" charset="0"/>
              </a:rPr>
              <a:t>p</a:t>
            </a:r>
            <a:r>
              <a:rPr lang="en-US" sz="5400" dirty="0" err="1">
                <a:latin typeface="Comic Sans MS" pitchFamily="66" charset="0"/>
              </a:rPr>
              <a:t>th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number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6630" name="Text Box 11"/>
          <p:cNvSpPr txBox="1">
            <a:spLocks noChangeArrowheads="1"/>
          </p:cNvSpPr>
          <p:nvPr/>
        </p:nvSpPr>
        <p:spPr bwMode="auto">
          <a:xfrm>
            <a:off x="1174750" y="436880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 useBgFill="1">
        <p:nvSpPr>
          <p:cNvPr id="7" name="Rectangle 10"/>
          <p:cNvSpPr>
            <a:spLocks noChangeArrowheads="1"/>
          </p:cNvSpPr>
          <p:nvPr/>
        </p:nvSpPr>
        <p:spPr bwMode="auto">
          <a:xfrm>
            <a:off x="762000" y="1376470"/>
            <a:ext cx="7678705" cy="757130"/>
          </a:xfrm>
          <a:prstGeom prst="rect">
            <a:avLst/>
          </a:prstGeom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400" dirty="0">
                <a:solidFill>
                  <a:srgbClr val="087A13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2p</a:t>
            </a:r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.,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800" baseline="300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-p</a:t>
            </a:r>
            <a:r>
              <a:rPr lang="en-US" sz="4400" dirty="0">
                <a:solidFill>
                  <a:srgbClr val="087A13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p</a:t>
            </a:r>
            <a:r>
              <a:rPr lang="en-US" sz="4800" baseline="30000" dirty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-1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04800" y="3581400"/>
            <a:ext cx="8582799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0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/p</a:t>
            </a:r>
            <a:r>
              <a:rPr lang="en-US" sz="6000" baseline="30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of these</a:t>
            </a:r>
            <a:r>
              <a:rPr lang="en-US" sz="6000" baseline="30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numbers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latin typeface="Comic Sans MS" pitchFamily="66" charset="0"/>
              </a:rPr>
              <a:t>are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rel. prime to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6000" baseline="30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371600" y="152399"/>
            <a:ext cx="5943600" cy="121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Calculating</a:t>
            </a:r>
            <a:r>
              <a:rPr lang="en-US" sz="4400" dirty="0" smtClean="0"/>
              <a:t>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b="0" dirty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6600" b="0" dirty="0" err="1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p</a:t>
            </a:r>
            <a:r>
              <a:rPr lang="en-US" sz="6600" b="0" baseline="30000" dirty="0" err="1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k</a:t>
            </a:r>
            <a:r>
              <a:rPr lang="en-US" sz="6600" b="0" dirty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6600" b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7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990600" y="2790825"/>
            <a:ext cx="7749149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8000" dirty="0" err="1" smtClean="0">
                <a:solidFill>
                  <a:srgbClr val="3333FF"/>
                </a:solidFill>
                <a:latin typeface="Comic Sans MS" pitchFamily="66" charset="0"/>
              </a:rPr>
              <a:t>(</a:t>
            </a:r>
            <a:r>
              <a:rPr lang="en-US" sz="8000" dirty="0" err="1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8000" baseline="30000" dirty="0" err="1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8000" dirty="0">
                <a:solidFill>
                  <a:srgbClr val="3333FF"/>
                </a:solidFill>
                <a:latin typeface="Comic Sans MS" pitchFamily="66" charset="0"/>
              </a:rPr>
              <a:t>) = </a:t>
            </a:r>
            <a:r>
              <a:rPr lang="en-US" sz="80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80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8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8000" b="1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–</a:t>
            </a:r>
            <a:r>
              <a:rPr lang="en-US" sz="8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80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80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8000" dirty="0" err="1" smtClean="0">
                <a:solidFill>
                  <a:srgbClr val="FF0000"/>
                </a:solidFill>
                <a:latin typeface="Comic Sans MS" pitchFamily="66" charset="0"/>
              </a:rPr>
              <a:t>/p</a:t>
            </a:r>
            <a:endParaRPr lang="en-US" sz="8000" baseline="30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C87CF356-7DF0-4D58-87B4-D1D77D4EF25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466671"/>
            <a:ext cx="1119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+mj-lt"/>
              </a:rPr>
              <a:t>so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371600" y="152399"/>
            <a:ext cx="5943600" cy="121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Calculating</a:t>
            </a:r>
            <a:r>
              <a:rPr lang="en-US" sz="4400" dirty="0" smtClean="0"/>
              <a:t>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b="0" dirty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6600" b="0" dirty="0" err="1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p</a:t>
            </a:r>
            <a:r>
              <a:rPr lang="en-US" sz="6600" b="0" baseline="30000" dirty="0" err="1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k</a:t>
            </a:r>
            <a:r>
              <a:rPr lang="en-US" sz="6600" b="0" dirty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6600" b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990600" y="2790825"/>
            <a:ext cx="7268415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8000" dirty="0" smtClean="0">
                <a:solidFill>
                  <a:srgbClr val="3333FF"/>
                </a:solidFill>
                <a:latin typeface="Comic Sans MS" pitchFamily="66" charset="0"/>
              </a:rPr>
              <a:t>(</a:t>
            </a:r>
            <a:r>
              <a:rPr lang="en-US" sz="8000" dirty="0" err="1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8000" baseline="30000" dirty="0" err="1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8000" dirty="0">
                <a:solidFill>
                  <a:srgbClr val="3333FF"/>
                </a:solidFill>
                <a:latin typeface="Comic Sans MS" pitchFamily="66" charset="0"/>
              </a:rPr>
              <a:t>) = </a:t>
            </a:r>
            <a:r>
              <a:rPr lang="en-US" sz="80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80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8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8000" b="1" dirty="0">
                <a:solidFill>
                  <a:srgbClr val="0000CC"/>
                </a:solidFill>
                <a:latin typeface="Euclid Symbol" charset="2"/>
                <a:cs typeface="Euclid Symbol" charset="2"/>
              </a:rPr>
              <a:t>–</a:t>
            </a:r>
            <a:r>
              <a:rPr lang="en-US" sz="8000" dirty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8000" dirty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8000" baseline="30000" dirty="0">
                <a:solidFill>
                  <a:srgbClr val="3333FF"/>
                </a:solidFill>
                <a:latin typeface="Comic Sans MS" pitchFamily="66" charset="0"/>
              </a:rPr>
              <a:t>k-1</a:t>
            </a:r>
            <a:endParaRPr lang="en-US" sz="8000" baseline="30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C87CF356-7DF0-4D58-87B4-D1D77D4EF25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06536" name="Rectangle 8"/>
          <p:cNvSpPr>
            <a:spLocks noChangeArrowheads="1"/>
          </p:cNvSpPr>
          <p:nvPr/>
        </p:nvSpPr>
        <p:spPr bwMode="auto">
          <a:xfrm>
            <a:off x="990600" y="2514600"/>
            <a:ext cx="7239000" cy="18288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1466671"/>
            <a:ext cx="1119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+mj-lt"/>
              </a:rPr>
              <a:t>so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371600" y="152399"/>
            <a:ext cx="5943600" cy="121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Calculating</a:t>
            </a:r>
            <a:r>
              <a:rPr lang="en-US" sz="4400" dirty="0" smtClean="0"/>
              <a:t>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b="0" dirty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6600" b="0" dirty="0" err="1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p</a:t>
            </a:r>
            <a:r>
              <a:rPr lang="en-US" sz="6600" b="0" baseline="30000" dirty="0" err="1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k</a:t>
            </a:r>
            <a:r>
              <a:rPr lang="en-US" sz="6600" b="0" dirty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66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526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AD1D0FF0-6D93-442D-82F5-8BA6A710FDE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295400"/>
            <a:ext cx="8191500" cy="4622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endParaRPr lang="en-US" sz="3600" dirty="0" smtClean="0">
              <a:latin typeface="Euclid Symbol" charset="2"/>
              <a:sym typeface="Symbol" pitchFamily="18" charset="2"/>
            </a:endParaRPr>
          </a:p>
          <a:p>
            <a:pPr marL="609600" indent="-609600" eaLnBrk="1" hangingPunct="1">
              <a:buFontTx/>
              <a:buNone/>
            </a:pPr>
            <a:endParaRPr lang="en-US" sz="3600" dirty="0" smtClean="0">
              <a:latin typeface="Euclid Symbol" charset="2"/>
              <a:sym typeface="Symbol" pitchFamily="18" charset="2"/>
            </a:endParaRPr>
          </a:p>
          <a:p>
            <a:pPr marL="609600" indent="-609600" eaLnBrk="1" hangingPunct="1">
              <a:buFontTx/>
              <a:buNone/>
            </a:pPr>
            <a:endParaRPr lang="en-US" sz="3600" dirty="0" smtClean="0">
              <a:latin typeface="Euclid Symbol" charset="2"/>
              <a:sym typeface="Symbol" pitchFamily="18" charset="2"/>
            </a:endParaRPr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296863" y="1077913"/>
            <a:ext cx="8548687" cy="274998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4000" dirty="0" smtClean="0">
                <a:solidFill>
                  <a:srgbClr val="AD0E97"/>
                </a:solidFill>
                <a:latin typeface="Comic Sans MS" pitchFamily="66" charset="0"/>
                <a:sym typeface="Symbol" pitchFamily="18" charset="2"/>
              </a:rPr>
              <a:t>Lemma</a:t>
            </a:r>
            <a:r>
              <a:rPr lang="en-US" sz="4400" dirty="0" smtClean="0">
                <a:solidFill>
                  <a:srgbClr val="AD0E97"/>
                </a:solidFill>
                <a:latin typeface="Euclid Symbol" charset="2"/>
                <a:sym typeface="Symbol" pitchFamily="18" charset="2"/>
              </a:rPr>
              <a:t>:</a:t>
            </a:r>
            <a:endParaRPr lang="en-US" sz="4400" dirty="0">
              <a:solidFill>
                <a:srgbClr val="AD0E97"/>
              </a:solidFill>
              <a:latin typeface="Euclid Symbol" charset="2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5400" dirty="0" smtClean="0">
                <a:latin typeface="Comic Sans MS" pitchFamily="66" charset="0"/>
              </a:rPr>
              <a:t>  For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, b</a:t>
            </a:r>
            <a:r>
              <a:rPr lang="en-US" sz="54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AD0E97"/>
                </a:solidFill>
                <a:latin typeface="Comic Sans MS" pitchFamily="66" charset="0"/>
              </a:rPr>
              <a:t>relatively prime,</a:t>
            </a:r>
            <a:endParaRPr lang="en-US" sz="5400" dirty="0" smtClean="0">
              <a:solidFill>
                <a:srgbClr val="AD0E97"/>
              </a:solidFill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(a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) 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) </a:t>
            </a:r>
            <a:r>
              <a:rPr lang="en-US" sz="66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403463" name="Rectangle 7"/>
          <p:cNvSpPr>
            <a:spLocks noChangeArrowheads="1"/>
          </p:cNvSpPr>
          <p:nvPr/>
        </p:nvSpPr>
        <p:spPr bwMode="auto">
          <a:xfrm>
            <a:off x="685800" y="1828800"/>
            <a:ext cx="8096250" cy="22733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3464" name="Text Box 8"/>
          <p:cNvSpPr txBox="1">
            <a:spLocks noChangeArrowheads="1"/>
          </p:cNvSpPr>
          <p:nvPr/>
        </p:nvSpPr>
        <p:spPr bwMode="auto">
          <a:xfrm>
            <a:off x="533400" y="4343400"/>
            <a:ext cx="8063175" cy="175432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AD0E97"/>
                </a:solidFill>
                <a:latin typeface="Comic Sans MS" pitchFamily="66" charset="0"/>
              </a:rPr>
              <a:t>pf</a:t>
            </a:r>
            <a:r>
              <a:rPr lang="en-US" sz="4400" dirty="0">
                <a:solidFill>
                  <a:srgbClr val="AD0E97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Pset</a:t>
            </a:r>
            <a:r>
              <a:rPr lang="en-US" sz="5400" dirty="0" smtClean="0">
                <a:latin typeface="Comic Sans MS" pitchFamily="66" charset="0"/>
              </a:rPr>
              <a:t> 5.  </a:t>
            </a:r>
            <a:r>
              <a:rPr lang="en-US" sz="5400" dirty="0"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nother </a:t>
            </a:r>
          </a:p>
          <a:p>
            <a:r>
              <a:rPr lang="en-US" sz="5400" dirty="0" smtClean="0">
                <a:latin typeface="Comic Sans MS" pitchFamily="66" charset="0"/>
              </a:rPr>
              <a:t>way later by “counting.”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371600" y="152399"/>
            <a:ext cx="6400800" cy="121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Calculating</a:t>
            </a:r>
            <a:r>
              <a:rPr lang="en-US" sz="4400" dirty="0" smtClean="0"/>
              <a:t>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b="0" dirty="0" smtClean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6600" b="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a</a:t>
            </a:r>
            <a:r>
              <a:rPr lang="en-US" sz="6600" dirty="0" err="1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b="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b</a:t>
            </a:r>
            <a:r>
              <a:rPr lang="en-US" sz="6600" b="0" dirty="0" smtClean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6600" b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3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3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0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1" grpId="0" uiExpand="1" build="p"/>
      <p:bldP spid="403463" grpId="0" animBg="1"/>
      <p:bldP spid="4034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AD1D0FF0-6D93-442D-82F5-8BA6A710FDE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b="0" dirty="0" err="1" smtClean="0">
                <a:solidFill>
                  <a:schemeClr val="tx1"/>
                </a:solidFill>
                <a:latin typeface="Comic Sans MS" pitchFamily="66" charset="0"/>
              </a:rPr>
              <a:t>(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b="0" dirty="0" smtClean="0">
                <a:solidFill>
                  <a:schemeClr val="tx1"/>
                </a:solidFill>
                <a:latin typeface="Comic Sans MS" pitchFamily="66" charset="0"/>
              </a:rPr>
              <a:t>)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533400" y="1219200"/>
            <a:ext cx="8008937" cy="437504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</a:rPr>
              <a:t>(12)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(3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4)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  = 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(3)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(4)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  = 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(3 - 1)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⋅(2</a:t>
            </a:r>
            <a:r>
              <a:rPr lang="en-US" sz="6600" baseline="30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2 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- 2</a:t>
            </a:r>
            <a:r>
              <a:rPr lang="en-US" sz="6600" baseline="30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2-1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 </a:t>
            </a: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⋅(4 - 2) </a:t>
            </a:r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  <a:sym typeface="Euclid Symbol" pitchFamily="18" charset="2"/>
              </a:rPr>
              <a:t>4</a:t>
            </a:r>
            <a:endParaRPr lang="en-US" sz="6600" dirty="0">
              <a:solidFill>
                <a:srgbClr val="FF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3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3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03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A808FFD1-D581-4BF4-B068-1D0FA2A32EF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Euler’s Theorem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3675" y="1244601"/>
            <a:ext cx="8874125" cy="4089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600" dirty="0" smtClean="0"/>
              <a:t>For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6600" dirty="0" smtClean="0">
                <a:solidFill>
                  <a:srgbClr val="3333CC"/>
                </a:solidFill>
              </a:rPr>
              <a:t> </a:t>
            </a:r>
            <a:r>
              <a:rPr lang="en-US" sz="6600" dirty="0" smtClean="0"/>
              <a:t>relatively </a:t>
            </a:r>
          </a:p>
          <a:p>
            <a:pPr eaLnBrk="1" hangingPunct="1">
              <a:buFontTx/>
              <a:buNone/>
              <a:defRPr/>
            </a:pPr>
            <a:r>
              <a:rPr lang="en-US" sz="6600" dirty="0" smtClean="0"/>
              <a:t>prime</a:t>
            </a:r>
            <a:r>
              <a:rPr lang="en-US" sz="6600" dirty="0" smtClean="0">
                <a:solidFill>
                  <a:srgbClr val="800080"/>
                </a:solidFill>
              </a:rPr>
              <a:t> </a:t>
            </a:r>
            <a:r>
              <a:rPr lang="en-US" sz="6600" dirty="0" smtClean="0"/>
              <a:t>to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6600" dirty="0" smtClean="0"/>
              <a:t>,</a:t>
            </a:r>
          </a:p>
          <a:p>
            <a:pPr eaLnBrk="1" hangingPunct="1">
              <a:buFontTx/>
              <a:buNone/>
              <a:defRPr/>
            </a:pPr>
            <a:r>
              <a:rPr lang="en-US" sz="88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8800" b="1" baseline="30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8800" baseline="30000" dirty="0" smtClean="0">
                <a:solidFill>
                  <a:schemeClr val="accent1">
                    <a:lumMod val="50000"/>
                  </a:schemeClr>
                </a:solidFill>
              </a:rPr>
              <a:t>(n)</a:t>
            </a:r>
            <a:r>
              <a:rPr lang="en-US" sz="8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8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8800" dirty="0" smtClean="0">
                <a:solidFill>
                  <a:schemeClr val="accent1">
                    <a:lumMod val="50000"/>
                  </a:schemeClr>
                </a:solidFill>
              </a:rPr>
              <a:t> 1 (mod n)</a:t>
            </a:r>
          </a:p>
        </p:txBody>
      </p:sp>
      <p:pic>
        <p:nvPicPr>
          <p:cNvPr id="4101" name="Picture 4" descr="eul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473825" y="234950"/>
            <a:ext cx="2070100" cy="3105150"/>
          </a:xfrm>
          <a:noFill/>
        </p:spPr>
      </p:pic>
      <p:sp>
        <p:nvSpPr>
          <p:cNvPr id="385030" name="Rectangle 6"/>
          <p:cNvSpPr>
            <a:spLocks noChangeArrowheads="1"/>
          </p:cNvSpPr>
          <p:nvPr/>
        </p:nvSpPr>
        <p:spPr bwMode="auto">
          <a:xfrm>
            <a:off x="228601" y="3454400"/>
            <a:ext cx="8763000" cy="19558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503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503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503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503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/>
      <p:bldP spid="385030" grpId="1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3023AA39-47D8-49DF-8766-B653A1B18F4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FF"/>
                </a:solidFill>
              </a:rPr>
              <a:t>Fermat’s “Little” Theorem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66800"/>
            <a:ext cx="8686800" cy="4724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600" dirty="0" smtClean="0"/>
              <a:t>special case:</a:t>
            </a:r>
          </a:p>
          <a:p>
            <a:pPr algn="ctr" eaLnBrk="1" hangingPunct="1">
              <a:buFontTx/>
              <a:buNone/>
              <a:defRPr/>
            </a:pPr>
            <a:r>
              <a:rPr lang="en-US" sz="6600" dirty="0" smtClean="0">
                <a:solidFill>
                  <a:srgbClr val="3333CC"/>
                </a:solidFill>
              </a:rPr>
              <a:t>k</a:t>
            </a:r>
            <a:r>
              <a:rPr lang="en-US" sz="6600" b="1" kern="1200" baseline="30000" dirty="0" smtClean="0">
                <a:solidFill>
                  <a:srgbClr val="CCCCFF">
                    <a:lumMod val="50000"/>
                  </a:srgbClr>
                </a:solidFill>
                <a:latin typeface="+mj-lt"/>
                <a:sym typeface="Euclid Symbol"/>
              </a:rPr>
              <a:t>p-1</a:t>
            </a:r>
            <a:r>
              <a:rPr lang="en-US" sz="6600" dirty="0" smtClean="0">
                <a:solidFill>
                  <a:srgbClr val="3333CC"/>
                </a:solidFill>
              </a:rPr>
              <a:t> </a:t>
            </a:r>
            <a:r>
              <a:rPr lang="en-US" sz="6600" b="1" dirty="0" smtClean="0">
                <a:solidFill>
                  <a:srgbClr val="3333CC"/>
                </a:solidFill>
                <a:latin typeface="Euclid Symbol" charset="2"/>
              </a:rPr>
              <a:t>≡ </a:t>
            </a:r>
            <a:r>
              <a:rPr lang="en-US" sz="6600" dirty="0" smtClean="0">
                <a:solidFill>
                  <a:srgbClr val="3333CC"/>
                </a:solidFill>
              </a:rPr>
              <a:t>1 (mod p)</a:t>
            </a:r>
          </a:p>
          <a:p>
            <a:pPr eaLnBrk="1" hangingPunct="1">
              <a:buFontTx/>
              <a:buNone/>
              <a:defRPr/>
            </a:pPr>
            <a:r>
              <a:rPr lang="en-US" sz="6600" dirty="0" smtClean="0"/>
              <a:t>for prime</a:t>
            </a:r>
            <a:r>
              <a:rPr lang="en-US" sz="6600" dirty="0" smtClean="0">
                <a:solidFill>
                  <a:srgbClr val="3333CC"/>
                </a:solidFill>
              </a:rPr>
              <a:t> p</a:t>
            </a:r>
          </a:p>
          <a:p>
            <a:pPr eaLnBrk="1" hangingPunct="1">
              <a:defRPr/>
            </a:pPr>
            <a:r>
              <a:rPr lang="en-US" sz="6600" dirty="0" smtClean="0">
                <a:solidFill>
                  <a:srgbClr val="3333CC"/>
                </a:solidFill>
              </a:rPr>
              <a:t>k </a:t>
            </a:r>
            <a:r>
              <a:rPr lang="en-US" sz="6600" b="1" dirty="0" smtClean="0">
                <a:solidFill>
                  <a:prstClr val="black"/>
                </a:solidFill>
                <a:latin typeface="Euclid Symbol" charset="2"/>
                <a:cs typeface="Euclid Symbol" charset="2"/>
              </a:rPr>
              <a:t>∊ 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</a:rPr>
              <a:t>[1,p)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3130C671-BAFA-40C0-AA12-97E3C8E99BD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220200" cy="4724400"/>
          </a:xfrm>
        </p:spPr>
        <p:txBody>
          <a:bodyPr/>
          <a:lstStyle/>
          <a:p>
            <a:pPr marL="609600" indent="-609600" eaLnBrk="1" hangingPunct="1">
              <a:buFontTx/>
              <a:buNone/>
              <a:defRPr/>
            </a:pPr>
            <a:r>
              <a:rPr lang="en-US" sz="72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(n) </a:t>
            </a:r>
            <a:r>
              <a:rPr lang="en-US" sz="7200" dirty="0" smtClean="0"/>
              <a:t>::= #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k </a:t>
            </a:r>
            <a:r>
              <a:rPr lang="en-US" sz="7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</a:t>
            </a:r>
            <a:r>
              <a:rPr lang="en-US" sz="7200" dirty="0">
                <a:solidFill>
                  <a:srgbClr val="0000FF"/>
                </a:solidFill>
              </a:rPr>
              <a:t>[0,n</a:t>
            </a:r>
            <a:r>
              <a:rPr lang="en-US" sz="7200" dirty="0" smtClean="0">
                <a:solidFill>
                  <a:srgbClr val="0000FF"/>
                </a:solidFill>
              </a:rPr>
              <a:t>)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 </a:t>
            </a:r>
            <a:r>
              <a:rPr lang="en-US" sz="7200" dirty="0" err="1" smtClean="0">
                <a:sym typeface="Euclid Symbol" pitchFamily="18" charset="2"/>
              </a:rPr>
              <a:t>s.t.</a:t>
            </a:r>
            <a:endParaRPr lang="en-US" sz="7200" dirty="0" smtClean="0">
              <a:sym typeface="Euclid Symbol" pitchFamily="18" charset="2"/>
            </a:endParaRPr>
          </a:p>
          <a:p>
            <a:pPr algn="ctr">
              <a:defRPr/>
            </a:pPr>
            <a:r>
              <a:rPr lang="en-US" sz="6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k </a:t>
            </a:r>
            <a:r>
              <a:rPr lang="en-US" sz="6200" dirty="0"/>
              <a:t>has a </a:t>
            </a:r>
            <a:r>
              <a:rPr lang="en-US" sz="6200" dirty="0">
                <a:solidFill>
                  <a:schemeClr val="accent1">
                    <a:lumMod val="50000"/>
                  </a:schemeClr>
                </a:solidFill>
              </a:rPr>
              <a:t>(mod n</a:t>
            </a:r>
            <a:r>
              <a:rPr lang="en-US" sz="6200" dirty="0" smtClean="0">
                <a:solidFill>
                  <a:schemeClr val="accent1">
                    <a:lumMod val="50000"/>
                  </a:schemeClr>
                </a:solidFill>
              </a:rPr>
              <a:t>)  </a:t>
            </a:r>
            <a:r>
              <a:rPr lang="en-US" sz="6200" dirty="0" smtClean="0"/>
              <a:t>inverse</a:t>
            </a:r>
            <a:endParaRPr lang="en-US" sz="6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3130C671-BAFA-40C0-AA12-97E3C8E99BD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492" y="1981200"/>
            <a:ext cx="8843108" cy="2819400"/>
          </a:xfrm>
        </p:spPr>
        <p:txBody>
          <a:bodyPr/>
          <a:lstStyle/>
          <a:p>
            <a:pPr marL="609600" indent="-609600" eaLnBrk="1" hangingPunct="1">
              <a:buFontTx/>
              <a:buNone/>
              <a:defRPr/>
            </a:pPr>
            <a:r>
              <a:rPr lang="en-US" sz="72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(n) </a:t>
            </a:r>
            <a:r>
              <a:rPr lang="en-US" sz="7200" dirty="0" smtClean="0"/>
              <a:t>::= #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k</a:t>
            </a:r>
            <a:r>
              <a:rPr lang="en-US" sz="7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0,1 …,n-1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n-US" sz="7200" dirty="0" err="1" smtClean="0">
                <a:cs typeface="Courier New" pitchFamily="49" charset="0"/>
                <a:sym typeface="Euclid Symbol" pitchFamily="18" charset="2"/>
              </a:rPr>
              <a:t>s.t.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k </a:t>
            </a:r>
            <a:r>
              <a:rPr lang="en-US" sz="7200" dirty="0" smtClean="0">
                <a:cs typeface="Courier New" pitchFamily="49" charset="0"/>
                <a:sym typeface="Euclid Symbol" pitchFamily="18" charset="2"/>
              </a:rPr>
              <a:t>rel. prime to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n</a:t>
            </a:r>
          </a:p>
        </p:txBody>
      </p:sp>
      <p:sp useBgFill="1">
        <p:nvSpPr>
          <p:cNvPr id="8" name="TextBox 7"/>
          <p:cNvSpPr txBox="1"/>
          <p:nvPr/>
        </p:nvSpPr>
        <p:spPr>
          <a:xfrm>
            <a:off x="5791200" y="1981200"/>
            <a:ext cx="3200400" cy="1219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7200" baseline="-250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7200" dirty="0" smtClean="0">
                <a:solidFill>
                  <a:srgbClr val="0000FF"/>
                </a:solidFill>
                <a:latin typeface="+mj-lt"/>
              </a:rPr>
              <a:t>[0,n)   </a:t>
            </a:r>
          </a:p>
        </p:txBody>
      </p:sp>
    </p:spTree>
    <p:extLst>
      <p:ext uri="{BB962C8B-B14F-4D97-AF65-F5344CB8AC3E}">
        <p14:creationId xmlns:p14="http://schemas.microsoft.com/office/powerpoint/2010/main" val="247326203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3130C671-BAFA-40C0-AA12-97E3C8E99BD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492" y="1981200"/>
            <a:ext cx="8843108" cy="28194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72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(n) </a:t>
            </a:r>
            <a:r>
              <a:rPr lang="en-US" sz="7200" dirty="0" smtClean="0"/>
              <a:t>::= #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k</a:t>
            </a:r>
            <a:r>
              <a:rPr lang="en-US" sz="7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 </a:t>
            </a:r>
            <a:r>
              <a:rPr lang="en-US" sz="7200" dirty="0">
                <a:solidFill>
                  <a:srgbClr val="0000FF"/>
                </a:solidFill>
              </a:rPr>
              <a:t>[0,n)</a:t>
            </a:r>
            <a:endParaRPr lang="en-US" sz="7200" dirty="0" smtClean="0">
              <a:solidFill>
                <a:schemeClr val="accent1">
                  <a:lumMod val="50000"/>
                </a:schemeClr>
              </a:solidFill>
              <a:sym typeface="Euclid Symbol" pitchFamily="18" charset="2"/>
            </a:endParaRPr>
          </a:p>
          <a:p>
            <a:pPr marL="609600" indent="-609600" eaLnBrk="1" hangingPunct="1">
              <a:buFontTx/>
              <a:buNone/>
              <a:defRPr/>
            </a:pPr>
            <a:r>
              <a:rPr lang="en-US" sz="7200" dirty="0" err="1" smtClean="0">
                <a:cs typeface="Courier New" pitchFamily="49" charset="0"/>
                <a:sym typeface="Euclid Symbol" pitchFamily="18" charset="2"/>
              </a:rPr>
              <a:t>s.t.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 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gcd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(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k,n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) </a:t>
            </a:r>
            <a:r>
              <a:rPr lang="en-US" sz="7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61471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87DF85EA-4F88-44EA-83A1-78351A258CE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78875" cy="36703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gcd1{n</a:t>
            </a:r>
            <a:r>
              <a:rPr lang="en-US" sz="60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6000" dirty="0" smtClean="0"/>
              <a:t>::=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  <a:p>
            <a:pPr marL="609600" indent="-609600" algn="ctr" eaLnBrk="1" hangingPunct="1">
              <a:spcAft>
                <a:spcPts val="1800"/>
              </a:spcAft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000000"/>
                </a:solidFill>
              </a:rPr>
              <a:t>{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[0,n)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|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gcd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(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k,n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)</a:t>
            </a:r>
            <a:r>
              <a:rPr lang="en-US" sz="6000" b="1" dirty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1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}</a:t>
            </a:r>
          </a:p>
          <a:p>
            <a:pPr marL="609600" indent="-609600" eaLnBrk="1" hangingPunct="1">
              <a:spcAft>
                <a:spcPts val="0"/>
              </a:spcAft>
              <a:defRPr/>
            </a:pP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so    </a:t>
            </a:r>
            <a:r>
              <a:rPr lang="en-US" sz="60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(n) </a:t>
            </a:r>
            <a:r>
              <a:rPr lang="en-US" sz="60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 </a:t>
            </a:r>
            <a:r>
              <a:rPr lang="en-US" sz="6600" dirty="0" smtClean="0">
                <a:solidFill>
                  <a:srgbClr val="AD0E97"/>
                </a:solidFill>
                <a:cs typeface="Comic Sans MS"/>
                <a:sym typeface="Euclid Symbol"/>
              </a:rPr>
              <a:t>|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mic Sans MS"/>
                <a:sym typeface="Euclid Symbol"/>
              </a:rPr>
              <a:t>gcd1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cs typeface="Comic Sans MS"/>
                <a:sym typeface="Euclid Symbol"/>
              </a:rPr>
              <a:t>{n</a:t>
            </a:r>
            <a:r>
              <a:rPr lang="en-US" sz="6000" dirty="0" smtClean="0">
                <a:solidFill>
                  <a:srgbClr val="0000CC"/>
                </a:solidFill>
                <a:cs typeface="Comic Sans MS"/>
                <a:sym typeface="Euclid Symbol"/>
              </a:rPr>
              <a:t>}</a:t>
            </a:r>
            <a:r>
              <a:rPr lang="en-US" sz="6600" dirty="0" smtClean="0">
                <a:solidFill>
                  <a:srgbClr val="AD0E97"/>
                </a:solidFill>
                <a:cs typeface="Comic Sans MS"/>
                <a:sym typeface="Euclid Symbol"/>
              </a:rPr>
              <a:t>|</a:t>
            </a:r>
            <a:endParaRPr lang="en-US" sz="6000" dirty="0" smtClean="0">
              <a:solidFill>
                <a:srgbClr val="AD0E97"/>
              </a:solidFill>
              <a:cs typeface="Courier New" pitchFamily="49" charset="0"/>
              <a:sym typeface="Euclid Symbol" pitchFamily="18" charset="2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1600" y="4570273"/>
            <a:ext cx="602727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+mj-lt"/>
              </a:rPr>
              <a:t>(some books write </a:t>
            </a:r>
          </a:p>
          <a:p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  n* </a:t>
            </a:r>
            <a:r>
              <a:rPr lang="en-US" sz="5400" dirty="0" smtClean="0">
                <a:latin typeface="+mj-lt"/>
              </a:rPr>
              <a:t>for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 gcd1{n})</a:t>
            </a:r>
          </a:p>
        </p:txBody>
      </p:sp>
    </p:spTree>
    <p:extLst>
      <p:ext uri="{BB962C8B-B14F-4D97-AF65-F5344CB8AC3E}">
        <p14:creationId xmlns:p14="http://schemas.microsoft.com/office/powerpoint/2010/main" val="14680839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87DF85EA-4F88-44EA-83A1-78351A258CE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25908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gcd1{n</a:t>
            </a:r>
            <a:r>
              <a:rPr lang="en-US" sz="60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6000" dirty="0" smtClean="0"/>
              <a:t>::=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  <a:p>
            <a:pPr marL="609600" indent="-609600" algn="ctr" eaLnBrk="1" hangingPunct="1">
              <a:spcAft>
                <a:spcPts val="1800"/>
              </a:spcAft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000000"/>
                </a:solidFill>
              </a:rPr>
              <a:t>{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[0,n)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|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gcd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(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k,n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)</a:t>
            </a:r>
            <a:r>
              <a:rPr lang="en-US" sz="6000" b="1" dirty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1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}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3276600"/>
            <a:ext cx="8763000" cy="114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gcd1{7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{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1,2,3,4,5,6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}</a:t>
            </a:r>
            <a:endParaRPr lang="en-US" sz="60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0" y="4343400"/>
            <a:ext cx="9144000" cy="21790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Symbol" pitchFamily="18" charset="2"/>
              <a:buNone/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gcd1{12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</a:t>
            </a:r>
            <a:endParaRPr lang="en-US" sz="6000" b="1" dirty="0" smtClean="0">
              <a:solidFill>
                <a:srgbClr val="000000"/>
              </a:solidFill>
              <a:latin typeface="Euclid Symbol" charset="2"/>
              <a:cs typeface="Euclid Symbol" charset="2"/>
              <a:sym typeface="Euclid Symbol"/>
            </a:endParaRPr>
          </a:p>
          <a:p>
            <a:pPr>
              <a:spcBef>
                <a:spcPct val="20000"/>
              </a:spcBef>
            </a:pPr>
            <a:r>
              <a:rPr lang="en-US" sz="5800" dirty="0" smtClean="0">
                <a:solidFill>
                  <a:srgbClr val="000000"/>
                </a:solidFill>
                <a:latin typeface="Comic Sans MS" pitchFamily="66" charset="0"/>
              </a:rPr>
              <a:t> {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0,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1,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2,3,4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,5,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6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,7,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8,9,10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,11</a:t>
            </a:r>
            <a:r>
              <a:rPr lang="en-US" sz="5800" kern="0" dirty="0">
                <a:solidFill>
                  <a:srgbClr val="000000"/>
                </a:solidFill>
                <a:latin typeface="Comic Sans MS"/>
                <a:cs typeface="Courier New" pitchFamily="49" charset="0"/>
                <a:sym typeface="Euclid Symbol" pitchFamily="18" charset="2"/>
              </a:rPr>
              <a:t>}</a:t>
            </a:r>
            <a:endParaRPr lang="en-US" sz="5800" dirty="0"/>
          </a:p>
        </p:txBody>
      </p:sp>
    </p:spTree>
    <p:extLst>
      <p:ext uri="{BB962C8B-B14F-4D97-AF65-F5344CB8AC3E}">
        <p14:creationId xmlns:p14="http://schemas.microsoft.com/office/powerpoint/2010/main" val="10795966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87DF85EA-4F88-44EA-83A1-78351A258CE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25908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gcd1{n</a:t>
            </a:r>
            <a:r>
              <a:rPr lang="en-US" sz="60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6000" dirty="0" smtClean="0"/>
              <a:t>::=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  <a:p>
            <a:pPr marL="609600" indent="-609600" algn="ctr" eaLnBrk="1" hangingPunct="1">
              <a:spcAft>
                <a:spcPts val="1800"/>
              </a:spcAft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000000"/>
                </a:solidFill>
              </a:rPr>
              <a:t>{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[0,n)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|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gcd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(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k,n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)</a:t>
            </a:r>
            <a:r>
              <a:rPr lang="en-US" sz="6000" b="1" dirty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1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}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3276600"/>
            <a:ext cx="8991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(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7</a:t>
            </a:r>
            <a:r>
              <a:rPr lang="en-US" sz="6600" dirty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)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 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 </a:t>
            </a:r>
            <a:r>
              <a:rPr lang="en-US" sz="6000" kern="0" dirty="0">
                <a:solidFill>
                  <a:srgbClr val="AD0E97"/>
                </a:solidFill>
                <a:latin typeface="Comic Sans MS"/>
                <a:cs typeface="Comic Sans MS"/>
                <a:sym typeface="Euclid Symbol"/>
              </a:rPr>
              <a:t>|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{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1,2,3,4,5,6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}</a:t>
            </a:r>
            <a:r>
              <a:rPr lang="en-US" sz="6000" kern="0" dirty="0">
                <a:solidFill>
                  <a:srgbClr val="AD0E97"/>
                </a:solidFill>
                <a:latin typeface="Comic Sans MS"/>
                <a:cs typeface="Comic Sans MS"/>
                <a:sym typeface="Euclid Symbol"/>
              </a:rPr>
              <a:t>|</a:t>
            </a:r>
            <a:endParaRPr lang="en-US" sz="60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0" y="4343400"/>
            <a:ext cx="9144000" cy="21790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Symbol" pitchFamily="18" charset="2"/>
              <a:buNone/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gcd1{12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</a:t>
            </a:r>
            <a:endParaRPr lang="en-US" sz="6000" b="1" dirty="0" smtClean="0">
              <a:solidFill>
                <a:srgbClr val="000000"/>
              </a:solidFill>
              <a:latin typeface="Euclid Symbol" charset="2"/>
              <a:cs typeface="Euclid Symbol" charset="2"/>
              <a:sym typeface="Euclid Symbol"/>
            </a:endParaRPr>
          </a:p>
          <a:p>
            <a:pPr>
              <a:spcBef>
                <a:spcPct val="20000"/>
              </a:spcBef>
            </a:pPr>
            <a:r>
              <a:rPr lang="en-US" sz="5800" dirty="0" smtClean="0">
                <a:solidFill>
                  <a:srgbClr val="000000"/>
                </a:solidFill>
                <a:latin typeface="Comic Sans MS" pitchFamily="66" charset="0"/>
              </a:rPr>
              <a:t> {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0,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1,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2,3,4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,5,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6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,7,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8,9,10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,11</a:t>
            </a:r>
            <a:r>
              <a:rPr lang="en-US" sz="5800" kern="0" dirty="0">
                <a:solidFill>
                  <a:srgbClr val="000000"/>
                </a:solidFill>
                <a:latin typeface="Comic Sans MS"/>
                <a:cs typeface="Courier New" pitchFamily="49" charset="0"/>
                <a:sym typeface="Euclid Symbol" pitchFamily="18" charset="2"/>
              </a:rPr>
              <a:t>}</a:t>
            </a:r>
            <a:endParaRPr lang="en-US" sz="5800" dirty="0"/>
          </a:p>
        </p:txBody>
      </p:sp>
    </p:spTree>
    <p:extLst>
      <p:ext uri="{BB962C8B-B14F-4D97-AF65-F5344CB8AC3E}">
        <p14:creationId xmlns:p14="http://schemas.microsoft.com/office/powerpoint/2010/main" val="3534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87DF85EA-4F88-44EA-83A1-78351A258CE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25908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gcd1{n</a:t>
            </a:r>
            <a:r>
              <a:rPr lang="en-US" sz="60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6000" dirty="0" smtClean="0"/>
              <a:t>::=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  <a:p>
            <a:pPr marL="609600" indent="-609600" algn="ctr" eaLnBrk="1" hangingPunct="1">
              <a:spcAft>
                <a:spcPts val="1800"/>
              </a:spcAft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000000"/>
                </a:solidFill>
              </a:rPr>
              <a:t>{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[0,n)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|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gcd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(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k,n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)</a:t>
            </a:r>
            <a:r>
              <a:rPr lang="en-US" sz="6000" b="1" dirty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1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}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3276600"/>
            <a:ext cx="51179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(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7</a:t>
            </a:r>
            <a:r>
              <a:rPr lang="en-US" sz="6600" dirty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)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   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6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0" y="4343400"/>
            <a:ext cx="9144000" cy="21790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Symbol" pitchFamily="18" charset="2"/>
              <a:buNone/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gcd1{12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</a:t>
            </a:r>
            <a:endParaRPr lang="en-US" sz="6000" b="1" dirty="0" smtClean="0">
              <a:solidFill>
                <a:srgbClr val="000000"/>
              </a:solidFill>
              <a:latin typeface="Euclid Symbol" charset="2"/>
              <a:cs typeface="Euclid Symbol" charset="2"/>
              <a:sym typeface="Euclid Symbol"/>
            </a:endParaRPr>
          </a:p>
          <a:p>
            <a:pPr>
              <a:spcBef>
                <a:spcPct val="20000"/>
              </a:spcBef>
            </a:pPr>
            <a:r>
              <a:rPr lang="en-US" sz="5800" dirty="0" smtClean="0">
                <a:solidFill>
                  <a:srgbClr val="000000"/>
                </a:solidFill>
                <a:latin typeface="Comic Sans MS" pitchFamily="66" charset="0"/>
              </a:rPr>
              <a:t> {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0,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1,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2,3,4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,5,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6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,7,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8,9,10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,11</a:t>
            </a:r>
            <a:r>
              <a:rPr lang="en-US" sz="5800" kern="0" dirty="0">
                <a:solidFill>
                  <a:srgbClr val="000000"/>
                </a:solidFill>
                <a:latin typeface="Comic Sans MS"/>
                <a:cs typeface="Courier New" pitchFamily="49" charset="0"/>
                <a:sym typeface="Euclid Symbol" pitchFamily="18" charset="2"/>
              </a:rPr>
              <a:t>}</a:t>
            </a:r>
            <a:endParaRPr lang="en-US" sz="5800" dirty="0"/>
          </a:p>
        </p:txBody>
      </p:sp>
    </p:spTree>
    <p:extLst>
      <p:ext uri="{BB962C8B-B14F-4D97-AF65-F5344CB8AC3E}">
        <p14:creationId xmlns:p14="http://schemas.microsoft.com/office/powerpoint/2010/main" val="1667028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87DF85EA-4F88-44EA-83A1-78351A258CE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25908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gcd1{n</a:t>
            </a:r>
            <a:r>
              <a:rPr lang="en-US" sz="60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6000" dirty="0" smtClean="0"/>
              <a:t>::=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  <a:p>
            <a:pPr marL="609600" indent="-609600" algn="ctr" eaLnBrk="1" hangingPunct="1">
              <a:spcAft>
                <a:spcPts val="1800"/>
              </a:spcAft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000000"/>
                </a:solidFill>
              </a:rPr>
              <a:t>{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[0,n)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|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gcd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(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k,n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)</a:t>
            </a:r>
            <a:r>
              <a:rPr lang="en-US" sz="6000" b="1" dirty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1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}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0" y="4343400"/>
            <a:ext cx="9144000" cy="21421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Symbol" pitchFamily="18" charset="2"/>
              <a:buNone/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    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(12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)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</a:t>
            </a:r>
            <a:endParaRPr lang="en-US" sz="6000" b="1" dirty="0" smtClean="0">
              <a:solidFill>
                <a:srgbClr val="000000"/>
              </a:solidFill>
              <a:latin typeface="Euclid Symbol" charset="2"/>
              <a:cs typeface="Euclid Symbol" charset="2"/>
              <a:sym typeface="Euclid Symbol"/>
            </a:endParaRPr>
          </a:p>
          <a:p>
            <a:pPr>
              <a:spcBef>
                <a:spcPct val="20000"/>
              </a:spcBef>
            </a:pPr>
            <a:r>
              <a:rPr lang="en-US" sz="5600" kern="0" dirty="0" smtClean="0">
                <a:solidFill>
                  <a:srgbClr val="AD0E97"/>
                </a:solidFill>
                <a:latin typeface="Comic Sans MS"/>
                <a:cs typeface="Comic Sans MS"/>
                <a:sym typeface="Euclid Symbol"/>
              </a:rPr>
              <a:t>|</a:t>
            </a:r>
            <a:r>
              <a:rPr lang="en-US" sz="5600" dirty="0" smtClean="0">
                <a:solidFill>
                  <a:srgbClr val="000000"/>
                </a:solidFill>
                <a:latin typeface="Comic Sans MS" pitchFamily="66" charset="0"/>
              </a:rPr>
              <a:t>{ </a:t>
            </a:r>
            <a:r>
              <a:rPr lang="en-US" sz="56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600" dirty="0" smtClean="0">
                <a:solidFill>
                  <a:srgbClr val="008000"/>
                </a:solidFill>
                <a:latin typeface="Comic Sans MS" pitchFamily="66" charset="0"/>
              </a:rPr>
              <a:t>1,     </a:t>
            </a:r>
            <a:r>
              <a:rPr lang="en-US" sz="56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600" dirty="0" smtClean="0">
                <a:solidFill>
                  <a:srgbClr val="008000"/>
                </a:solidFill>
                <a:latin typeface="Comic Sans MS" pitchFamily="66" charset="0"/>
              </a:rPr>
              <a:t>5,</a:t>
            </a:r>
            <a:r>
              <a:rPr lang="en-US" sz="5600" dirty="0" smtClean="0">
                <a:solidFill>
                  <a:schemeClr val="accent2"/>
                </a:solidFill>
                <a:latin typeface="Comic Sans MS" pitchFamily="66" charset="0"/>
              </a:rPr>
              <a:t>   </a:t>
            </a:r>
            <a:r>
              <a:rPr lang="en-US" sz="5600" dirty="0" smtClean="0">
                <a:solidFill>
                  <a:srgbClr val="008000"/>
                </a:solidFill>
                <a:latin typeface="Comic Sans MS" pitchFamily="66" charset="0"/>
              </a:rPr>
              <a:t>7,     </a:t>
            </a:r>
            <a:r>
              <a:rPr lang="en-US" sz="5600" dirty="0" smtClean="0">
                <a:solidFill>
                  <a:schemeClr val="accent2"/>
                </a:solidFill>
                <a:latin typeface="Comic Sans MS" pitchFamily="66" charset="0"/>
              </a:rPr>
              <a:t>       </a:t>
            </a:r>
            <a:r>
              <a:rPr lang="en-US" sz="5600" dirty="0" smtClean="0">
                <a:solidFill>
                  <a:srgbClr val="008000"/>
                </a:solidFill>
                <a:latin typeface="Comic Sans MS" pitchFamily="66" charset="0"/>
              </a:rPr>
              <a:t>11</a:t>
            </a:r>
            <a:r>
              <a:rPr lang="en-US" sz="5600" kern="0" dirty="0" smtClean="0">
                <a:solidFill>
                  <a:srgbClr val="000000"/>
                </a:solidFill>
                <a:latin typeface="Comic Sans MS"/>
                <a:cs typeface="Courier New" pitchFamily="49" charset="0"/>
                <a:sym typeface="Euclid Symbol" pitchFamily="18" charset="2"/>
              </a:rPr>
              <a:t>}</a:t>
            </a:r>
            <a:r>
              <a:rPr lang="en-US" sz="5600" kern="0" dirty="0">
                <a:solidFill>
                  <a:srgbClr val="AD0E97"/>
                </a:solidFill>
                <a:latin typeface="Comic Sans MS"/>
                <a:cs typeface="Comic Sans MS"/>
                <a:sym typeface="Euclid Symbol"/>
              </a:rPr>
              <a:t>|</a:t>
            </a:r>
            <a:endParaRPr lang="en-US" sz="56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276600"/>
            <a:ext cx="51179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(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7</a:t>
            </a:r>
            <a:r>
              <a:rPr lang="en-US" sz="6600" dirty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)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   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0660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87DF85EA-4F88-44EA-83A1-78351A258CE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25908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gcd1{n</a:t>
            </a:r>
            <a:r>
              <a:rPr lang="en-US" sz="60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6000" dirty="0" smtClean="0"/>
              <a:t>::=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  <a:p>
            <a:pPr marL="609600" indent="-609600" algn="ctr" eaLnBrk="1" hangingPunct="1">
              <a:spcAft>
                <a:spcPts val="1800"/>
              </a:spcAft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000000"/>
                </a:solidFill>
              </a:rPr>
              <a:t>{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[0,n)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|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gcd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(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k,n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)</a:t>
            </a:r>
            <a:r>
              <a:rPr lang="en-US" sz="6000" b="1" dirty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1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}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3276600"/>
            <a:ext cx="51179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(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7</a:t>
            </a:r>
            <a:r>
              <a:rPr lang="en-US" sz="6600" dirty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)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   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6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0" y="4343400"/>
            <a:ext cx="7467600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Symbol" pitchFamily="18" charset="2"/>
              <a:buNone/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    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(12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)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4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1331013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noFill/>
        <a:ln w="38100" cap="flat" cmpd="sng" algn="ctr">
          <a:solidFill>
            <a:srgbClr val="FF00FF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3316</TotalTime>
  <Words>819</Words>
  <Application>Microsoft Macintosh PowerPoint</Application>
  <PresentationFormat>On-screen Show (4:3)</PresentationFormat>
  <Paragraphs>130</Paragraphs>
  <Slides>19</Slides>
  <Notes>19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6.042 Lecture Template</vt:lpstr>
      <vt:lpstr>PowerPoint Presentation</vt:lpstr>
      <vt:lpstr>Euler φ function</vt:lpstr>
      <vt:lpstr>Euler φ function</vt:lpstr>
      <vt:lpstr>Euler φ function</vt:lpstr>
      <vt:lpstr>Euler φ function</vt:lpstr>
      <vt:lpstr>Euler φ function</vt:lpstr>
      <vt:lpstr>Euler φ function</vt:lpstr>
      <vt:lpstr>Euler φ function</vt:lpstr>
      <vt:lpstr>Euler φ function</vt:lpstr>
      <vt:lpstr>Calculating φ</vt:lpstr>
      <vt:lpstr>Calculating φ</vt:lpstr>
      <vt:lpstr>PowerPoint Presentation</vt:lpstr>
      <vt:lpstr>PowerPoint Presentation</vt:lpstr>
      <vt:lpstr>PowerPoint Presentation</vt:lpstr>
      <vt:lpstr>PowerPoint Presentation</vt:lpstr>
      <vt:lpstr>Calculating φ(a⋅b)</vt:lpstr>
      <vt:lpstr>Euler’s Theorem</vt:lpstr>
      <vt:lpstr>Fermat’s “Little” Theorem</vt:lpstr>
      <vt:lpstr>Euler φ function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426</cp:revision>
  <cp:lastPrinted>2012-03-07T05:44:24Z</cp:lastPrinted>
  <dcterms:created xsi:type="dcterms:W3CDTF">2011-03-02T01:35:54Z</dcterms:created>
  <dcterms:modified xsi:type="dcterms:W3CDTF">2012-03-09T02:23:24Z</dcterms:modified>
</cp:coreProperties>
</file>