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462" r:id="rId2"/>
    <p:sldId id="599" r:id="rId3"/>
    <p:sldId id="674" r:id="rId4"/>
    <p:sldId id="675" r:id="rId5"/>
    <p:sldId id="665" r:id="rId6"/>
    <p:sldId id="709" r:id="rId7"/>
    <p:sldId id="672" r:id="rId8"/>
    <p:sldId id="707" r:id="rId9"/>
    <p:sldId id="706" r:id="rId10"/>
    <p:sldId id="677" r:id="rId11"/>
    <p:sldId id="708" r:id="rId12"/>
    <p:sldId id="710" r:id="rId13"/>
    <p:sldId id="705" r:id="rId14"/>
    <p:sldId id="695" r:id="rId15"/>
    <p:sldId id="696" r:id="rId16"/>
    <p:sldId id="697" r:id="rId17"/>
    <p:sldId id="698" r:id="rId18"/>
    <p:sldId id="699" r:id="rId19"/>
    <p:sldId id="700" r:id="rId20"/>
    <p:sldId id="701" r:id="rId21"/>
    <p:sldId id="702" r:id="rId22"/>
    <p:sldId id="704" r:id="rId23"/>
    <p:sldId id="678" r:id="rId24"/>
    <p:sldId id="681" r:id="rId25"/>
    <p:sldId id="682" r:id="rId26"/>
    <p:sldId id="688" r:id="rId27"/>
    <p:sldId id="689" r:id="rId28"/>
    <p:sldId id="690" r:id="rId29"/>
  </p:sldIdLst>
  <p:sldSz cx="9144000" cy="6858000" type="letter"/>
  <p:notesSz cx="9601200" cy="7315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523" autoAdjust="0"/>
  </p:normalViewPr>
  <p:slideViewPr>
    <p:cSldViewPr showGuides="1">
      <p:cViewPr>
        <p:scale>
          <a:sx n="112" d="100"/>
          <a:sy n="112" d="100"/>
        </p:scale>
        <p:origin x="-80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4" d="100"/>
        <a:sy n="214" d="100"/>
      </p:scale>
      <p:origin x="0" y="32096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0380C-F846-4D61-BB06-6FCFBA28E19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732" y="6553200"/>
            <a:ext cx="9406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April 14, 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9884" y="6553200"/>
            <a:ext cx="1026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grey-edge.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8534400" cy="3810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Min-Gray Edges    </a:t>
            </a:r>
          </a:p>
          <a:p>
            <a:r>
              <a:rPr lang="en-US" sz="8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          give</a:t>
            </a:r>
          </a:p>
          <a:p>
            <a:r>
              <a:rPr lang="en-US" sz="8000" dirty="0" smtClean="0">
                <a:solidFill>
                  <a:schemeClr val="tx2"/>
                </a:solidFill>
                <a:cs typeface="Arial" charset="0"/>
              </a:rPr>
              <a:t>Min-Weight Tree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351514" y="6553200"/>
            <a:ext cx="7924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min-gray.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286000"/>
            <a:ext cx="8610600" cy="449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Then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there is edge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CCCCFF">
                    <a:lumMod val="50000"/>
                  </a:srgbClr>
                </a:solidFill>
                <a:latin typeface="Comic Sans MS"/>
              </a:rPr>
              <a:t>g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of </a:t>
            </a:r>
            <a:r>
              <a:rPr lang="en-US" sz="4800" kern="0" dirty="0">
                <a:solidFill>
                  <a:srgbClr val="0000E5"/>
                </a:solidFill>
                <a:latin typeface="Comic Sans MS"/>
              </a:rPr>
              <a:t>C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5400" kern="0" dirty="0" err="1">
                <a:solidFill>
                  <a:srgbClr val="000000"/>
                </a:solidFill>
                <a:latin typeface="Comic Sans MS"/>
              </a:rPr>
              <a:t>i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)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</a:t>
            </a:r>
            <a:r>
              <a:rPr lang="en-US" sz="5400" b="1" i="1" kern="0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) </a:t>
            </a:r>
            <a:r>
              <a:rPr lang="en-US" sz="5400" b="1" kern="0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kern="0" dirty="0" err="1">
                <a:solidFill>
                  <a:srgbClr val="0000F1"/>
                </a:solidFill>
                <a:latin typeface="Comic Sans MS"/>
              </a:rPr>
              <a:t>wt</a:t>
            </a:r>
            <a:r>
              <a:rPr lang="en-US" sz="5400" kern="0" dirty="0">
                <a:solidFill>
                  <a:srgbClr val="0000F1"/>
                </a:solidFill>
                <a:latin typeface="Comic Sans MS"/>
              </a:rPr>
              <a:t>(g)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   (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ii)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</a:t>
            </a:r>
            <a:r>
              <a:rPr lang="en-US" sz="4800" kern="0" dirty="0">
                <a:solidFill>
                  <a:srgbClr val="000000"/>
                </a:solidFill>
                <a:latin typeface="Comic Sans MS"/>
              </a:rPr>
              <a:t>is a </a:t>
            </a:r>
            <a:r>
              <a:rPr lang="en-US" sz="4800" kern="0" dirty="0" err="1">
                <a:solidFill>
                  <a:srgbClr val="008000"/>
                </a:solidFill>
                <a:latin typeface="Comic Sans MS"/>
              </a:rPr>
              <a:t>css</a:t>
            </a:r>
            <a:endParaRPr lang="en-US" sz="4800" kern="0" dirty="0">
              <a:solidFill>
                <a:srgbClr val="008000"/>
              </a:solidFill>
              <a:latin typeface="Comic Sans MS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>
                <a:solidFill>
                  <a:srgbClr val="FF00FF"/>
                </a:solidFill>
              </a:rPr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382000" cy="19812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  </a:t>
            </a: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46152" y="6553200"/>
            <a:ext cx="850225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3842"/>
              </p:ext>
            </p:extLst>
          </p:nvPr>
        </p:nvGraphicFramePr>
        <p:xfrm>
          <a:off x="1752600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 </a:t>
            </a:r>
            <a:r>
              <a:rPr lang="en-US" dirty="0"/>
              <a:t>Swap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81600"/>
          </a:xfrm>
        </p:spPr>
        <p:txBody>
          <a:bodyPr/>
          <a:lstStyle/>
          <a:p>
            <a:r>
              <a:rPr lang="en-US" sz="5400" dirty="0" smtClean="0"/>
              <a:t>Suppose </a:t>
            </a:r>
            <a:r>
              <a:rPr lang="en-US" sz="54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rgbClr val="FF0000"/>
                </a:solidFill>
              </a:rPr>
              <a:t>not</a:t>
            </a:r>
            <a:r>
              <a:rPr lang="en-US" sz="5400" dirty="0"/>
              <a:t> an </a:t>
            </a:r>
            <a:r>
              <a:rPr lang="en-US" sz="5400" dirty="0" smtClean="0"/>
              <a:t>edge of </a:t>
            </a:r>
          </a:p>
          <a:p>
            <a:r>
              <a:rPr lang="en-US" sz="5400" dirty="0" err="1" smtClean="0">
                <a:solidFill>
                  <a:srgbClr val="008000"/>
                </a:solidFill>
              </a:rPr>
              <a:t>css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. Then there is </a:t>
            </a:r>
            <a:r>
              <a:rPr lang="en-US" sz="5400" dirty="0"/>
              <a:t>edge </a:t>
            </a:r>
            <a:endParaRPr lang="en-US" sz="5400" dirty="0" smtClean="0"/>
          </a:p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5400" dirty="0" smtClean="0"/>
              <a:t> of </a:t>
            </a:r>
            <a:r>
              <a:rPr lang="en-US" sz="4800" dirty="0">
                <a:solidFill>
                  <a:srgbClr val="0000E5"/>
                </a:solidFill>
              </a:rPr>
              <a:t>C</a:t>
            </a:r>
            <a:r>
              <a:rPr lang="en-US" sz="5400" dirty="0" smtClean="0"/>
              <a:t>:</a:t>
            </a:r>
          </a:p>
          <a:p>
            <a:r>
              <a:rPr lang="en-US" sz="5400" dirty="0" smtClean="0"/>
              <a:t>   (</a:t>
            </a:r>
            <a:r>
              <a:rPr lang="en-US" sz="5400" dirty="0" err="1"/>
              <a:t>i</a:t>
            </a:r>
            <a:r>
              <a:rPr lang="en-US" sz="5400" dirty="0"/>
              <a:t>)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</a:p>
          <a:p>
            <a:r>
              <a:rPr lang="en-US" sz="4800" dirty="0" smtClean="0"/>
              <a:t>   (</a:t>
            </a:r>
            <a:r>
              <a:rPr lang="en-US" sz="4800" dirty="0"/>
              <a:t>ii)</a:t>
            </a:r>
            <a:r>
              <a:rPr lang="en-US" sz="5400" dirty="0"/>
              <a:t>                </a:t>
            </a:r>
            <a:r>
              <a:rPr lang="en-US" sz="5400" dirty="0" smtClean="0"/>
              <a:t> </a:t>
            </a:r>
            <a:r>
              <a:rPr lang="en-US" sz="4800" dirty="0" smtClean="0"/>
              <a:t>is a </a:t>
            </a:r>
            <a:r>
              <a:rPr lang="en-US" sz="4800" dirty="0" err="1" smtClean="0">
                <a:solidFill>
                  <a:srgbClr val="008000"/>
                </a:solidFill>
              </a:rPr>
              <a:t>css</a:t>
            </a:r>
            <a:endParaRPr lang="en-US" sz="4800" dirty="0">
              <a:solidFill>
                <a:srgbClr val="008000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4400" b="1" dirty="0">
              <a:solidFill>
                <a:srgbClr val="0000F1"/>
              </a:solidFill>
              <a:latin typeface="Euclid Symbol" charset="2"/>
              <a:cs typeface="Euclid Symbol" charset="2"/>
            </a:endParaRPr>
          </a:p>
          <a:p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001632"/>
              </p:ext>
            </p:extLst>
          </p:nvPr>
        </p:nvGraphicFramePr>
        <p:xfrm>
          <a:off x="1726275" y="5267325"/>
          <a:ext cx="31505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275" y="5267325"/>
                        <a:ext cx="3150525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41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038600"/>
          </a:xfrm>
        </p:spPr>
        <p:txBody>
          <a:bodyPr/>
          <a:lstStyle/>
          <a:p>
            <a:r>
              <a:rPr lang="en-US" sz="5400" dirty="0"/>
              <a:t>f</a:t>
            </a:r>
            <a:r>
              <a:rPr lang="en-US" sz="5400" dirty="0" smtClean="0"/>
              <a:t>ollows from Swap Lemma:</a:t>
            </a:r>
          </a:p>
          <a:p>
            <a:r>
              <a:rPr lang="en-US" sz="5400" dirty="0" smtClean="0"/>
              <a:t>If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 smtClean="0">
                <a:solidFill>
                  <a:srgbClr val="0000F1"/>
                </a:solidFill>
              </a:rPr>
              <a:t>) </a:t>
            </a:r>
            <a:r>
              <a:rPr lang="en-US" sz="54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 smtClean="0">
                <a:solidFill>
                  <a:srgbClr val="0000F1"/>
                </a:solidFill>
              </a:rPr>
              <a:t>wt</a:t>
            </a:r>
            <a:r>
              <a:rPr lang="en-US" sz="5400" dirty="0" smtClean="0">
                <a:solidFill>
                  <a:srgbClr val="0000F1"/>
                </a:solidFill>
              </a:rPr>
              <a:t>(</a:t>
            </a:r>
            <a:r>
              <a:rPr lang="en-US" sz="5400" dirty="0">
                <a:solidFill>
                  <a:srgbClr val="0000F1"/>
                </a:solidFill>
              </a:rPr>
              <a:t>g</a:t>
            </a:r>
            <a:r>
              <a:rPr lang="en-US" sz="5400" dirty="0" smtClean="0">
                <a:solidFill>
                  <a:srgbClr val="0000F1"/>
                </a:solidFill>
              </a:rPr>
              <a:t>)</a:t>
            </a:r>
            <a:r>
              <a:rPr lang="en-US" sz="5400" dirty="0" smtClean="0">
                <a:solidFill>
                  <a:srgbClr val="0D0D0D"/>
                </a:solidFill>
              </a:rPr>
              <a:t>, then</a:t>
            </a:r>
          </a:p>
          <a:p>
            <a:r>
              <a:rPr lang="en-US" sz="5400" dirty="0" smtClean="0">
                <a:solidFill>
                  <a:srgbClr val="0000F1"/>
                </a:solidFill>
              </a:rPr>
              <a:t> </a:t>
            </a:r>
            <a:r>
              <a:rPr lang="en-US" sz="5700" dirty="0" err="1" smtClean="0">
                <a:solidFill>
                  <a:srgbClr val="0000F1"/>
                </a:solidFill>
              </a:rPr>
              <a:t>wt</a:t>
            </a:r>
            <a:r>
              <a:rPr lang="en-US" sz="5700" dirty="0" smtClean="0">
                <a:solidFill>
                  <a:srgbClr val="0000F1"/>
                </a:solidFill>
              </a:rPr>
              <a:t>(               ) </a:t>
            </a:r>
            <a:r>
              <a:rPr lang="en-US" sz="5700" b="1" dirty="0" smtClean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700" dirty="0" err="1" smtClean="0">
                <a:solidFill>
                  <a:srgbClr val="0000F1"/>
                </a:solidFill>
                <a:latin typeface="Comic Sans MS"/>
                <a:cs typeface="Comic Sans MS"/>
              </a:rPr>
              <a:t>wt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(C),</a:t>
            </a:r>
          </a:p>
          <a:p>
            <a:r>
              <a:rPr lang="en-US" sz="5700" dirty="0" smtClean="0">
                <a:solidFill>
                  <a:srgbClr val="0D0D0D"/>
                </a:solidFill>
                <a:latin typeface="Comic Sans MS"/>
                <a:cs typeface="Comic Sans MS"/>
              </a:rPr>
              <a:t>so</a:t>
            </a:r>
            <a:r>
              <a:rPr lang="en-US" sz="5700" dirty="0" smtClean="0">
                <a:solidFill>
                  <a:srgbClr val="0000F1"/>
                </a:solidFill>
                <a:latin typeface="Comic Sans MS"/>
                <a:cs typeface="Comic Sans MS"/>
              </a:rPr>
              <a:t> C </a:t>
            </a:r>
            <a:r>
              <a:rPr lang="en-US" sz="57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  <a:cs typeface="Comic Sans MS"/>
              </a:rPr>
              <a:t>not minimum.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07078"/>
              </p:ext>
            </p:extLst>
          </p:nvPr>
        </p:nvGraphicFramePr>
        <p:xfrm>
          <a:off x="1524000" y="3429000"/>
          <a:ext cx="33623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429000"/>
                        <a:ext cx="336232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10600" cy="4876800"/>
          </a:xfrm>
        </p:spPr>
        <p:txBody>
          <a:bodyPr/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Say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C </a:t>
            </a:r>
            <a:r>
              <a:rPr lang="en-US" sz="6600" dirty="0" smtClean="0"/>
              <a:t>connected, so have</a:t>
            </a:r>
          </a:p>
          <a:p>
            <a:r>
              <a:rPr lang="en-US" sz="6600" dirty="0" smtClean="0"/>
              <a:t>path 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rgbClr val="FF00FF"/>
                </a:solidFill>
              </a:rPr>
              <a:t>Swap Lemma</a:t>
            </a:r>
            <a:endParaRPr lang="en-US" dirty="0">
              <a:solidFill>
                <a:srgbClr val="FF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1942"/>
              </p:ext>
            </p:extLst>
          </p:nvPr>
        </p:nvGraphicFramePr>
        <p:xfrm>
          <a:off x="1828800" y="1524000"/>
          <a:ext cx="696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3" imgW="1117600" imgH="152400" progId="Equation.DSMT4">
                  <p:embed/>
                </p:oleObj>
              </mc:Choice>
              <mc:Fallback>
                <p:oleObj name="Equation" r:id="rId3" imgW="11176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524000"/>
                        <a:ext cx="696595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030949"/>
              </p:ext>
            </p:extLst>
          </p:nvPr>
        </p:nvGraphicFramePr>
        <p:xfrm>
          <a:off x="1295400" y="4657726"/>
          <a:ext cx="6553200" cy="16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657726"/>
                        <a:ext cx="6553200" cy="1684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58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747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connects</a:t>
            </a:r>
          </a:p>
          <a:p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en-US" sz="5400" dirty="0" smtClean="0"/>
              <a:t> black</a:t>
            </a:r>
            <a:endParaRPr lang="en-US" sz="540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</a:t>
            </a:r>
            <a:r>
              <a:rPr lang="en-US" dirty="0" smtClean="0">
                <a:solidFill>
                  <a:schemeClr val="tx1"/>
                </a:solidFill>
              </a:rPr>
              <a:t>Swap Lemma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34" grpId="0" animBg="1"/>
      <p:bldP spid="36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419600"/>
            <a:ext cx="40831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0000E5"/>
                </a:solidFill>
              </a:rPr>
              <a:t>p</a:t>
            </a:r>
            <a:r>
              <a:rPr lang="en-US" sz="5400" dirty="0" smtClean="0"/>
              <a:t> must have</a:t>
            </a:r>
          </a:p>
          <a:p>
            <a:r>
              <a:rPr lang="en-US" sz="5400" dirty="0" smtClean="0"/>
              <a:t>gray edge </a:t>
            </a:r>
            <a:r>
              <a:rPr lang="en-US" sz="5400" dirty="0" smtClean="0">
                <a:solidFill>
                  <a:srgbClr val="0000E5"/>
                </a:solidFill>
              </a:rPr>
              <a:t>g</a:t>
            </a:r>
            <a:endParaRPr lang="en-US" sz="5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1676400"/>
            <a:ext cx="1219200" cy="1676400"/>
            <a:chOff x="2819400" y="1676400"/>
            <a:chExt cx="1219200" cy="1676400"/>
          </a:xfrm>
        </p:grpSpPr>
        <p:grpSp>
          <p:nvGrpSpPr>
            <p:cNvPr id="17" name="Group 16"/>
            <p:cNvGrpSpPr/>
            <p:nvPr/>
          </p:nvGrpSpPr>
          <p:grpSpPr>
            <a:xfrm>
              <a:off x="2895600" y="1981200"/>
              <a:ext cx="1143000" cy="1371600"/>
              <a:chOff x="2895600" y="1981200"/>
              <a:chExt cx="1143000" cy="1371600"/>
            </a:xfrm>
          </p:grpSpPr>
          <p:cxnSp>
            <p:nvCxnSpPr>
              <p:cNvPr id="13" name="Straight Connector 12"/>
              <p:cNvCxnSpPr>
                <a:stCxn id="30" idx="3"/>
                <a:endCxn id="37" idx="7"/>
              </p:cNvCxnSpPr>
              <p:nvPr/>
            </p:nvCxnSpPr>
            <p:spPr bwMode="auto">
              <a:xfrm flipH="1">
                <a:off x="3025682" y="2111282"/>
                <a:ext cx="882836" cy="1111436"/>
              </a:xfrm>
              <a:prstGeom prst="line">
                <a:avLst/>
              </a:prstGeom>
              <a:noFill/>
              <a:ln w="698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sp>
            <p:nvSpPr>
              <p:cNvPr id="30" name="Oval 29"/>
              <p:cNvSpPr/>
              <p:nvPr/>
            </p:nvSpPr>
            <p:spPr bwMode="auto">
              <a:xfrm>
                <a:off x="3886200" y="1981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2895600" y="3200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2819400" y="1676400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solidFill>
                    <a:schemeClr val="accent1">
                      <a:lumMod val="50000"/>
                    </a:schemeClr>
                  </a:solidFill>
                </a:rPr>
                <a:t>g</a:t>
              </a:r>
              <a:endParaRPr lang="en-US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9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19400" y="16764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04820"/>
              </p:ext>
            </p:extLst>
          </p:nvPr>
        </p:nvGraphicFramePr>
        <p:xfrm>
          <a:off x="381000" y="1533525"/>
          <a:ext cx="208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3" imgW="393700" imgH="228600" progId="Equation.DSMT4">
                  <p:embed/>
                </p:oleObj>
              </mc:Choice>
              <mc:Fallback>
                <p:oleObj name="Equation" r:id="rId3" imgW="39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33525"/>
                        <a:ext cx="208280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stCxn id="33" idx="3"/>
            <a:endCxn id="37" idx="7"/>
          </p:cNvCxnSpPr>
          <p:nvPr/>
        </p:nvCxnSpPr>
        <p:spPr bwMode="auto">
          <a:xfrm flipH="1">
            <a:off x="3025682" y="2111282"/>
            <a:ext cx="882836" cy="1111436"/>
          </a:xfrm>
          <a:prstGeom prst="line">
            <a:avLst/>
          </a:prstGeom>
          <a:noFill/>
          <a:ln w="698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895600" y="3200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4267200"/>
            <a:ext cx="449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</a:t>
            </a:r>
            <a:r>
              <a:rPr lang="en-US" sz="5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5400" dirty="0">
                <a:solidFill>
                  <a:srgbClr val="0000F1"/>
                </a:solidFill>
              </a:rPr>
              <a:t>) </a:t>
            </a:r>
            <a:r>
              <a:rPr lang="en-US" sz="54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5400" dirty="0" err="1">
                <a:solidFill>
                  <a:srgbClr val="0000F1"/>
                </a:solidFill>
              </a:rPr>
              <a:t>wt</a:t>
            </a:r>
            <a:r>
              <a:rPr lang="en-US" sz="5400" dirty="0">
                <a:solidFill>
                  <a:srgbClr val="0000F1"/>
                </a:solidFill>
              </a:rPr>
              <a:t>(g)</a:t>
            </a:r>
            <a:endParaRPr lang="en-US" sz="4400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1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Graph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 smtClean="0"/>
              <a:t>Assume all edges have</a:t>
            </a:r>
          </a:p>
          <a:p>
            <a:r>
              <a:rPr lang="en-US" sz="5400" dirty="0" smtClean="0"/>
              <a:t>different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chemeClr val="accent5">
                <a:lumMod val="5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chemeClr val="accent1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511691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3" name="Oval 32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5613" y="6553200"/>
            <a:ext cx="870764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" y="1447800"/>
            <a:ext cx="8573080" cy="2667000"/>
            <a:chOff x="494720" y="1524000"/>
            <a:chExt cx="8573080" cy="2667000"/>
          </a:xfrm>
        </p:grpSpPr>
        <p:sp>
          <p:nvSpPr>
            <p:cNvPr id="3" name="TextBox 2"/>
            <p:cNvSpPr txBox="1"/>
            <p:nvPr/>
          </p:nvSpPr>
          <p:spPr>
            <a:xfrm>
              <a:off x="494720" y="1605677"/>
              <a:ext cx="8573080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                 is connected:</a:t>
              </a:r>
            </a:p>
            <a:p>
              <a:r>
                <a:rPr lang="en-US" sz="5400" dirty="0" smtClean="0"/>
                <a:t>end-points of </a:t>
              </a:r>
              <a:r>
                <a:rPr lang="en-US" sz="5400" dirty="0" smtClean="0">
                  <a:solidFill>
                    <a:srgbClr val="0000E5"/>
                  </a:solidFill>
                </a:rPr>
                <a:t>g</a:t>
              </a:r>
              <a:r>
                <a:rPr lang="en-US" sz="5400" dirty="0" smtClean="0"/>
                <a:t> connected</a:t>
              </a:r>
            </a:p>
            <a:p>
              <a:r>
                <a:rPr lang="en-US" sz="5400" dirty="0" smtClean="0"/>
                <a:t>by </a:t>
              </a:r>
              <a:r>
                <a:rPr lang="en-US" sz="5400" dirty="0" smtClean="0">
                  <a:solidFill>
                    <a:srgbClr val="008000"/>
                  </a:solidFill>
                </a:rPr>
                <a:t>path</a:t>
              </a:r>
              <a:endParaRPr lang="en-US" sz="5400" dirty="0" smtClean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55937"/>
                </p:ext>
              </p:extLst>
            </p:nvPr>
          </p:nvGraphicFramePr>
          <p:xfrm>
            <a:off x="494720" y="1524000"/>
            <a:ext cx="3359150" cy="1209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5" name="Equation" r:id="rId3" imgW="635000" imgH="228600" progId="Equation.DSMT4">
                    <p:embed/>
                  </p:oleObj>
                </mc:Choice>
                <mc:Fallback>
                  <p:oleObj name="Equation" r:id="rId3" imgW="63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720" y="1524000"/>
                          <a:ext cx="3359150" cy="1209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/>
          <p:cNvSpPr/>
          <p:nvPr/>
        </p:nvSpPr>
        <p:spPr>
          <a:xfrm>
            <a:off x="228600" y="32004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 smtClean="0">
                <a:solidFill>
                  <a:srgbClr val="000000"/>
                </a:solidFill>
              </a:rPr>
              <a:t>            </a:t>
            </a:r>
            <a:endParaRPr lang="en-US" sz="5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 bwMode="auto">
          <a:xfrm>
            <a:off x="6705600" y="5334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7918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80118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9" name="Straight Connector 38"/>
          <p:cNvCxnSpPr>
            <a:stCxn id="5" idx="4"/>
            <a:endCxn id="6" idx="0"/>
          </p:cNvCxnSpPr>
          <p:nvPr/>
        </p:nvCxnSpPr>
        <p:spPr bwMode="auto">
          <a:xfrm>
            <a:off x="6781800" y="5486400"/>
            <a:ext cx="22318" cy="6096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>
            <a:stCxn id="5" idx="3"/>
            <a:endCxn id="7" idx="7"/>
          </p:cNvCxnSpPr>
          <p:nvPr/>
        </p:nvCxnSpPr>
        <p:spPr bwMode="auto">
          <a:xfrm flipH="1">
            <a:off x="5410200" y="5464082"/>
            <a:ext cx="1317718" cy="5780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>
            <a:stCxn id="9" idx="4"/>
            <a:endCxn id="8" idx="0"/>
          </p:cNvCxnSpPr>
          <p:nvPr/>
        </p:nvCxnSpPr>
        <p:spPr bwMode="auto">
          <a:xfrm>
            <a:off x="6140636" y="1828800"/>
            <a:ext cx="412564" cy="9144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6064436" y="16764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8" name="Straight Connector 77"/>
          <p:cNvCxnSpPr>
            <a:stCxn id="85" idx="3"/>
            <a:endCxn id="8" idx="7"/>
          </p:cNvCxnSpPr>
          <p:nvPr/>
        </p:nvCxnSpPr>
        <p:spPr bwMode="auto">
          <a:xfrm flipH="1">
            <a:off x="6607082" y="1577882"/>
            <a:ext cx="1187636" cy="1187636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85" name="Oval 84"/>
          <p:cNvSpPr/>
          <p:nvPr/>
        </p:nvSpPr>
        <p:spPr bwMode="auto">
          <a:xfrm>
            <a:off x="7772400" y="1447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743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5075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81800" y="34290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5537200" y="2354385"/>
            <a:ext cx="635000" cy="644769"/>
          </a:xfrm>
          <a:custGeom>
            <a:avLst/>
            <a:gdLst>
              <a:gd name="connsiteX0" fmla="*/ 635000 w 635000"/>
              <a:gd name="connsiteY0" fmla="*/ 644769 h 644769"/>
              <a:gd name="connsiteX1" fmla="*/ 0 w 635000"/>
              <a:gd name="connsiteY1" fmla="*/ 0 h 644769"/>
              <a:gd name="connsiteX2" fmla="*/ 0 w 635000"/>
              <a:gd name="connsiteY2" fmla="*/ 0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644769">
                <a:moveTo>
                  <a:pt x="635000" y="6447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>
            <a:stCxn id="8" idx="4"/>
            <a:endCxn id="5" idx="0"/>
          </p:cNvCxnSpPr>
          <p:nvPr/>
        </p:nvCxnSpPr>
        <p:spPr bwMode="auto">
          <a:xfrm>
            <a:off x="6553200" y="2895600"/>
            <a:ext cx="228600" cy="2438400"/>
          </a:xfrm>
          <a:prstGeom prst="line">
            <a:avLst/>
          </a:prstGeom>
          <a:noFill/>
          <a:ln w="698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3124200" y="2743200"/>
            <a:ext cx="678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</a:rPr>
              <a:t>p</a:t>
            </a:r>
            <a:endParaRPr lang="en-US" sz="7200" dirty="0">
              <a:solidFill>
                <a:srgbClr val="0000FF"/>
              </a:solidFill>
            </a:endParaRPr>
          </a:p>
        </p:txBody>
      </p:sp>
      <p:cxnSp>
        <p:nvCxnSpPr>
          <p:cNvPr id="145" name="Straight Connector 144"/>
          <p:cNvCxnSpPr>
            <a:endCxn id="8" idx="6"/>
          </p:cNvCxnSpPr>
          <p:nvPr/>
        </p:nvCxnSpPr>
        <p:spPr bwMode="auto">
          <a:xfrm flipH="1" flipV="1">
            <a:off x="6629400" y="2819400"/>
            <a:ext cx="1295400" cy="7620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7848600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0" name="Straight Connector 49"/>
          <p:cNvCxnSpPr>
            <a:stCxn id="7" idx="6"/>
          </p:cNvCxnSpPr>
          <p:nvPr/>
        </p:nvCxnSpPr>
        <p:spPr bwMode="auto">
          <a:xfrm>
            <a:off x="5432518" y="6096000"/>
            <a:ext cx="739682" cy="3810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6172200" y="6400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791200" y="1981200"/>
            <a:ext cx="685800" cy="838200"/>
          </a:xfrm>
          <a:custGeom>
            <a:avLst/>
            <a:gdLst>
              <a:gd name="connsiteX0" fmla="*/ 577313 w 577313"/>
              <a:gd name="connsiteY0" fmla="*/ 744006 h 744006"/>
              <a:gd name="connsiteX1" fmla="*/ 0 w 577313"/>
              <a:gd name="connsiteY1" fmla="*/ 0 h 7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313" h="744006">
                <a:moveTo>
                  <a:pt x="577313" y="744006"/>
                </a:moveTo>
                <a:lnTo>
                  <a:pt x="0" y="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2971800" y="1928535"/>
            <a:ext cx="3823111" cy="4015065"/>
          </a:xfrm>
          <a:custGeom>
            <a:avLst/>
            <a:gdLst>
              <a:gd name="connsiteX0" fmla="*/ 2848093 w 3823111"/>
              <a:gd name="connsiteY0" fmla="*/ 89794 h 4015065"/>
              <a:gd name="connsiteX1" fmla="*/ 2848093 w 3823111"/>
              <a:gd name="connsiteY1" fmla="*/ 89794 h 4015065"/>
              <a:gd name="connsiteX2" fmla="*/ 2719801 w 3823111"/>
              <a:gd name="connsiteY2" fmla="*/ 76966 h 4015065"/>
              <a:gd name="connsiteX3" fmla="*/ 2655655 w 3823111"/>
              <a:gd name="connsiteY3" fmla="*/ 64138 h 4015065"/>
              <a:gd name="connsiteX4" fmla="*/ 2463217 w 3823111"/>
              <a:gd name="connsiteY4" fmla="*/ 51311 h 4015065"/>
              <a:gd name="connsiteX5" fmla="*/ 2270779 w 3823111"/>
              <a:gd name="connsiteY5" fmla="*/ 25655 h 4015065"/>
              <a:gd name="connsiteX6" fmla="*/ 2219463 w 3823111"/>
              <a:gd name="connsiteY6" fmla="*/ 12828 h 4015065"/>
              <a:gd name="connsiteX7" fmla="*/ 2091171 w 3823111"/>
              <a:gd name="connsiteY7" fmla="*/ 0 h 4015065"/>
              <a:gd name="connsiteX8" fmla="*/ 1282932 w 3823111"/>
              <a:gd name="connsiteY8" fmla="*/ 12828 h 4015065"/>
              <a:gd name="connsiteX9" fmla="*/ 1244445 w 3823111"/>
              <a:gd name="connsiteY9" fmla="*/ 25655 h 4015065"/>
              <a:gd name="connsiteX10" fmla="*/ 1141811 w 3823111"/>
              <a:gd name="connsiteY10" fmla="*/ 64138 h 4015065"/>
              <a:gd name="connsiteX11" fmla="*/ 1026349 w 3823111"/>
              <a:gd name="connsiteY11" fmla="*/ 89794 h 4015065"/>
              <a:gd name="connsiteX12" fmla="*/ 975032 w 3823111"/>
              <a:gd name="connsiteY12" fmla="*/ 102621 h 4015065"/>
              <a:gd name="connsiteX13" fmla="*/ 898057 w 3823111"/>
              <a:gd name="connsiteY13" fmla="*/ 179588 h 4015065"/>
              <a:gd name="connsiteX14" fmla="*/ 859569 w 3823111"/>
              <a:gd name="connsiteY14" fmla="*/ 218071 h 4015065"/>
              <a:gd name="connsiteX15" fmla="*/ 731278 w 3823111"/>
              <a:gd name="connsiteY15" fmla="*/ 307864 h 4015065"/>
              <a:gd name="connsiteX16" fmla="*/ 667132 w 3823111"/>
              <a:gd name="connsiteY16" fmla="*/ 372003 h 4015065"/>
              <a:gd name="connsiteX17" fmla="*/ 577327 w 3823111"/>
              <a:gd name="connsiteY17" fmla="*/ 474624 h 4015065"/>
              <a:gd name="connsiteX18" fmla="*/ 526011 w 3823111"/>
              <a:gd name="connsiteY18" fmla="*/ 538763 h 4015065"/>
              <a:gd name="connsiteX19" fmla="*/ 449036 w 3823111"/>
              <a:gd name="connsiteY19" fmla="*/ 590073 h 4015065"/>
              <a:gd name="connsiteX20" fmla="*/ 410548 w 3823111"/>
              <a:gd name="connsiteY20" fmla="*/ 679867 h 4015065"/>
              <a:gd name="connsiteX21" fmla="*/ 384890 w 3823111"/>
              <a:gd name="connsiteY21" fmla="*/ 705523 h 4015065"/>
              <a:gd name="connsiteX22" fmla="*/ 333573 w 3823111"/>
              <a:gd name="connsiteY22" fmla="*/ 782489 h 4015065"/>
              <a:gd name="connsiteX23" fmla="*/ 307915 w 3823111"/>
              <a:gd name="connsiteY23" fmla="*/ 820972 h 4015065"/>
              <a:gd name="connsiteX24" fmla="*/ 282256 w 3823111"/>
              <a:gd name="connsiteY24" fmla="*/ 872282 h 4015065"/>
              <a:gd name="connsiteX25" fmla="*/ 256598 w 3823111"/>
              <a:gd name="connsiteY25" fmla="*/ 910765 h 4015065"/>
              <a:gd name="connsiteX26" fmla="*/ 218110 w 3823111"/>
              <a:gd name="connsiteY26" fmla="*/ 1000559 h 4015065"/>
              <a:gd name="connsiteX27" fmla="*/ 166794 w 3823111"/>
              <a:gd name="connsiteY27" fmla="*/ 1077525 h 4015065"/>
              <a:gd name="connsiteX28" fmla="*/ 153964 w 3823111"/>
              <a:gd name="connsiteY28" fmla="*/ 1116008 h 4015065"/>
              <a:gd name="connsiteX29" fmla="*/ 102648 w 3823111"/>
              <a:gd name="connsiteY29" fmla="*/ 1192974 h 4015065"/>
              <a:gd name="connsiteX30" fmla="*/ 89818 w 3823111"/>
              <a:gd name="connsiteY30" fmla="*/ 1231458 h 4015065"/>
              <a:gd name="connsiteX31" fmla="*/ 38502 w 3823111"/>
              <a:gd name="connsiteY31" fmla="*/ 1308424 h 4015065"/>
              <a:gd name="connsiteX32" fmla="*/ 12843 w 3823111"/>
              <a:gd name="connsiteY32" fmla="*/ 1385390 h 4015065"/>
              <a:gd name="connsiteX33" fmla="*/ 14 w 3823111"/>
              <a:gd name="connsiteY33" fmla="*/ 1616288 h 4015065"/>
              <a:gd name="connsiteX34" fmla="*/ 25672 w 3823111"/>
              <a:gd name="connsiteY34" fmla="*/ 1885669 h 4015065"/>
              <a:gd name="connsiteX35" fmla="*/ 51331 w 3823111"/>
              <a:gd name="connsiteY35" fmla="*/ 1936980 h 4015065"/>
              <a:gd name="connsiteX36" fmla="*/ 64160 w 3823111"/>
              <a:gd name="connsiteY36" fmla="*/ 2001119 h 4015065"/>
              <a:gd name="connsiteX37" fmla="*/ 76989 w 3823111"/>
              <a:gd name="connsiteY37" fmla="*/ 2039602 h 4015065"/>
              <a:gd name="connsiteX38" fmla="*/ 89818 w 3823111"/>
              <a:gd name="connsiteY38" fmla="*/ 2142223 h 4015065"/>
              <a:gd name="connsiteX39" fmla="*/ 128306 w 3823111"/>
              <a:gd name="connsiteY39" fmla="*/ 2680986 h 4015065"/>
              <a:gd name="connsiteX40" fmla="*/ 153964 w 3823111"/>
              <a:gd name="connsiteY40" fmla="*/ 2745124 h 4015065"/>
              <a:gd name="connsiteX41" fmla="*/ 192452 w 3823111"/>
              <a:gd name="connsiteY41" fmla="*/ 2822090 h 4015065"/>
              <a:gd name="connsiteX42" fmla="*/ 218110 w 3823111"/>
              <a:gd name="connsiteY42" fmla="*/ 2937539 h 4015065"/>
              <a:gd name="connsiteX43" fmla="*/ 243769 w 3823111"/>
              <a:gd name="connsiteY43" fmla="*/ 3001678 h 4015065"/>
              <a:gd name="connsiteX44" fmla="*/ 256598 w 3823111"/>
              <a:gd name="connsiteY44" fmla="*/ 3078644 h 4015065"/>
              <a:gd name="connsiteX45" fmla="*/ 295085 w 3823111"/>
              <a:gd name="connsiteY45" fmla="*/ 3206921 h 4015065"/>
              <a:gd name="connsiteX46" fmla="*/ 320744 w 3823111"/>
              <a:gd name="connsiteY46" fmla="*/ 3271059 h 4015065"/>
              <a:gd name="connsiteX47" fmla="*/ 372060 w 3823111"/>
              <a:gd name="connsiteY47" fmla="*/ 3360853 h 4015065"/>
              <a:gd name="connsiteX48" fmla="*/ 423377 w 3823111"/>
              <a:gd name="connsiteY48" fmla="*/ 3412164 h 4015065"/>
              <a:gd name="connsiteX49" fmla="*/ 449036 w 3823111"/>
              <a:gd name="connsiteY49" fmla="*/ 3437819 h 4015065"/>
              <a:gd name="connsiteX50" fmla="*/ 487523 w 3823111"/>
              <a:gd name="connsiteY50" fmla="*/ 3450647 h 4015065"/>
              <a:gd name="connsiteX51" fmla="*/ 526011 w 3823111"/>
              <a:gd name="connsiteY51" fmla="*/ 3476302 h 4015065"/>
              <a:gd name="connsiteX52" fmla="*/ 577327 w 3823111"/>
              <a:gd name="connsiteY52" fmla="*/ 3501957 h 4015065"/>
              <a:gd name="connsiteX53" fmla="*/ 654302 w 3823111"/>
              <a:gd name="connsiteY53" fmla="*/ 3540440 h 4015065"/>
              <a:gd name="connsiteX54" fmla="*/ 769765 w 3823111"/>
              <a:gd name="connsiteY54" fmla="*/ 3617407 h 4015065"/>
              <a:gd name="connsiteX55" fmla="*/ 808253 w 3823111"/>
              <a:gd name="connsiteY55" fmla="*/ 3643062 h 4015065"/>
              <a:gd name="connsiteX56" fmla="*/ 846740 w 3823111"/>
              <a:gd name="connsiteY56" fmla="*/ 3655890 h 4015065"/>
              <a:gd name="connsiteX57" fmla="*/ 923715 w 3823111"/>
              <a:gd name="connsiteY57" fmla="*/ 3707200 h 4015065"/>
              <a:gd name="connsiteX58" fmla="*/ 949374 w 3823111"/>
              <a:gd name="connsiteY58" fmla="*/ 3745683 h 4015065"/>
              <a:gd name="connsiteX59" fmla="*/ 1026349 w 3823111"/>
              <a:gd name="connsiteY59" fmla="*/ 3771339 h 4015065"/>
              <a:gd name="connsiteX60" fmla="*/ 1141811 w 3823111"/>
              <a:gd name="connsiteY60" fmla="*/ 3822650 h 4015065"/>
              <a:gd name="connsiteX61" fmla="*/ 1205957 w 3823111"/>
              <a:gd name="connsiteY61" fmla="*/ 3873960 h 4015065"/>
              <a:gd name="connsiteX62" fmla="*/ 1321420 w 3823111"/>
              <a:gd name="connsiteY62" fmla="*/ 3899616 h 4015065"/>
              <a:gd name="connsiteX63" fmla="*/ 1359908 w 3823111"/>
              <a:gd name="connsiteY63" fmla="*/ 3912443 h 4015065"/>
              <a:gd name="connsiteX64" fmla="*/ 1796100 w 3823111"/>
              <a:gd name="connsiteY64" fmla="*/ 3938099 h 4015065"/>
              <a:gd name="connsiteX65" fmla="*/ 1873075 w 3823111"/>
              <a:gd name="connsiteY65" fmla="*/ 3976582 h 4015065"/>
              <a:gd name="connsiteX66" fmla="*/ 1975708 w 3823111"/>
              <a:gd name="connsiteY66" fmla="*/ 4002237 h 4015065"/>
              <a:gd name="connsiteX67" fmla="*/ 2027025 w 3823111"/>
              <a:gd name="connsiteY67" fmla="*/ 4015065 h 4015065"/>
              <a:gd name="connsiteX68" fmla="*/ 2232292 w 3823111"/>
              <a:gd name="connsiteY68" fmla="*/ 4002237 h 4015065"/>
              <a:gd name="connsiteX69" fmla="*/ 2270779 w 3823111"/>
              <a:gd name="connsiteY69" fmla="*/ 3976582 h 4015065"/>
              <a:gd name="connsiteX70" fmla="*/ 2309267 w 3823111"/>
              <a:gd name="connsiteY70" fmla="*/ 3963754 h 4015065"/>
              <a:gd name="connsiteX71" fmla="*/ 2450388 w 3823111"/>
              <a:gd name="connsiteY71" fmla="*/ 3822650 h 4015065"/>
              <a:gd name="connsiteX72" fmla="*/ 2501705 w 3823111"/>
              <a:gd name="connsiteY72" fmla="*/ 3771339 h 4015065"/>
              <a:gd name="connsiteX73" fmla="*/ 2540192 w 3823111"/>
              <a:gd name="connsiteY73" fmla="*/ 3758511 h 4015065"/>
              <a:gd name="connsiteX74" fmla="*/ 2604338 w 3823111"/>
              <a:gd name="connsiteY74" fmla="*/ 3732856 h 4015065"/>
              <a:gd name="connsiteX75" fmla="*/ 2655655 w 3823111"/>
              <a:gd name="connsiteY75" fmla="*/ 3720028 h 4015065"/>
              <a:gd name="connsiteX76" fmla="*/ 2732630 w 3823111"/>
              <a:gd name="connsiteY76" fmla="*/ 3694373 h 4015065"/>
              <a:gd name="connsiteX77" fmla="*/ 2771118 w 3823111"/>
              <a:gd name="connsiteY77" fmla="*/ 3681545 h 4015065"/>
              <a:gd name="connsiteX78" fmla="*/ 2809605 w 3823111"/>
              <a:gd name="connsiteY78" fmla="*/ 3643062 h 4015065"/>
              <a:gd name="connsiteX79" fmla="*/ 2848093 w 3823111"/>
              <a:gd name="connsiteY79" fmla="*/ 3630234 h 4015065"/>
              <a:gd name="connsiteX80" fmla="*/ 2976385 w 3823111"/>
              <a:gd name="connsiteY80" fmla="*/ 3617407 h 4015065"/>
              <a:gd name="connsiteX81" fmla="*/ 3181651 w 3823111"/>
              <a:gd name="connsiteY81" fmla="*/ 3591751 h 4015065"/>
              <a:gd name="connsiteX82" fmla="*/ 3258627 w 3823111"/>
              <a:gd name="connsiteY82" fmla="*/ 3578924 h 4015065"/>
              <a:gd name="connsiteX83" fmla="*/ 3374089 w 3823111"/>
              <a:gd name="connsiteY83" fmla="*/ 3566096 h 4015065"/>
              <a:gd name="connsiteX84" fmla="*/ 3425406 w 3823111"/>
              <a:gd name="connsiteY84" fmla="*/ 3553268 h 4015065"/>
              <a:gd name="connsiteX85" fmla="*/ 3489552 w 3823111"/>
              <a:gd name="connsiteY85" fmla="*/ 3540440 h 4015065"/>
              <a:gd name="connsiteX86" fmla="*/ 3528039 w 3823111"/>
              <a:gd name="connsiteY86" fmla="*/ 3514785 h 4015065"/>
              <a:gd name="connsiteX87" fmla="*/ 3681990 w 3823111"/>
              <a:gd name="connsiteY87" fmla="*/ 3424991 h 4015065"/>
              <a:gd name="connsiteX88" fmla="*/ 3733306 w 3823111"/>
              <a:gd name="connsiteY88" fmla="*/ 3386508 h 4015065"/>
              <a:gd name="connsiteX89" fmla="*/ 3823111 w 3823111"/>
              <a:gd name="connsiteY89" fmla="*/ 3348025 h 4015065"/>
              <a:gd name="connsiteX90" fmla="*/ 3810281 w 3823111"/>
              <a:gd name="connsiteY90" fmla="*/ 3399336 h 4015065"/>
              <a:gd name="connsiteX91" fmla="*/ 3733306 w 3823111"/>
              <a:gd name="connsiteY91" fmla="*/ 3424991 h 4015065"/>
              <a:gd name="connsiteX92" fmla="*/ 3694819 w 3823111"/>
              <a:gd name="connsiteY92" fmla="*/ 3450647 h 4015065"/>
              <a:gd name="connsiteX93" fmla="*/ 3643502 w 3823111"/>
              <a:gd name="connsiteY93" fmla="*/ 3463474 h 4015065"/>
              <a:gd name="connsiteX94" fmla="*/ 3592185 w 3823111"/>
              <a:gd name="connsiteY94" fmla="*/ 3514785 h 401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23111" h="4015065">
                <a:moveTo>
                  <a:pt x="2848093" y="89794"/>
                </a:moveTo>
                <a:lnTo>
                  <a:pt x="2848093" y="89794"/>
                </a:lnTo>
                <a:cubicBezTo>
                  <a:pt x="2805329" y="85518"/>
                  <a:pt x="2762401" y="82646"/>
                  <a:pt x="2719801" y="76966"/>
                </a:cubicBezTo>
                <a:cubicBezTo>
                  <a:pt x="2698187" y="74084"/>
                  <a:pt x="2677352" y="66307"/>
                  <a:pt x="2655655" y="64138"/>
                </a:cubicBezTo>
                <a:cubicBezTo>
                  <a:pt x="2591686" y="57742"/>
                  <a:pt x="2527363" y="55587"/>
                  <a:pt x="2463217" y="51311"/>
                </a:cubicBezTo>
                <a:cubicBezTo>
                  <a:pt x="2367085" y="19270"/>
                  <a:pt x="2471686" y="50765"/>
                  <a:pt x="2270779" y="25655"/>
                </a:cubicBezTo>
                <a:cubicBezTo>
                  <a:pt x="2253284" y="23468"/>
                  <a:pt x="2236917" y="15321"/>
                  <a:pt x="2219463" y="12828"/>
                </a:cubicBezTo>
                <a:cubicBezTo>
                  <a:pt x="2176918" y="6751"/>
                  <a:pt x="2133935" y="4276"/>
                  <a:pt x="2091171" y="0"/>
                </a:cubicBezTo>
                <a:lnTo>
                  <a:pt x="1282932" y="12828"/>
                </a:lnTo>
                <a:cubicBezTo>
                  <a:pt x="1269415" y="13238"/>
                  <a:pt x="1257448" y="21940"/>
                  <a:pt x="1244445" y="25655"/>
                </a:cubicBezTo>
                <a:cubicBezTo>
                  <a:pt x="1126190" y="59438"/>
                  <a:pt x="1261378" y="12901"/>
                  <a:pt x="1141811" y="64138"/>
                </a:cubicBezTo>
                <a:cubicBezTo>
                  <a:pt x="1098116" y="82862"/>
                  <a:pt x="1079212" y="79223"/>
                  <a:pt x="1026349" y="89794"/>
                </a:cubicBezTo>
                <a:cubicBezTo>
                  <a:pt x="1009059" y="93251"/>
                  <a:pt x="992138" y="98345"/>
                  <a:pt x="975032" y="102621"/>
                </a:cubicBezTo>
                <a:lnTo>
                  <a:pt x="898057" y="179588"/>
                </a:lnTo>
                <a:cubicBezTo>
                  <a:pt x="885228" y="192416"/>
                  <a:pt x="874432" y="207668"/>
                  <a:pt x="859569" y="218071"/>
                </a:cubicBezTo>
                <a:cubicBezTo>
                  <a:pt x="816805" y="248002"/>
                  <a:pt x="768189" y="270957"/>
                  <a:pt x="731278" y="307864"/>
                </a:cubicBezTo>
                <a:cubicBezTo>
                  <a:pt x="709896" y="329244"/>
                  <a:pt x="683906" y="346845"/>
                  <a:pt x="667132" y="372003"/>
                </a:cubicBezTo>
                <a:cubicBezTo>
                  <a:pt x="607262" y="461797"/>
                  <a:pt x="641472" y="431866"/>
                  <a:pt x="577327" y="474624"/>
                </a:cubicBezTo>
                <a:cubicBezTo>
                  <a:pt x="560496" y="499868"/>
                  <a:pt x="550383" y="520486"/>
                  <a:pt x="526011" y="538763"/>
                </a:cubicBezTo>
                <a:cubicBezTo>
                  <a:pt x="501341" y="557263"/>
                  <a:pt x="449036" y="590073"/>
                  <a:pt x="449036" y="590073"/>
                </a:cubicBezTo>
                <a:cubicBezTo>
                  <a:pt x="355649" y="730133"/>
                  <a:pt x="493380" y="514218"/>
                  <a:pt x="410548" y="679867"/>
                </a:cubicBezTo>
                <a:cubicBezTo>
                  <a:pt x="405139" y="690685"/>
                  <a:pt x="392147" y="695848"/>
                  <a:pt x="384890" y="705523"/>
                </a:cubicBezTo>
                <a:cubicBezTo>
                  <a:pt x="366388" y="730190"/>
                  <a:pt x="350679" y="756834"/>
                  <a:pt x="333573" y="782489"/>
                </a:cubicBezTo>
                <a:cubicBezTo>
                  <a:pt x="325020" y="795317"/>
                  <a:pt x="314811" y="807183"/>
                  <a:pt x="307915" y="820972"/>
                </a:cubicBezTo>
                <a:cubicBezTo>
                  <a:pt x="299362" y="838075"/>
                  <a:pt x="291744" y="855679"/>
                  <a:pt x="282256" y="872282"/>
                </a:cubicBezTo>
                <a:cubicBezTo>
                  <a:pt x="274606" y="885668"/>
                  <a:pt x="263494" y="896976"/>
                  <a:pt x="256598" y="910765"/>
                </a:cubicBezTo>
                <a:cubicBezTo>
                  <a:pt x="242033" y="939891"/>
                  <a:pt x="233550" y="971887"/>
                  <a:pt x="218110" y="1000559"/>
                </a:cubicBezTo>
                <a:cubicBezTo>
                  <a:pt x="203490" y="1027708"/>
                  <a:pt x="176546" y="1048273"/>
                  <a:pt x="166794" y="1077525"/>
                </a:cubicBezTo>
                <a:cubicBezTo>
                  <a:pt x="162517" y="1090353"/>
                  <a:pt x="160531" y="1104188"/>
                  <a:pt x="153964" y="1116008"/>
                </a:cubicBezTo>
                <a:cubicBezTo>
                  <a:pt x="138988" y="1142962"/>
                  <a:pt x="112400" y="1163722"/>
                  <a:pt x="102648" y="1192974"/>
                </a:cubicBezTo>
                <a:cubicBezTo>
                  <a:pt x="98371" y="1205802"/>
                  <a:pt x="96385" y="1219638"/>
                  <a:pt x="89818" y="1231458"/>
                </a:cubicBezTo>
                <a:cubicBezTo>
                  <a:pt x="74842" y="1258412"/>
                  <a:pt x="48254" y="1279172"/>
                  <a:pt x="38502" y="1308424"/>
                </a:cubicBezTo>
                <a:lnTo>
                  <a:pt x="12843" y="1385390"/>
                </a:lnTo>
                <a:cubicBezTo>
                  <a:pt x="8567" y="1462356"/>
                  <a:pt x="14" y="1539203"/>
                  <a:pt x="14" y="1616288"/>
                </a:cubicBezTo>
                <a:cubicBezTo>
                  <a:pt x="14" y="1647089"/>
                  <a:pt x="-1463" y="1813320"/>
                  <a:pt x="25672" y="1885669"/>
                </a:cubicBezTo>
                <a:cubicBezTo>
                  <a:pt x="32387" y="1903574"/>
                  <a:pt x="42778" y="1919876"/>
                  <a:pt x="51331" y="1936980"/>
                </a:cubicBezTo>
                <a:cubicBezTo>
                  <a:pt x="55607" y="1958360"/>
                  <a:pt x="58871" y="1979967"/>
                  <a:pt x="64160" y="2001119"/>
                </a:cubicBezTo>
                <a:cubicBezTo>
                  <a:pt x="67440" y="2014237"/>
                  <a:pt x="74570" y="2026298"/>
                  <a:pt x="76989" y="2039602"/>
                </a:cubicBezTo>
                <a:cubicBezTo>
                  <a:pt x="83156" y="2073519"/>
                  <a:pt x="85542" y="2108016"/>
                  <a:pt x="89818" y="2142223"/>
                </a:cubicBezTo>
                <a:cubicBezTo>
                  <a:pt x="97009" y="2379492"/>
                  <a:pt x="73929" y="2490687"/>
                  <a:pt x="128306" y="2680986"/>
                </a:cubicBezTo>
                <a:cubicBezTo>
                  <a:pt x="134633" y="2703126"/>
                  <a:pt x="145878" y="2723564"/>
                  <a:pt x="153964" y="2745124"/>
                </a:cubicBezTo>
                <a:cubicBezTo>
                  <a:pt x="176727" y="2805818"/>
                  <a:pt x="153527" y="2763709"/>
                  <a:pt x="192452" y="2822090"/>
                </a:cubicBezTo>
                <a:cubicBezTo>
                  <a:pt x="197536" y="2847508"/>
                  <a:pt x="209051" y="2910365"/>
                  <a:pt x="218110" y="2937539"/>
                </a:cubicBezTo>
                <a:cubicBezTo>
                  <a:pt x="225393" y="2959384"/>
                  <a:pt x="235216" y="2980298"/>
                  <a:pt x="243769" y="3001678"/>
                </a:cubicBezTo>
                <a:cubicBezTo>
                  <a:pt x="248045" y="3027333"/>
                  <a:pt x="251497" y="3053140"/>
                  <a:pt x="256598" y="3078644"/>
                </a:cubicBezTo>
                <a:cubicBezTo>
                  <a:pt x="264159" y="3116443"/>
                  <a:pt x="281995" y="3174200"/>
                  <a:pt x="295085" y="3206921"/>
                </a:cubicBezTo>
                <a:cubicBezTo>
                  <a:pt x="303638" y="3228300"/>
                  <a:pt x="311391" y="3250017"/>
                  <a:pt x="320744" y="3271059"/>
                </a:cubicBezTo>
                <a:cubicBezTo>
                  <a:pt x="331945" y="3296258"/>
                  <a:pt x="353009" y="3338629"/>
                  <a:pt x="372060" y="3360853"/>
                </a:cubicBezTo>
                <a:cubicBezTo>
                  <a:pt x="387803" y="3379218"/>
                  <a:pt x="406271" y="3395060"/>
                  <a:pt x="423377" y="3412164"/>
                </a:cubicBezTo>
                <a:cubicBezTo>
                  <a:pt x="431930" y="3420716"/>
                  <a:pt x="437562" y="3433995"/>
                  <a:pt x="449036" y="3437819"/>
                </a:cubicBezTo>
                <a:cubicBezTo>
                  <a:pt x="461865" y="3442095"/>
                  <a:pt x="475428" y="3444600"/>
                  <a:pt x="487523" y="3450647"/>
                </a:cubicBezTo>
                <a:cubicBezTo>
                  <a:pt x="501314" y="3457542"/>
                  <a:pt x="512624" y="3468653"/>
                  <a:pt x="526011" y="3476302"/>
                </a:cubicBezTo>
                <a:cubicBezTo>
                  <a:pt x="542616" y="3485789"/>
                  <a:pt x="560722" y="3492470"/>
                  <a:pt x="577327" y="3501957"/>
                </a:cubicBezTo>
                <a:cubicBezTo>
                  <a:pt x="646962" y="3541744"/>
                  <a:pt x="583738" y="3516922"/>
                  <a:pt x="654302" y="3540440"/>
                </a:cubicBezTo>
                <a:lnTo>
                  <a:pt x="769765" y="3617407"/>
                </a:lnTo>
                <a:cubicBezTo>
                  <a:pt x="782594" y="3625959"/>
                  <a:pt x="793626" y="3638187"/>
                  <a:pt x="808253" y="3643062"/>
                </a:cubicBezTo>
                <a:lnTo>
                  <a:pt x="846740" y="3655890"/>
                </a:lnTo>
                <a:cubicBezTo>
                  <a:pt x="911157" y="3752502"/>
                  <a:pt x="824304" y="3640934"/>
                  <a:pt x="923715" y="3707200"/>
                </a:cubicBezTo>
                <a:cubicBezTo>
                  <a:pt x="936544" y="3715751"/>
                  <a:pt x="936299" y="3737512"/>
                  <a:pt x="949374" y="3745683"/>
                </a:cubicBezTo>
                <a:cubicBezTo>
                  <a:pt x="972310" y="3760016"/>
                  <a:pt x="1003845" y="3756338"/>
                  <a:pt x="1026349" y="3771339"/>
                </a:cubicBezTo>
                <a:cubicBezTo>
                  <a:pt x="1087340" y="3811995"/>
                  <a:pt x="1050209" y="3792119"/>
                  <a:pt x="1141811" y="3822650"/>
                </a:cubicBezTo>
                <a:cubicBezTo>
                  <a:pt x="1162503" y="3843338"/>
                  <a:pt x="1177637" y="3861824"/>
                  <a:pt x="1205957" y="3873960"/>
                </a:cubicBezTo>
                <a:cubicBezTo>
                  <a:pt x="1224395" y="3881861"/>
                  <a:pt x="1306807" y="3895963"/>
                  <a:pt x="1321420" y="3899616"/>
                </a:cubicBezTo>
                <a:cubicBezTo>
                  <a:pt x="1334539" y="3902895"/>
                  <a:pt x="1346789" y="3909164"/>
                  <a:pt x="1359908" y="3912443"/>
                </a:cubicBezTo>
                <a:cubicBezTo>
                  <a:pt x="1502630" y="3948119"/>
                  <a:pt x="1647555" y="3932977"/>
                  <a:pt x="1796100" y="3938099"/>
                </a:cubicBezTo>
                <a:cubicBezTo>
                  <a:pt x="1892838" y="3970340"/>
                  <a:pt x="1773596" y="3926849"/>
                  <a:pt x="1873075" y="3976582"/>
                </a:cubicBezTo>
                <a:cubicBezTo>
                  <a:pt x="1900582" y="3990334"/>
                  <a:pt x="1949365" y="3996384"/>
                  <a:pt x="1975708" y="4002237"/>
                </a:cubicBezTo>
                <a:cubicBezTo>
                  <a:pt x="1992920" y="4006062"/>
                  <a:pt x="2009919" y="4010789"/>
                  <a:pt x="2027025" y="4015065"/>
                </a:cubicBezTo>
                <a:cubicBezTo>
                  <a:pt x="2095447" y="4010789"/>
                  <a:pt x="2164575" y="4012928"/>
                  <a:pt x="2232292" y="4002237"/>
                </a:cubicBezTo>
                <a:cubicBezTo>
                  <a:pt x="2247521" y="3999833"/>
                  <a:pt x="2256988" y="3983476"/>
                  <a:pt x="2270779" y="3976582"/>
                </a:cubicBezTo>
                <a:cubicBezTo>
                  <a:pt x="2282875" y="3970535"/>
                  <a:pt x="2296438" y="3968030"/>
                  <a:pt x="2309267" y="3963754"/>
                </a:cubicBezTo>
                <a:lnTo>
                  <a:pt x="2450388" y="3822650"/>
                </a:lnTo>
                <a:lnTo>
                  <a:pt x="2501705" y="3771339"/>
                </a:lnTo>
                <a:cubicBezTo>
                  <a:pt x="2514534" y="3767063"/>
                  <a:pt x="2527530" y="3763259"/>
                  <a:pt x="2540192" y="3758511"/>
                </a:cubicBezTo>
                <a:cubicBezTo>
                  <a:pt x="2561755" y="3750426"/>
                  <a:pt x="2582491" y="3740138"/>
                  <a:pt x="2604338" y="3732856"/>
                </a:cubicBezTo>
                <a:cubicBezTo>
                  <a:pt x="2621065" y="3727281"/>
                  <a:pt x="2638766" y="3725094"/>
                  <a:pt x="2655655" y="3720028"/>
                </a:cubicBezTo>
                <a:cubicBezTo>
                  <a:pt x="2681561" y="3712257"/>
                  <a:pt x="2706972" y="3702925"/>
                  <a:pt x="2732630" y="3694373"/>
                </a:cubicBezTo>
                <a:lnTo>
                  <a:pt x="2771118" y="3681545"/>
                </a:lnTo>
                <a:cubicBezTo>
                  <a:pt x="2783947" y="3668717"/>
                  <a:pt x="2794509" y="3653125"/>
                  <a:pt x="2809605" y="3643062"/>
                </a:cubicBezTo>
                <a:cubicBezTo>
                  <a:pt x="2820857" y="3635561"/>
                  <a:pt x="2834727" y="3632290"/>
                  <a:pt x="2848093" y="3630234"/>
                </a:cubicBezTo>
                <a:cubicBezTo>
                  <a:pt x="2890571" y="3623700"/>
                  <a:pt x="2933621" y="3621683"/>
                  <a:pt x="2976385" y="3617407"/>
                </a:cubicBezTo>
                <a:cubicBezTo>
                  <a:pt x="3111246" y="3590437"/>
                  <a:pt x="2965961" y="3617123"/>
                  <a:pt x="3181651" y="3591751"/>
                </a:cubicBezTo>
                <a:cubicBezTo>
                  <a:pt x="3207485" y="3588712"/>
                  <a:pt x="3232843" y="3582361"/>
                  <a:pt x="3258627" y="3578924"/>
                </a:cubicBezTo>
                <a:cubicBezTo>
                  <a:pt x="3297012" y="3573807"/>
                  <a:pt x="3335602" y="3570372"/>
                  <a:pt x="3374089" y="3566096"/>
                </a:cubicBezTo>
                <a:cubicBezTo>
                  <a:pt x="3391195" y="3561820"/>
                  <a:pt x="3408194" y="3557093"/>
                  <a:pt x="3425406" y="3553268"/>
                </a:cubicBezTo>
                <a:cubicBezTo>
                  <a:pt x="3446692" y="3548538"/>
                  <a:pt x="3469135" y="3548096"/>
                  <a:pt x="3489552" y="3540440"/>
                </a:cubicBezTo>
                <a:cubicBezTo>
                  <a:pt x="3503989" y="3535027"/>
                  <a:pt x="3514818" y="3522717"/>
                  <a:pt x="3528039" y="3514785"/>
                </a:cubicBezTo>
                <a:cubicBezTo>
                  <a:pt x="3578983" y="3484222"/>
                  <a:pt x="3634462" y="3460633"/>
                  <a:pt x="3681990" y="3424991"/>
                </a:cubicBezTo>
                <a:cubicBezTo>
                  <a:pt x="3699095" y="3412163"/>
                  <a:pt x="3715174" y="3397839"/>
                  <a:pt x="3733306" y="3386508"/>
                </a:cubicBezTo>
                <a:cubicBezTo>
                  <a:pt x="3769540" y="3363865"/>
                  <a:pt x="3785699" y="3360494"/>
                  <a:pt x="3823111" y="3348025"/>
                </a:cubicBezTo>
                <a:cubicBezTo>
                  <a:pt x="3818834" y="3365129"/>
                  <a:pt x="3823668" y="3387863"/>
                  <a:pt x="3810281" y="3399336"/>
                </a:cubicBezTo>
                <a:cubicBezTo>
                  <a:pt x="3789745" y="3416936"/>
                  <a:pt x="3733306" y="3424991"/>
                  <a:pt x="3733306" y="3424991"/>
                </a:cubicBezTo>
                <a:cubicBezTo>
                  <a:pt x="3720477" y="3433543"/>
                  <a:pt x="3708991" y="3444574"/>
                  <a:pt x="3694819" y="3450647"/>
                </a:cubicBezTo>
                <a:cubicBezTo>
                  <a:pt x="3678612" y="3457592"/>
                  <a:pt x="3658454" y="3454130"/>
                  <a:pt x="3643502" y="3463474"/>
                </a:cubicBezTo>
                <a:cubicBezTo>
                  <a:pt x="3622988" y="3476293"/>
                  <a:pt x="3592185" y="3514785"/>
                  <a:pt x="3592185" y="3514785"/>
                </a:cubicBezTo>
              </a:path>
            </a:pathLst>
          </a:custGeom>
          <a:ln w="44450">
            <a:solidFill>
              <a:srgbClr val="008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Proof of Swap Lemma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2438400"/>
            <a:ext cx="50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u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97773" y="4655403"/>
            <a:ext cx="48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v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1828800"/>
            <a:ext cx="1066800" cy="1371600"/>
          </a:xfrm>
          <a:prstGeom prst="rect">
            <a:avLst/>
          </a:prstGeom>
          <a:solidFill>
            <a:srgbClr val="DDFFFF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7528"/>
              </p:ext>
            </p:extLst>
          </p:nvPr>
        </p:nvGraphicFramePr>
        <p:xfrm>
          <a:off x="304800" y="1524000"/>
          <a:ext cx="33591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3" imgW="635000" imgH="228600" progId="Equation.DSMT4">
                  <p:embed/>
                </p:oleObj>
              </mc:Choice>
              <mc:Fallback>
                <p:oleObj name="Equation" r:id="rId3" imgW="63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524000"/>
                        <a:ext cx="3359150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895600" y="1981200"/>
            <a:ext cx="1143000" cy="1371600"/>
            <a:chOff x="2895600" y="1981200"/>
            <a:chExt cx="1143000" cy="1371600"/>
          </a:xfrm>
        </p:grpSpPr>
        <p:sp>
          <p:nvSpPr>
            <p:cNvPr id="31" name="Oval 30"/>
            <p:cNvSpPr/>
            <p:nvPr/>
          </p:nvSpPr>
          <p:spPr bwMode="auto">
            <a:xfrm>
              <a:off x="3886200" y="1981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2895600" y="32004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47244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930093"/>
                </a:solidFill>
              </a:rPr>
              <a:t>QED</a:t>
            </a:r>
            <a:endParaRPr lang="en-US" sz="7200" dirty="0">
              <a:solidFill>
                <a:srgbClr val="9300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7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6576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There is a spanning tree built of min-weight gray  edges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 -- from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2770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0386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Corollary:</a:t>
            </a:r>
            <a:r>
              <a:rPr lang="en-US" sz="5400" dirty="0">
                <a:solidFill>
                  <a:srgbClr val="000000"/>
                </a:solidFill>
              </a:rPr>
              <a:t> Min-weight gray </a:t>
            </a:r>
            <a:endParaRPr lang="en-US" sz="5400" dirty="0" smtClean="0">
              <a:solidFill>
                <a:srgbClr val="000000"/>
              </a:solidFill>
            </a:endParaRPr>
          </a:p>
          <a:p>
            <a:r>
              <a:rPr lang="en-US" sz="5400" dirty="0" smtClean="0">
                <a:solidFill>
                  <a:srgbClr val="000000"/>
                </a:solidFill>
              </a:rPr>
              <a:t>edges give minimum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weight spanning tree.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Min-weight tree is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smtClean="0"/>
              <a:t>The Minimum Weight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930093"/>
                </a:solidFill>
              </a:rPr>
              <a:t>Lemma: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r>
              <a:rPr lang="en-US" sz="5400" dirty="0" err="1" smtClean="0">
                <a:solidFill>
                  <a:srgbClr val="000000"/>
                </a:solidFill>
              </a:rPr>
              <a:t>Subgraph</a:t>
            </a:r>
            <a:r>
              <a:rPr lang="en-US" sz="5400" dirty="0" smtClean="0">
                <a:solidFill>
                  <a:srgbClr val="000000"/>
                </a:solidFill>
              </a:rPr>
              <a:t> with all the min-weight gray  edges is min-gray.</a:t>
            </a:r>
          </a:p>
          <a:p>
            <a:pPr>
              <a:lnSpc>
                <a:spcPct val="80000"/>
              </a:lnSpc>
            </a:pPr>
            <a:r>
              <a:rPr lang="en-US" sz="4400" dirty="0" smtClean="0">
                <a:solidFill>
                  <a:srgbClr val="930093"/>
                </a:solidFill>
              </a:rPr>
              <a:t>Proof: </a:t>
            </a:r>
            <a:r>
              <a:rPr lang="en-US" sz="4400" dirty="0" smtClean="0"/>
              <a:t>Otherwise, color each </a:t>
            </a:r>
          </a:p>
          <a:p>
            <a:pPr>
              <a:lnSpc>
                <a:spcPct val="80000"/>
              </a:lnSpc>
            </a:pPr>
            <a:r>
              <a:rPr lang="en-US" sz="4400" dirty="0" smtClean="0"/>
              <a:t>component of the </a:t>
            </a:r>
            <a:r>
              <a:rPr lang="en-US" sz="4400" dirty="0" err="1" smtClean="0"/>
              <a:t>subgraph</a:t>
            </a:r>
            <a:r>
              <a:rPr lang="en-US" sz="4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4400" b="1" dirty="0" smtClean="0"/>
              <a:t>black</a:t>
            </a:r>
            <a:r>
              <a:rPr lang="en-US" sz="4400" dirty="0" smtClean="0"/>
              <a:t> or </a:t>
            </a:r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14800" y="5105400"/>
            <a:ext cx="4844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--use both colors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79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1371600"/>
            <a:ext cx="83281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</a:t>
            </a:r>
          </a:p>
        </p:txBody>
      </p:sp>
    </p:spTree>
    <p:extLst>
      <p:ext uri="{BB962C8B-B14F-4D97-AF65-F5344CB8AC3E}">
        <p14:creationId xmlns:p14="http://schemas.microsoft.com/office/powerpoint/2010/main" val="393942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3281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</a:t>
            </a:r>
          </a:p>
        </p:txBody>
      </p:sp>
    </p:spTree>
    <p:extLst>
      <p:ext uri="{BB962C8B-B14F-4D97-AF65-F5344CB8AC3E}">
        <p14:creationId xmlns:p14="http://schemas.microsoft.com/office/powerpoint/2010/main" val="166705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21" idx="4"/>
            <a:endCxn id="12" idx="6"/>
          </p:cNvCxnSpPr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635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52698" y="6553200"/>
            <a:ext cx="891302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Edges </a:t>
            </a:r>
            <a:r>
              <a:rPr lang="en-US" dirty="0" smtClean="0">
                <a:solidFill>
                  <a:srgbClr val="008000"/>
                </a:solidFill>
              </a:rPr>
              <a:t>Sufficient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752600" y="4572000"/>
            <a:ext cx="914400" cy="914400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51745" y="5105400"/>
            <a:ext cx="1410855" cy="12954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/>
          <p:cNvCxnSpPr>
            <a:stCxn id="2" idx="3"/>
            <a:endCxn id="16" idx="1"/>
          </p:cNvCxnSpPr>
          <p:nvPr/>
        </p:nvCxnSpPr>
        <p:spPr bwMode="auto">
          <a:xfrm flipV="1">
            <a:off x="2667000" y="4209473"/>
            <a:ext cx="3581400" cy="819727"/>
          </a:xfrm>
          <a:prstGeom prst="curvedConnector3">
            <a:avLst>
              <a:gd name="adj1" fmla="val 50000"/>
            </a:avLst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2" name="Oval 11"/>
          <p:cNvSpPr/>
          <p:nvPr/>
        </p:nvSpPr>
        <p:spPr>
          <a:xfrm>
            <a:off x="7543800" y="5181600"/>
            <a:ext cx="76200" cy="76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48400" y="3962400"/>
            <a:ext cx="533400" cy="494145"/>
          </a:xfrm>
          <a:prstGeom prst="roundRect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77200" y="4876800"/>
            <a:ext cx="76200" cy="76200"/>
          </a:xfrm>
          <a:prstGeom prst="ellipse">
            <a:avLst/>
          </a:prstGeom>
          <a:solidFill>
            <a:schemeClr val="tx1"/>
          </a:solidFill>
          <a:ln w="47625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6" idx="3"/>
            <a:endCxn id="21" idx="0"/>
          </p:cNvCxnSpPr>
          <p:nvPr/>
        </p:nvCxnSpPr>
        <p:spPr bwMode="auto">
          <a:xfrm>
            <a:off x="6781800" y="4209473"/>
            <a:ext cx="1333500" cy="667327"/>
          </a:xfrm>
          <a:prstGeom prst="curvedConnector2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6" name="Curved Connector 25"/>
          <p:cNvCxnSpPr>
            <a:stCxn id="7" idx="3"/>
            <a:endCxn id="12" idx="3"/>
          </p:cNvCxnSpPr>
          <p:nvPr/>
        </p:nvCxnSpPr>
        <p:spPr bwMode="auto">
          <a:xfrm flipV="1">
            <a:off x="5562600" y="5246641"/>
            <a:ext cx="1992359" cy="506459"/>
          </a:xfrm>
          <a:prstGeom prst="curvedConnector2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" y="1371600"/>
            <a:ext cx="88976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Endpoints of min-gray edges</a:t>
            </a:r>
          </a:p>
          <a:p>
            <a:r>
              <a:rPr lang="en-US" sz="4800" dirty="0" smtClean="0"/>
              <a:t>now same color.  Path in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4800" dirty="0" smtClean="0"/>
              <a:t>from black to white must have</a:t>
            </a:r>
          </a:p>
          <a:p>
            <a:r>
              <a:rPr lang="en-US" sz="4800" dirty="0" smtClean="0">
                <a:solidFill>
                  <a:srgbClr val="FF00FF"/>
                </a:solidFill>
              </a:rPr>
              <a:t>new</a:t>
            </a:r>
            <a:r>
              <a:rPr lang="en-US" sz="4800" dirty="0" smtClean="0"/>
              <a:t> gray edge.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7620000" y="4953000"/>
            <a:ext cx="495300" cy="2667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7162800" y="4648200"/>
            <a:ext cx="1219200" cy="1499176"/>
            <a:chOff x="7162800" y="4648200"/>
            <a:chExt cx="1219200" cy="1499176"/>
          </a:xfrm>
        </p:grpSpPr>
        <p:sp>
          <p:nvSpPr>
            <p:cNvPr id="3" name="Oval Callout 2"/>
            <p:cNvSpPr/>
            <p:nvPr/>
          </p:nvSpPr>
          <p:spPr>
            <a:xfrm>
              <a:off x="7315200" y="4648200"/>
              <a:ext cx="1066800" cy="914400"/>
            </a:xfrm>
            <a:prstGeom prst="wedgeEllipseCallout">
              <a:avLst/>
            </a:prstGeom>
            <a:ln w="28575">
              <a:solidFill>
                <a:srgbClr val="FF00FF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62800" y="5562600"/>
              <a:ext cx="90501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new</a:t>
              </a:r>
              <a:endParaRPr lang="en-US" dirty="0">
                <a:solidFill>
                  <a:srgbClr val="FF00FF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95400" y="4572000"/>
            <a:ext cx="54394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contradiction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2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086600" cy="990600"/>
          </a:xfrm>
        </p:spPr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Black-white coloring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sz="5400" dirty="0" smtClean="0">
                <a:solidFill>
                  <a:srgbClr val="000000"/>
                </a:solidFill>
              </a:rPr>
              <a:t>Let</a:t>
            </a:r>
            <a:r>
              <a:rPr lang="en-US" sz="5400" dirty="0" smtClean="0"/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en-US" sz="5400" dirty="0" smtClean="0"/>
              <a:t>be 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connected,</a:t>
            </a:r>
            <a:endParaRPr lang="en-US" sz="5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weighted</a:t>
            </a:r>
            <a:r>
              <a:rPr lang="en-US" sz="5400" dirty="0"/>
              <a:t> </a:t>
            </a:r>
            <a:r>
              <a:rPr lang="en-US" sz="5400" dirty="0" smtClean="0"/>
              <a:t>simple graph.</a:t>
            </a:r>
          </a:p>
          <a:p>
            <a:r>
              <a:rPr lang="en-US" sz="5400" dirty="0"/>
              <a:t>Color each vertex of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G</a:t>
            </a:r>
          </a:p>
          <a:p>
            <a:r>
              <a:rPr lang="en-US" sz="5400" b="1" dirty="0"/>
              <a:t>black</a:t>
            </a:r>
            <a:r>
              <a:rPr lang="en-US" sz="5400" dirty="0"/>
              <a:t> or </a:t>
            </a:r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white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34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265473"/>
            <a:ext cx="8077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                     , not </a:t>
            </a:r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all </a:t>
            </a:r>
          </a:p>
          <a:p>
            <a:pPr lvl="0"/>
            <a:r>
              <a:rPr lang="en-US" sz="5400" kern="0" dirty="0">
                <a:solidFill>
                  <a:srgbClr val="000000"/>
                </a:solidFill>
                <a:latin typeface="Comic Sans MS"/>
              </a:rPr>
              <a:t>same color.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158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There must be a gray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edge since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G</a:t>
            </a:r>
            <a:r>
              <a:rPr lang="en-US" sz="6000" dirty="0" smtClean="0"/>
              <a:t>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901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725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6000" dirty="0" smtClean="0"/>
              <a:t>A </a:t>
            </a:r>
            <a:r>
              <a:rPr lang="en-US" sz="6000" dirty="0" smtClean="0">
                <a:solidFill>
                  <a:srgbClr val="930093"/>
                </a:solidFill>
              </a:rPr>
              <a:t>gray edge</a:t>
            </a:r>
            <a:r>
              <a:rPr lang="en-US" sz="6000" dirty="0" smtClean="0"/>
              <a:t> connects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vertices with different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colors:  </a:t>
            </a:r>
          </a:p>
          <a:p>
            <a:pPr>
              <a:lnSpc>
                <a:spcPct val="80000"/>
              </a:lnSpc>
            </a:pPr>
            <a:r>
              <a:rPr lang="en-US" sz="6000" dirty="0" smtClean="0"/>
              <a:t>Let </a:t>
            </a:r>
            <a:r>
              <a:rPr lang="en-US" sz="66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</a:t>
            </a:r>
            <a:r>
              <a:rPr lang="en-US" sz="6000" dirty="0" smtClean="0"/>
              <a:t> be </a:t>
            </a:r>
            <a:r>
              <a:rPr lang="en-US" sz="6000" dirty="0"/>
              <a:t>a </a:t>
            </a:r>
            <a:r>
              <a:rPr lang="en-US" sz="6000" dirty="0" smtClean="0">
                <a:solidFill>
                  <a:srgbClr val="0000FF"/>
                </a:solidFill>
              </a:rPr>
              <a:t>min-weight</a:t>
            </a:r>
            <a:endParaRPr lang="en-US" sz="6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6000" dirty="0" smtClean="0"/>
              <a:t>gray edge.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83346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33800" y="3505200"/>
            <a:ext cx="2743200" cy="457200"/>
            <a:chOff x="4218637" y="3489841"/>
            <a:chExt cx="1789345" cy="276225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8" name="AutoShape 14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69850">
              <a:solidFill>
                <a:schemeClr val="accent3">
                  <a:lumMod val="50000"/>
                </a:schemeClr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0097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2672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/>
              <a:t>connected spanning </a:t>
            </a:r>
            <a:r>
              <a:rPr lang="en-US" sz="6000" dirty="0" err="1" smtClean="0"/>
              <a:t>subgraph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57" y="6553200"/>
            <a:ext cx="813043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endParaRPr lang="en-US" sz="5400" dirty="0">
              <a:solidFill>
                <a:srgbClr val="A52174"/>
              </a:solidFill>
            </a:endParaRPr>
          </a:p>
          <a:p>
            <a:r>
              <a:rPr lang="en-US" sz="6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000" dirty="0" smtClean="0"/>
              <a:t>is </a:t>
            </a:r>
            <a:r>
              <a:rPr lang="en-US" sz="6000" dirty="0"/>
              <a:t>an </a:t>
            </a:r>
            <a:r>
              <a:rPr lang="en-US" sz="6000" dirty="0" smtClean="0"/>
              <a:t>edge of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every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min-weight</a:t>
            </a:r>
            <a:r>
              <a:rPr lang="en-US" sz="6000" dirty="0" smtClean="0">
                <a:solidFill>
                  <a:srgbClr val="0000E5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c</a:t>
            </a:r>
            <a:r>
              <a:rPr lang="en-US" sz="6000" dirty="0" smtClean="0"/>
              <a:t>onnected </a:t>
            </a:r>
            <a:r>
              <a:rPr lang="en-US" sz="6000" dirty="0" smtClean="0">
                <a:solidFill>
                  <a:srgbClr val="008000"/>
                </a:solidFill>
              </a:rPr>
              <a:t>s</a:t>
            </a:r>
            <a:r>
              <a:rPr lang="en-US" sz="6000" dirty="0" smtClean="0"/>
              <a:t>panning </a:t>
            </a:r>
            <a:r>
              <a:rPr lang="en-US" sz="6000" dirty="0" err="1" smtClean="0">
                <a:solidFill>
                  <a:srgbClr val="008000"/>
                </a:solidFill>
              </a:rPr>
              <a:t>s</a:t>
            </a:r>
            <a:r>
              <a:rPr lang="en-US" sz="6000" dirty="0" err="1" smtClean="0"/>
              <a:t>ubgraph</a:t>
            </a:r>
            <a:endParaRPr lang="en-US" sz="6000" dirty="0"/>
          </a:p>
          <a:p>
            <a:r>
              <a:rPr lang="en-US" sz="6000" dirty="0" smtClean="0">
                <a:solidFill>
                  <a:srgbClr val="000000"/>
                </a:solidFill>
              </a:rPr>
              <a:t>              (</a:t>
            </a:r>
            <a:r>
              <a:rPr lang="en-US" sz="6000" dirty="0" err="1" smtClean="0">
                <a:solidFill>
                  <a:srgbClr val="008000"/>
                </a:solidFill>
              </a:rPr>
              <a:t>css</a:t>
            </a:r>
            <a:r>
              <a:rPr lang="en-US" sz="6000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1371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 smtClean="0"/>
              <a:t>in </a:t>
            </a:r>
            <a:r>
              <a:rPr lang="en-US" dirty="0"/>
              <a:t>G</a:t>
            </a:r>
            <a:r>
              <a:rPr lang="en-US" dirty="0" smtClean="0"/>
              <a:t>ray Edge </a:t>
            </a:r>
            <a:r>
              <a:rPr lang="en-US" dirty="0" smtClean="0">
                <a:solidFill>
                  <a:srgbClr val="008000"/>
                </a:solidFill>
              </a:rPr>
              <a:t>Necessary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A52174"/>
                </a:solidFill>
              </a:rPr>
              <a:t>Lemma:</a:t>
            </a:r>
            <a:r>
              <a:rPr lang="en-US" sz="5400" dirty="0" smtClean="0">
                <a:solidFill>
                  <a:srgbClr val="A52174"/>
                </a:solidFill>
              </a:rPr>
              <a:t> </a:t>
            </a:r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E5"/>
                </a:solidFill>
              </a:rPr>
              <a:t>C</a:t>
            </a:r>
            <a:r>
              <a:rPr lang="en-US" sz="5400" dirty="0" smtClean="0">
                <a:solidFill>
                  <a:srgbClr val="000000"/>
                </a:solidFill>
              </a:rPr>
              <a:t> is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min-weight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</a:p>
          <a:p>
            <a:r>
              <a:rPr lang="en-US" sz="5400" dirty="0" smtClean="0"/>
              <a:t>connected spanning </a:t>
            </a:r>
          </a:p>
          <a:p>
            <a:r>
              <a:rPr lang="en-US" sz="5400" dirty="0" err="1" smtClean="0"/>
              <a:t>subgraph</a:t>
            </a:r>
            <a:r>
              <a:rPr lang="en-US" sz="5400" dirty="0" smtClean="0"/>
              <a:t>, then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algn="ctr"/>
            <a:r>
              <a:rPr lang="en-US" sz="66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T Serif"/>
                <a:cs typeface="PT Serif"/>
              </a:rPr>
              <a:t>e </a:t>
            </a:r>
            <a:r>
              <a:rPr lang="en-US" sz="6600" dirty="0" smtClean="0"/>
              <a:t>is an edge of </a:t>
            </a:r>
            <a:r>
              <a:rPr lang="en-US" sz="6600" dirty="0" smtClean="0">
                <a:solidFill>
                  <a:srgbClr val="0000E5"/>
                </a:solidFill>
              </a:rPr>
              <a:t>C.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30969" y="6553200"/>
            <a:ext cx="813031" cy="24622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min-gray.</a:t>
            </a:r>
            <a:fld id="{D7F2FC53-1536-41A9-A9C1-2199CF803E3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9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47625">
          <a:solidFill>
            <a:schemeClr val="accent5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737</Words>
  <Application>Microsoft Macintosh PowerPoint</Application>
  <PresentationFormat>Letter Paper (8.5x11 in)</PresentationFormat>
  <Paragraphs>181</Paragraphs>
  <Slides>28</Slides>
  <Notes>2</Notes>
  <HiddenSlides>6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6.042 Lecture Template</vt:lpstr>
      <vt:lpstr>Equation</vt:lpstr>
      <vt:lpstr>Mathematics for Computer Science MIT 6.042J/18.062J</vt:lpstr>
      <vt:lpstr>Connected Graph G</vt:lpstr>
      <vt:lpstr>Black-white coloring</vt:lpstr>
      <vt:lpstr>Black-white coloring</vt:lpstr>
      <vt:lpstr>Gray Edges</vt:lpstr>
      <vt:lpstr>Gray Edges</vt:lpstr>
      <vt:lpstr>Min Gray Edge Necessary </vt:lpstr>
      <vt:lpstr>Min Gray Edge Necessary </vt:lpstr>
      <vt:lpstr>Min Gray Edge Necessary </vt:lpstr>
      <vt:lpstr>Gray Edge Swap Lemma</vt:lpstr>
      <vt:lpstr>Gray Edge Swap Lemma</vt:lpstr>
      <vt:lpstr>Gray Edge Swap Lemma</vt:lpstr>
      <vt:lpstr>Min Gray Edge Necessary 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Proof of Swap Lemma</vt:lpstr>
      <vt:lpstr>Min Gray Edges Sufficient </vt:lpstr>
      <vt:lpstr>The Minimum Weight Tree</vt:lpstr>
      <vt:lpstr>Min Gray Edges Sufficient </vt:lpstr>
      <vt:lpstr>Min Gray Edges Sufficient </vt:lpstr>
      <vt:lpstr>Min Gray Edges Sufficient </vt:lpstr>
      <vt:lpstr>Min Gray Edges Sufficient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2017-10-18T18:19:39Z</dcterms:modified>
</cp:coreProperties>
</file>