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slides/slide68.xml" ContentType="application/vnd.openxmlformats-officedocument.presentationml.slide+xml"/>
  <Override PartName="/ppt/notesSlides/notesSlide74.xml" ContentType="application/vnd.openxmlformats-officedocument.presentationml.notes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embeddings/oleObject38.bin" ContentType="application/vnd.openxmlformats-officedocument.oleObject"/>
  <Override PartName="/ppt/notesSlides/notesSlide88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5.bin" ContentType="application/vnd.openxmlformats-officedocument.oleObject"/>
  <Override PartName="/ppt/slides/slide47.xml" ContentType="application/vnd.openxmlformats-officedocument.presentationml.slide+xml"/>
  <Override PartName="/ppt/embeddings/oleObject53.bin" ContentType="application/vnd.openxmlformats-officedocument.oleObject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45.bin" ContentType="application/vnd.openxmlformats-officedocument.oleObject"/>
  <Default Extension="fntdata" ContentType="application/x-fontdata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notesSlides/notesSlide71.xml" ContentType="application/vnd.openxmlformats-officedocument.presentationml.notesSlide+xml"/>
  <Override PartName="/ppt/embeddings/oleObject58.bin" ContentType="application/vnd.openxmlformats-officedocument.oleObject"/>
  <Override PartName="/ppt/slides/slide92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23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43.bin" ContentType="application/vnd.openxmlformats-officedocument.oleObject"/>
  <Override PartName="/ppt/embeddings/oleObject56.bin" ContentType="application/vnd.openxmlformats-officedocument.oleObject"/>
  <Default Extension="pict" ContentType="image/pict"/>
  <Override PartName="/ppt/notesSlides/notesSlide35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78.xml" ContentType="application/vnd.openxmlformats-officedocument.presentationml.slide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embeddings/oleObject48.bin" ContentType="application/vnd.openxmlformats-officedocument.oleObject"/>
  <Default Extension="vml" ContentType="application/vnd.openxmlformats-officedocument.vmlDrawing"/>
  <Override PartName="/ppt/notesSlides/notesSlide90.xml" ContentType="application/vnd.openxmlformats-officedocument.presentationml.notesSlide+xml"/>
  <Default Extension="png" ContentType="image/png"/>
  <Override PartName="/ppt/notesSlides/notesSlide84.xml" ContentType="application/vnd.openxmlformats-officedocument.presentationml.notesSlide+xml"/>
  <Override PartName="/ppt/slides/slide83.xml" ContentType="application/vnd.openxmlformats-officedocument.presentationml.slide+xml"/>
  <Override PartName="/ppt/embeddings/oleObject29.bin" ContentType="application/vnd.openxmlformats-officedocument.oleObject"/>
  <Override PartName="/ppt/embeddings/oleObject4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76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60.bin" ContentType="application/vnd.openxmlformats-officedocument.oleObject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75.xml" ContentType="application/vnd.openxmlformats-officedocument.presentationml.notesSlide+xml"/>
  <Override PartName="/ppt/slides/slide2.xml" ContentType="application/vnd.openxmlformats-officedocument.presentationml.slide+xml"/>
  <Override PartName="/ppt/slides/slide8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8.xml" ContentType="application/vnd.openxmlformats-officedocument.presentationml.notesSlide+xml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ppt/embeddings/oleObject6.bin" ContentType="application/vnd.openxmlformats-officedocument.oleObject"/>
  <Override PartName="/ppt/slides/slide5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86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81.xml" ContentType="application/vnd.openxmlformats-officedocument.presentationml.slide+xml"/>
  <Override PartName="/ppt/slides/slide25.xml" ContentType="application/vnd.openxmlformats-officedocument.presentationml.slide+xml"/>
  <Override PartName="/ppt/embeddings/oleObject63.bin" ContentType="application/vnd.openxmlformats-officedocument.oleObject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9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7.xml" ContentType="application/vnd.openxmlformats-officedocument.presentationml.notesSlide+xml"/>
  <Override PartName="/ppt/embeddings/oleObject23.bin" ContentType="application/vnd.openxmlformats-officedocument.oleObject"/>
  <Override PartName="/ppt/embeddings/oleObject42.bin" ContentType="application/vnd.openxmlformats-officedocument.oleObject"/>
  <Override PartName="/ppt/embeddings/oleObject52.bin" ContentType="application/vnd.openxmlformats-officedocument.oleObject"/>
  <Override PartName="/ppt/notesSlides/notesSlide9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49.xml" ContentType="application/vnd.openxmlformats-officedocument.presentationml.slide+xml"/>
  <Override PartName="/ppt/slides/slide70.xml" ContentType="application/vnd.openxmlformats-officedocument.presentationml.slide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notesSlides/notesSlide78.xml" ContentType="application/vnd.openxmlformats-officedocument.presentationml.notesSlid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77.xml" ContentType="application/vnd.openxmlformats-officedocument.presentationml.slide+xml"/>
  <Override PartName="/ppt/slides/slide79.xml" ContentType="application/vnd.openxmlformats-officedocument.presentationml.slide+xml"/>
  <Override PartName="/ppt/embeddings/oleObject32.bin" ContentType="application/vnd.openxmlformats-officedocument.oleObject"/>
  <Override PartName="/ppt/notesSlides/notesSlide8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39.xml" ContentType="application/vnd.openxmlformats-officedocument.presentationml.slide+xml"/>
  <Override PartName="/ppt/slides/slide7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embeddings/oleObject61.bin" ContentType="application/vnd.openxmlformats-officedocument.oleObject"/>
  <Override PartName="/ppt/slides/slide29.xml" ContentType="application/vnd.openxmlformats-officedocument.presentationml.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85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61.xml" ContentType="application/vnd.openxmlformats-officedocument.presentationml.notesSlide+xml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56.xml" ContentType="application/vnd.openxmlformats-officedocument.presentationml.notesSlide+xml"/>
  <Override PartName="/ppt/slides/slide90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66.xml" ContentType="application/vnd.openxmlformats-officedocument.presentationml.notesSlide+xml"/>
  <Override PartName="/ppt/embeddings/oleObject31.bin" ContentType="application/vnd.openxmlformats-officedocument.oleObject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86.xml" ContentType="application/vnd.openxmlformats-officedocument.presentationml.notesSlide+xml"/>
  <Override PartName="/ppt/embeddings/oleObject62.bin" ContentType="application/vnd.openxmlformats-officedocument.oleObject"/>
  <Override PartName="/ppt/slides/slide87.xml" ContentType="application/vnd.openxmlformats-officedocument.presentationml.slide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57.xml" ContentType="application/vnd.openxmlformats-officedocument.presentationml.notesSlide+xml"/>
  <Override PartName="/ppt/notesSlides/notesSlide87.xml" ContentType="application/vnd.openxmlformats-officedocument.presentationml.notesSlide+xml"/>
  <Override PartName="/ppt/slideLayouts/slideLayout4.xml" ContentType="application/vnd.openxmlformats-officedocument.presentationml.slideLayout+xml"/>
  <Override PartName="/ppt/embeddings/oleObject54.bin" ContentType="application/vnd.openxmlformats-officedocument.oleObject"/>
  <Override PartName="/ppt/slideLayouts/slideLayout2.xml" ContentType="application/vnd.openxmlformats-officedocument.presentationml.slideLayout+xml"/>
  <Override PartName="/ppt/slides/slide89.xml" ContentType="application/vnd.openxmlformats-officedocument.presentationml.slide+xml"/>
  <Override PartName="/ppt/embeddings/oleObject50.bin" ContentType="application/vnd.openxmlformats-officedocument.oleObject"/>
  <Override PartName="/ppt/embeddings/oleObject59.bin" ContentType="application/vnd.openxmlformats-officedocument.oleObject"/>
  <Override PartName="/ppt/notesSlides/notesSlide43.xml" ContentType="application/vnd.openxmlformats-officedocument.presentationml.notesSlide+xml"/>
  <Override PartName="/ppt/embeddings/oleObject10.bin" ContentType="application/vnd.openxmlformats-officedocument.oleObject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notesSlides/notesSlide79.xml" ContentType="application/vnd.openxmlformats-officedocument.presentationml.notesSlide+xml"/>
  <Override PartName="/ppt/embeddings/oleObject1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51.bin" ContentType="application/vnd.openxmlformats-officedocument.oleObject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notesSlides/notesSlide77.xml" ContentType="application/vnd.openxmlformats-officedocument.presentationml.notes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slides/slide84.xml" ContentType="application/vnd.openxmlformats-officedocument.presentationml.slide+xml"/>
  <Override PartName="/ppt/embeddings/oleObject18.bin" ContentType="application/vnd.openxmlformats-officedocument.oleObject"/>
  <Override PartName="/ppt/slides/slide69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34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embeddings/oleObject33.bin" ContentType="application/vnd.openxmlformats-officedocument.oleObject"/>
  <Override PartName="/ppt/slides/slide57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6.bin" ContentType="application/vnd.openxmlformats-officedocument.oleObject"/>
  <Override PartName="/ppt/slides/slide63.xml" ContentType="application/vnd.openxmlformats-officedocument.presentationml.slide+xml"/>
  <Override PartName="/ppt/slides/slide82.xml" ContentType="application/vnd.openxmlformats-officedocument.presentationml.slide+xml"/>
  <Override PartName="/ppt/slides/slide34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47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slides/slide88.xml" ContentType="application/vnd.openxmlformats-officedocument.presentationml.slide+xml"/>
  <Override PartName="/ppt/theme/theme1.xml" ContentType="application/vnd.openxmlformats-officedocument.theme+xml"/>
  <Override PartName="/ppt/embeddings/oleObject57.bin" ContentType="application/vnd.openxmlformats-officedocument.oleObject"/>
  <Override PartName="/ppt/notesSlides/notesSlide59.xml" ContentType="application/vnd.openxmlformats-officedocument.presentationml.notesSlide+xml"/>
  <Override PartName="/ppt/embeddings/oleObject46.bin" ContentType="application/vnd.openxmlformats-officedocument.oleObject"/>
  <Override PartName="/ppt/slides/slide5.xml" ContentType="application/vnd.openxmlformats-officedocument.presentationml.slide+xml"/>
  <Override PartName="/ppt/slides/slide59.xml" ContentType="application/vnd.openxmlformats-officedocument.presentationml.slide+xml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notesSlides/notesSlide4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2.xml" ContentType="application/vnd.openxmlformats-officedocument.presentationml.notesSlide+xml"/>
  <Override PartName="/ppt/embeddings/oleObject21.bin" ContentType="application/vnd.openxmlformats-officedocument.oleObject"/>
  <Override PartName="/ppt/notesSlides/notesSlide54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81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2.xml" ContentType="application/vnd.openxmlformats-officedocument.presentationml.notesSlide+xml"/>
  <Override PartName="/ppt/notesSlides/notesSlide85.xml" ContentType="application/vnd.openxmlformats-officedocument.presentationml.notesSlide+xml"/>
  <Override PartName="/ppt/embeddings/oleObject30.bin" ContentType="application/vnd.openxmlformats-officedocument.oleObject"/>
  <Override PartName="/ppt/notesSlides/notesSlide68.xml" ContentType="application/vnd.openxmlformats-officedocument.presentationml.notesSlide+xml"/>
  <Override PartName="/ppt/slides/slide60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265" r:id="rId10"/>
    <p:sldId id="267" r:id="rId11"/>
    <p:sldId id="268" r:id="rId12"/>
    <p:sldId id="292" r:id="rId13"/>
    <p:sldId id="269" r:id="rId14"/>
    <p:sldId id="270" r:id="rId15"/>
    <p:sldId id="274" r:id="rId16"/>
    <p:sldId id="271" r:id="rId17"/>
    <p:sldId id="272" r:id="rId18"/>
    <p:sldId id="293" r:id="rId19"/>
    <p:sldId id="273" r:id="rId20"/>
    <p:sldId id="290" r:id="rId21"/>
    <p:sldId id="276" r:id="rId22"/>
    <p:sldId id="275" r:id="rId23"/>
    <p:sldId id="289" r:id="rId24"/>
    <p:sldId id="286" r:id="rId25"/>
    <p:sldId id="277" r:id="rId26"/>
    <p:sldId id="294" r:id="rId27"/>
    <p:sldId id="355" r:id="rId28"/>
    <p:sldId id="358" r:id="rId29"/>
    <p:sldId id="296" r:id="rId30"/>
    <p:sldId id="297" r:id="rId31"/>
    <p:sldId id="301" r:id="rId32"/>
    <p:sldId id="278" r:id="rId33"/>
    <p:sldId id="300" r:id="rId34"/>
    <p:sldId id="279" r:id="rId35"/>
    <p:sldId id="280" r:id="rId36"/>
    <p:sldId id="291" r:id="rId37"/>
    <p:sldId id="281" r:id="rId38"/>
    <p:sldId id="282" r:id="rId39"/>
    <p:sldId id="284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56" r:id="rId65"/>
    <p:sldId id="326" r:id="rId66"/>
    <p:sldId id="327" r:id="rId67"/>
    <p:sldId id="357" r:id="rId68"/>
    <p:sldId id="329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2" r:id="rId90"/>
    <p:sldId id="351" r:id="rId91"/>
    <p:sldId id="353" r:id="rId92"/>
    <p:sldId id="354" r:id="rId93"/>
    <p:sldId id="285" r:id="rId94"/>
  </p:sldIdLst>
  <p:sldSz cx="9144000" cy="6858000" type="screen4x3"/>
  <p:notesSz cx="7315200" cy="9601200"/>
  <p:embeddedFontLst>
    <p:embeddedFont>
      <p:font typeface="Comic Sans MS"/>
      <p:regular r:id="rId97"/>
      <p:bold r:id="rId98"/>
    </p:embeddedFont>
    <p:embeddedFont>
      <p:font typeface="Euclid Symbol" charset="2"/>
      <p:regular r:id="rId99"/>
      <p:bold r:id="rId100"/>
      <p:italic r:id="rId101"/>
      <p:boldItalic r:id="rId102"/>
    </p:embeddedFont>
    <p:embeddedFont>
      <p:font typeface="Euclid Math One" charset="2"/>
      <p:regular r:id="rId103"/>
      <p:bold r:id="rId104"/>
    </p:embeddedFont>
    <p:embeddedFont>
      <p:font typeface="Euclid Extra" charset="2"/>
      <p:regular r:id="rId105"/>
      <p:bold r:id="rId10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0" autoAdjust="0"/>
    <p:restoredTop sz="94697" autoAdjust="0"/>
  </p:normalViewPr>
  <p:slideViewPr>
    <p:cSldViewPr snapToGrid="0" showGuides="1">
      <p:cViewPr>
        <p:scale>
          <a:sx n="130" d="100"/>
          <a:sy n="130" d="100"/>
        </p:scale>
        <p:origin x="-872" y="368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08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70" Type="http://schemas.openxmlformats.org/officeDocument/2006/relationships/slide" Target="slides/slide69.xml"/><Relationship Id="rId94" Type="http://schemas.openxmlformats.org/officeDocument/2006/relationships/slide" Target="slides/slide93.xml"/><Relationship Id="rId7" Type="http://schemas.openxmlformats.org/officeDocument/2006/relationships/slide" Target="slides/slide6.xml"/><Relationship Id="rId74" Type="http://schemas.openxmlformats.org/officeDocument/2006/relationships/slide" Target="slides/slide73.xml"/><Relationship Id="rId102" Type="http://schemas.openxmlformats.org/officeDocument/2006/relationships/font" Target="fonts/font6.fntdata"/><Relationship Id="rId25" Type="http://schemas.openxmlformats.org/officeDocument/2006/relationships/slide" Target="slides/slide24.xml"/><Relationship Id="rId106" Type="http://schemas.openxmlformats.org/officeDocument/2006/relationships/font" Target="fonts/font10.fntdata"/><Relationship Id="rId9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107" Type="http://schemas.openxmlformats.org/officeDocument/2006/relationships/printerSettings" Target="printerSettings/printerSettings1.bin"/><Relationship Id="rId71" Type="http://schemas.openxmlformats.org/officeDocument/2006/relationships/slide" Target="slides/slide70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89" Type="http://schemas.openxmlformats.org/officeDocument/2006/relationships/slide" Target="slides/slide88.xml"/><Relationship Id="rId88" Type="http://schemas.openxmlformats.org/officeDocument/2006/relationships/slide" Target="slides/slide87.xml"/><Relationship Id="rId82" Type="http://schemas.openxmlformats.org/officeDocument/2006/relationships/slide" Target="slides/slide81.xml"/><Relationship Id="rId69" Type="http://schemas.openxmlformats.org/officeDocument/2006/relationships/slide" Target="slides/slide6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72" Type="http://schemas.openxmlformats.org/officeDocument/2006/relationships/slide" Target="slides/slide71.xml"/><Relationship Id="rId35" Type="http://schemas.openxmlformats.org/officeDocument/2006/relationships/slide" Target="slides/slide34.xml"/><Relationship Id="rId75" Type="http://schemas.openxmlformats.org/officeDocument/2006/relationships/slide" Target="slides/slide74.xml"/><Relationship Id="rId80" Type="http://schemas.openxmlformats.org/officeDocument/2006/relationships/slide" Target="slides/slide79.xml"/><Relationship Id="rId31" Type="http://schemas.openxmlformats.org/officeDocument/2006/relationships/slide" Target="slides/slide30.xml"/><Relationship Id="rId62" Type="http://schemas.openxmlformats.org/officeDocument/2006/relationships/slide" Target="slides/slide61.xml"/><Relationship Id="rId79" Type="http://schemas.openxmlformats.org/officeDocument/2006/relationships/slide" Target="slides/slide78.xml"/><Relationship Id="rId97" Type="http://schemas.openxmlformats.org/officeDocument/2006/relationships/font" Target="fonts/font1.fntdata"/><Relationship Id="rId111" Type="http://schemas.openxmlformats.org/officeDocument/2006/relationships/tableStyles" Target="tableStyles.xml"/><Relationship Id="rId98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32" Type="http://schemas.openxmlformats.org/officeDocument/2006/relationships/slide" Target="slides/slide31.xml"/><Relationship Id="rId13" Type="http://schemas.openxmlformats.org/officeDocument/2006/relationships/slide" Target="slides/slide12.xml"/><Relationship Id="rId52" Type="http://schemas.openxmlformats.org/officeDocument/2006/relationships/slide" Target="slides/slide51.xml"/><Relationship Id="rId54" Type="http://schemas.openxmlformats.org/officeDocument/2006/relationships/slide" Target="slides/slide53.xml"/><Relationship Id="rId101" Type="http://schemas.openxmlformats.org/officeDocument/2006/relationships/font" Target="fonts/font5.fntdata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84" Type="http://schemas.openxmlformats.org/officeDocument/2006/relationships/slide" Target="slides/slide83.xml"/><Relationship Id="rId30" Type="http://schemas.openxmlformats.org/officeDocument/2006/relationships/slide" Target="slides/slide29.xml"/><Relationship Id="rId29" Type="http://schemas.openxmlformats.org/officeDocument/2006/relationships/slide" Target="slides/slide28.xml"/><Relationship Id="rId83" Type="http://schemas.openxmlformats.org/officeDocument/2006/relationships/slide" Target="slides/slide8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22" Type="http://schemas.openxmlformats.org/officeDocument/2006/relationships/slide" Target="slides/slide21.xml"/><Relationship Id="rId95" Type="http://schemas.openxmlformats.org/officeDocument/2006/relationships/notesMaster" Target="notesMasters/notesMaster1.xml"/><Relationship Id="rId39" Type="http://schemas.openxmlformats.org/officeDocument/2006/relationships/slide" Target="slides/slide38.xml"/><Relationship Id="rId43" Type="http://schemas.openxmlformats.org/officeDocument/2006/relationships/slide" Target="slides/slide42.xml"/><Relationship Id="rId104" Type="http://schemas.openxmlformats.org/officeDocument/2006/relationships/font" Target="fonts/font8.fntdata"/><Relationship Id="rId90" Type="http://schemas.openxmlformats.org/officeDocument/2006/relationships/slide" Target="slides/slide89.xml"/><Relationship Id="rId77" Type="http://schemas.openxmlformats.org/officeDocument/2006/relationships/slide" Target="slides/slide76.xml"/><Relationship Id="rId63" Type="http://schemas.openxmlformats.org/officeDocument/2006/relationships/slide" Target="slides/slide62.xml"/><Relationship Id="rId85" Type="http://schemas.openxmlformats.org/officeDocument/2006/relationships/slide" Target="slides/slide84.xml"/><Relationship Id="rId105" Type="http://schemas.openxmlformats.org/officeDocument/2006/relationships/font" Target="fonts/font9.fntdata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99" Type="http://schemas.openxmlformats.org/officeDocument/2006/relationships/font" Target="fonts/font3.fntdata"/><Relationship Id="rId14" Type="http://schemas.openxmlformats.org/officeDocument/2006/relationships/slide" Target="slides/slide13.xml"/><Relationship Id="rId103" Type="http://schemas.openxmlformats.org/officeDocument/2006/relationships/font" Target="fonts/font7.fntdata"/><Relationship Id="rId92" Type="http://schemas.openxmlformats.org/officeDocument/2006/relationships/slide" Target="slides/slide91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slide" Target="slides/slide72.xml"/><Relationship Id="rId87" Type="http://schemas.openxmlformats.org/officeDocument/2006/relationships/slide" Target="slides/slide86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57" Type="http://schemas.openxmlformats.org/officeDocument/2006/relationships/slide" Target="slides/slide56.xml"/><Relationship Id="rId109" Type="http://schemas.openxmlformats.org/officeDocument/2006/relationships/viewProps" Target="viewProps.xml"/><Relationship Id="rId46" Type="http://schemas.openxmlformats.org/officeDocument/2006/relationships/slide" Target="slides/slide45.xml"/><Relationship Id="rId86" Type="http://schemas.openxmlformats.org/officeDocument/2006/relationships/slide" Target="slides/slide85.xml"/><Relationship Id="rId59" Type="http://schemas.openxmlformats.org/officeDocument/2006/relationships/slide" Target="slides/slide58.xml"/><Relationship Id="rId51" Type="http://schemas.openxmlformats.org/officeDocument/2006/relationships/slide" Target="slides/slide50.xml"/><Relationship Id="rId66" Type="http://schemas.openxmlformats.org/officeDocument/2006/relationships/slide" Target="slides/slide65.xml"/><Relationship Id="rId55" Type="http://schemas.openxmlformats.org/officeDocument/2006/relationships/slide" Target="slides/slide54.xml"/><Relationship Id="rId34" Type="http://schemas.openxmlformats.org/officeDocument/2006/relationships/slide" Target="slides/slide33.xml"/><Relationship Id="rId81" Type="http://schemas.openxmlformats.org/officeDocument/2006/relationships/slide" Target="slides/slide80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76" Type="http://schemas.openxmlformats.org/officeDocument/2006/relationships/slide" Target="slides/slide75.xml"/><Relationship Id="rId8" Type="http://schemas.openxmlformats.org/officeDocument/2006/relationships/slide" Target="slides/slide7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37" Type="http://schemas.openxmlformats.org/officeDocument/2006/relationships/slide" Target="slides/slide36.xml"/><Relationship Id="rId110" Type="http://schemas.openxmlformats.org/officeDocument/2006/relationships/theme" Target="theme/theme1.xml"/><Relationship Id="rId12" Type="http://schemas.openxmlformats.org/officeDocument/2006/relationships/slide" Target="slides/slide11.xml"/><Relationship Id="rId108" Type="http://schemas.openxmlformats.org/officeDocument/2006/relationships/presProps" Target="presProps.xml"/><Relationship Id="rId3" Type="http://schemas.openxmlformats.org/officeDocument/2006/relationships/slide" Target="slides/slide2.xml"/><Relationship Id="rId26" Type="http://schemas.openxmlformats.org/officeDocument/2006/relationships/slide" Target="slides/slide25.xml"/><Relationship Id="rId100" Type="http://schemas.openxmlformats.org/officeDocument/2006/relationships/font" Target="fonts/font4.fntdata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91" Type="http://schemas.openxmlformats.org/officeDocument/2006/relationships/slide" Target="slides/slide90.xml"/><Relationship Id="rId93" Type="http://schemas.openxmlformats.org/officeDocument/2006/relationships/slide" Target="slides/slide92.xml"/><Relationship Id="rId78" Type="http://schemas.openxmlformats.org/officeDocument/2006/relationships/slide" Target="slides/slide77.xml"/><Relationship Id="rId15" Type="http://schemas.openxmlformats.org/officeDocument/2006/relationships/slide" Target="slides/slide14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ict"/><Relationship Id="rId1" Type="http://schemas.openxmlformats.org/officeDocument/2006/relationships/image" Target="../media/image14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pict"/><Relationship Id="rId1" Type="http://schemas.openxmlformats.org/officeDocument/2006/relationships/image" Target="../media/image20.pict"/><Relationship Id="rId2" Type="http://schemas.openxmlformats.org/officeDocument/2006/relationships/image" Target="../media/image21.pict"/><Relationship Id="rId3" Type="http://schemas.openxmlformats.org/officeDocument/2006/relationships/image" Target="../media/image22.pict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pict"/><Relationship Id="rId1" Type="http://schemas.openxmlformats.org/officeDocument/2006/relationships/image" Target="../media/image28.pict"/><Relationship Id="rId2" Type="http://schemas.openxmlformats.org/officeDocument/2006/relationships/image" Target="../media/image29.pict"/><Relationship Id="rId3" Type="http://schemas.openxmlformats.org/officeDocument/2006/relationships/image" Target="../media/image30.pict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pict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5.pict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ict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3" Type="http://schemas.openxmlformats.org/officeDocument/2006/relationships/image" Target="../media/image38.wmf"/><Relationship Id="rId1" Type="http://schemas.openxmlformats.org/officeDocument/2006/relationships/image" Target="../media/image3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ict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4.wmf"/><Relationship Id="rId1" Type="http://schemas.openxmlformats.org/officeDocument/2006/relationships/image" Target="../media/image41.wmf"/><Relationship Id="rId2" Type="http://schemas.openxmlformats.org/officeDocument/2006/relationships/image" Target="../media/image42.wmf"/><Relationship Id="rId3" Type="http://schemas.openxmlformats.org/officeDocument/2006/relationships/image" Target="../media/image43.pict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pict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ict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ict"/><Relationship Id="rId1" Type="http://schemas.openxmlformats.org/officeDocument/2006/relationships/image" Target="../media/image10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ict"/><Relationship Id="rId1" Type="http://schemas.openxmlformats.org/officeDocument/2006/relationships/image" Target="../media/image10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E24-3DBC-4537-A4B5-6A3050A6E04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4B4BB-2453-4F68-ACD1-A5D1D7A182D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D8D47-F791-4FA5-B124-E7A6B5D4D1F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070B5-4A90-42A0-8442-F5349A1E7D2A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97366" y="6556963"/>
            <a:ext cx="2715554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          May 3,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1.xml"/><Relationship Id="rId5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0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8.xml"/><Relationship Id="rId6" Type="http://schemas.openxmlformats.org/officeDocument/2006/relationships/oleObject" Target="../embeddings/oleObject2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4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6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8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8.xml"/><Relationship Id="rId6" Type="http://schemas.openxmlformats.org/officeDocument/2006/relationships/oleObject" Target="../embeddings/oleObject31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3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4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2.xml"/><Relationship Id="rId5" Type="http://schemas.openxmlformats.org/officeDocument/2006/relationships/oleObject" Target="../embeddings/oleObject35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6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3.xml"/><Relationship Id="rId5" Type="http://schemas.openxmlformats.org/officeDocument/2006/relationships/oleObject" Target="../embeddings/oleObject37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8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1.bin"/><Relationship Id="rId4" Type="http://schemas.openxmlformats.org/officeDocument/2006/relationships/oleObject" Target="../embeddings/oleObject39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5.xml"/><Relationship Id="rId5" Type="http://schemas.openxmlformats.org/officeDocument/2006/relationships/oleObject" Target="../embeddings/oleObject40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6.xml"/><Relationship Id="rId5" Type="http://schemas.openxmlformats.org/officeDocument/2006/relationships/oleObject" Target="../embeddings/oleObject43.bin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7.xml"/><Relationship Id="rId5" Type="http://schemas.openxmlformats.org/officeDocument/2006/relationships/oleObject" Target="../embeddings/oleObject45.bin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6.bin"/><Relationship Id="rId5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8.xml"/><Relationship Id="rId6" Type="http://schemas.openxmlformats.org/officeDocument/2006/relationships/oleObject" Target="../embeddings/oleObject48.bin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0.bin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9.xml"/><Relationship Id="rId5" Type="http://schemas.openxmlformats.org/officeDocument/2006/relationships/oleObject" Target="../embeddings/oleObject5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2.bin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0.xml"/><Relationship Id="rId5" Type="http://schemas.openxmlformats.org/officeDocument/2006/relationships/oleObject" Target="../embeddings/oleObject53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4.bin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5.bin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6.bin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7.bin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8.bin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9.bin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0.bin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<Relationship Id="rId5" Type="http://schemas.openxmlformats.org/officeDocument/2006/relationships/oleObject" Target="../embeddings/oleObject5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1.bin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2.bin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4.xml"/><Relationship Id="rId5" Type="http://schemas.openxmlformats.org/officeDocument/2006/relationships/oleObject" Target="../embeddings/oleObject63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B48ABEAC-C0A2-414D-A2EC-7337A3B2DB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p:oleObj spid="_x0000_s5122" name="Equation" r:id="rId4" imgW="190440" imgH="4316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23F9710-1A5A-4DD7-AAD4-90010A12B4A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23F9710-1A5A-4DD7-AAD4-90010A12B4A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#faulty chips in production run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chips in many runs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#heads in </a:t>
            </a:r>
            <a:r>
              <a:rPr lang="en-US" sz="4400" dirty="0" err="1" smtClean="0"/>
              <a:t>n</a:t>
            </a:r>
            <a:r>
              <a:rPr lang="en-US" sz="4400" dirty="0" smtClean="0"/>
              <a:t>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6C5BC43-4CC7-4EEC-A2B6-2433DE61198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p:oleObj spid="_x0000_s6146" name="Equation" r:id="rId4" imgW="1638000" imgH="50796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6314249-D27F-4E10-9233-4726DA19EA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13M.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15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5D7D57D3-C431-464B-8EDB-FA5824302E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BEEAA87-0C16-438F-8FC8-D5EDAE475F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8000" y="966788"/>
            <a:ext cx="8142288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independent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 |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 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 2: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</a:t>
            </a:r>
            <a:endParaRPr lang="en-US" sz="48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BEEAA87-0C16-438F-8FC8-D5EDAE475F3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5F672D9-7FDA-4DF5-84B2-B60196FF4F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85875" y="1403350"/>
            <a:ext cx="6532563" cy="4083050"/>
          </a:xfrm>
        </p:spPr>
        <p:txBody>
          <a:bodyPr/>
          <a:lstStyle/>
          <a:p>
            <a:pPr eaLnBrk="1" hangingPunct="1"/>
            <a:r>
              <a:rPr lang="en-US" sz="6600" smtClean="0">
                <a:solidFill>
                  <a:srgbClr val="006600"/>
                </a:solidFill>
              </a:rPr>
              <a:t>Tell me:</a:t>
            </a:r>
          </a:p>
          <a:p>
            <a:pPr eaLnBrk="1" hangingPunct="1"/>
            <a:r>
              <a:rPr lang="en-US" sz="7200" smtClean="0"/>
              <a:t>Are </a:t>
            </a:r>
            <a:r>
              <a:rPr lang="en-US" sz="7200" smtClean="0">
                <a:solidFill>
                  <a:srgbClr val="3333FF"/>
                </a:solidFill>
              </a:rPr>
              <a:t>C</a:t>
            </a:r>
            <a:r>
              <a:rPr lang="en-US" sz="7200" smtClean="0"/>
              <a:t> and </a:t>
            </a:r>
            <a:r>
              <a:rPr lang="en-US" sz="7200" smtClean="0">
                <a:solidFill>
                  <a:srgbClr val="3333FF"/>
                </a:solidFill>
              </a:rPr>
              <a:t>M</a:t>
            </a:r>
            <a:r>
              <a:rPr lang="en-US" sz="7200" smtClean="0"/>
              <a:t> </a:t>
            </a:r>
          </a:p>
          <a:p>
            <a:pPr eaLnBrk="1" hangingPunct="1"/>
            <a:r>
              <a:rPr lang="en-US" sz="7200" smtClean="0"/>
              <a:t>independent?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5F672D9-7FDA-4DF5-84B2-B60196FF4FE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eaLnBrk="1" hangingPunct="1"/>
            <a:r>
              <a:rPr lang="en-US" sz="6000" dirty="0" smtClean="0"/>
              <a:t>	       </a:t>
            </a:r>
            <a:r>
              <a:rPr lang="en-US" sz="6000" dirty="0" err="1" smtClean="0"/>
              <a:t>Pr{M</a:t>
            </a:r>
            <a:r>
              <a:rPr lang="en-US" sz="6000" dirty="0" smtClean="0"/>
              <a:t>=1} = </a:t>
            </a:r>
            <a:r>
              <a:rPr lang="en-US" sz="6000" dirty="0" smtClean="0">
                <a:solidFill>
                  <a:srgbClr val="FF00FF"/>
                </a:solidFill>
              </a:rPr>
              <a:t>1/8</a:t>
            </a:r>
          </a:p>
          <a:p>
            <a:pPr eaLnBrk="1" hangingPunct="1"/>
            <a:r>
              <a:rPr lang="en-US" sz="6000" dirty="0" smtClean="0"/>
              <a:t>Pr{M=1 | C=1} = </a:t>
            </a:r>
            <a:r>
              <a:rPr lang="en-US" sz="6000" dirty="0" smtClean="0">
                <a:solidFill>
                  <a:srgbClr val="FF00FF"/>
                </a:solidFill>
              </a:rPr>
              <a:t>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9480264-560C-4B6D-AA11-2CFC3B5E164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D1CEAE9-5C17-48A5-8273-F5BB2E618A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···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FF00FF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00B050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00B050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590A2166-0018-4978-87FF-4F4CBF7BDDD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200" y="1092200"/>
            <a:ext cx="8437563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6600"/>
                </a:solidFill>
              </a:rPr>
              <a:t>Pairwise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} </a:t>
            </a:r>
            <a:r>
              <a:rPr lang="en-US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     all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dirty="0" smtClean="0"/>
              <a:t> j.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6600"/>
                </a:solidFill>
              </a:rPr>
              <a:t>Mutual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}</a:t>
            </a: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}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DD91466-0C9A-4B09-A15B-A12F4B3C9D6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3113" y="1697038"/>
            <a:ext cx="7624762" cy="344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b="1" dirty="0" err="1" smtClean="0">
                <a:solidFill>
                  <a:srgbClr val="3333FF"/>
                </a:solidFill>
              </a:rPr>
              <a:t>k</a:t>
            </a:r>
            <a:r>
              <a:rPr lang="en-US" sz="4800" b="1" dirty="0" smtClean="0">
                <a:solidFill>
                  <a:srgbClr val="006600"/>
                </a:solidFill>
              </a:rPr>
              <a:t>-way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any </a:t>
            </a:r>
            <a:r>
              <a:rPr lang="en-US" sz="4800" dirty="0" err="1" smtClean="0">
                <a:solidFill>
                  <a:srgbClr val="3333FF"/>
                </a:solidFill>
              </a:rPr>
              <a:t>k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/>
              <a:t>of the variables are 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(so </a:t>
            </a:r>
            <a:r>
              <a:rPr lang="en-US" sz="4800" dirty="0" smtClean="0">
                <a:solidFill>
                  <a:srgbClr val="3333FF"/>
                </a:solidFill>
              </a:rPr>
              <a:t>2</a:t>
            </a:r>
            <a:r>
              <a:rPr lang="en-US" sz="4800" dirty="0" smtClean="0"/>
              <a:t>-way = </a:t>
            </a:r>
            <a:r>
              <a:rPr lang="en-US" sz="4800" dirty="0" err="1" smtClean="0"/>
              <a:t>pairwise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5502BB3B-0EEA-453B-BE55-E4452FE5D14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262146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p:oleObj spid="_x0000_s262147" name="Equation" r:id="rId5" imgW="17907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454658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75758" y="3897680"/>
          <a:ext cx="3920626" cy="1592632"/>
        </p:xfrm>
        <a:graphic>
          <a:graphicData uri="http://schemas.openxmlformats.org/presentationml/2006/ole">
            <p:oleObj spid="_x0000_s454659" name="Equation" r:id="rId5" imgW="9779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p:oleObj spid="_x0000_s100354" name="Equation" r:id="rId4" imgW="711200" imgH="393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37155" y="3818125"/>
          <a:ext cx="4184040" cy="2473257"/>
        </p:xfrm>
        <a:graphic>
          <a:graphicData uri="http://schemas.openxmlformats.org/presentationml/2006/ole">
            <p:oleObj spid="_x0000_s122882" name="Equation" r:id="rId4" imgW="901700" imgH="533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37155" y="3818125"/>
          <a:ext cx="4184040" cy="2473257"/>
        </p:xfrm>
        <a:graphic>
          <a:graphicData uri="http://schemas.openxmlformats.org/presentationml/2006/ole">
            <p:oleObj spid="_x0000_s131074" name="Equation" r:id="rId4" imgW="901700" imgH="533400" progId="Equation.DSMT4">
              <p:embed/>
            </p:oleObj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1599101" y="2888759"/>
          <a:ext cx="1917700" cy="1279525"/>
        </p:xfrm>
        <a:graphic>
          <a:graphicData uri="http://schemas.openxmlformats.org/presentationml/2006/ole">
            <p:oleObj spid="_x0000_s131075" name="Equation" r:id="rId5" imgW="495300" imgH="330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6B43620-50E9-4AF8-A2CB-DB1E00EE695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>
                <a:solidFill>
                  <a:srgbClr val="006600"/>
                </a:solidFill>
              </a:rPr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>
                <a:solidFill>
                  <a:srgbClr val="3333FF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4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3549" y="3512053"/>
          <a:ext cx="6097587" cy="1940346"/>
        </p:xfrm>
        <a:graphic>
          <a:graphicData uri="http://schemas.openxmlformats.org/presentationml/2006/ole">
            <p:oleObj spid="_x0000_s104450" name="Equation" r:id="rId4" imgW="16764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6B43620-50E9-4AF8-A2CB-DB1E00EE695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F2801238-F1E7-4FD8-BA50-E337AFF1C7D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219200"/>
            <a:ext cx="8758238" cy="44465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R</a:t>
            </a:r>
            <a:r>
              <a:rPr lang="en-US" smtClean="0"/>
              <a:t> is </a:t>
            </a:r>
            <a:r>
              <a:rPr lang="en-US" smtClean="0">
                <a:solidFill>
                  <a:srgbClr val="006600"/>
                </a:solidFill>
              </a:rPr>
              <a:t>uniform</a:t>
            </a:r>
            <a:r>
              <a:rPr lang="en-US" i="1" smtClean="0">
                <a:solidFill>
                  <a:srgbClr val="0000FF"/>
                </a:solidFill>
              </a:rPr>
              <a:t> </a:t>
            </a:r>
            <a:r>
              <a:rPr lang="en-US" smtClean="0"/>
              <a:t>iff  PDF</a:t>
            </a:r>
            <a:r>
              <a:rPr lang="en-US" baseline="-25000" smtClean="0">
                <a:solidFill>
                  <a:srgbClr val="3333FF"/>
                </a:solidFill>
              </a:rPr>
              <a:t>R</a:t>
            </a:r>
            <a:r>
              <a:rPr lang="en-US" baseline="-25000" smtClean="0"/>
              <a:t> </a:t>
            </a:r>
            <a:r>
              <a:rPr lang="en-US" smtClean="0"/>
              <a:t> is </a:t>
            </a:r>
            <a:r>
              <a:rPr lang="en-US" smtClean="0">
                <a:solidFill>
                  <a:srgbClr val="006600"/>
                </a:solidFill>
              </a:rPr>
              <a:t>constant</a:t>
            </a:r>
            <a:r>
              <a:rPr lang="en-US" smtClean="0"/>
              <a:t>.</a:t>
            </a:r>
          </a:p>
          <a:p>
            <a:pPr eaLnBrk="1" hangingPunct="1"/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 ::= outcome of fair die roll.</a:t>
            </a:r>
          </a:p>
          <a:p>
            <a:pPr algn="ctr" eaLnBrk="1" hangingPunct="1"/>
            <a:r>
              <a:rPr lang="en-US" sz="3600" smtClean="0"/>
              <a:t>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=1} = 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=2} = </a:t>
            </a:r>
            <a:r>
              <a:rPr lang="en-US" sz="3600" smtClean="0">
                <a:cs typeface="Times New Roman" pitchFamily="18" charset="0"/>
              </a:rPr>
              <a:t>··· = 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>
                <a:cs typeface="Times New Roman" pitchFamily="18" charset="0"/>
              </a:rPr>
              <a:t>=6} = </a:t>
            </a:r>
            <a:r>
              <a:rPr lang="en-US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sz="36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::= 4-digit lottery number</a:t>
            </a:r>
          </a:p>
          <a:p>
            <a:pPr algn="ctr" eaLnBrk="1" hangingPunct="1"/>
            <a:r>
              <a:rPr lang="en-US" sz="3600" smtClean="0"/>
              <a:t>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= 0000} = 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= 0001} = </a:t>
            </a:r>
            <a:r>
              <a:rPr lang="en-US" sz="360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sz="3600" smtClean="0">
                <a:cs typeface="Times New Roman" pitchFamily="18" charset="0"/>
              </a:rPr>
              <a:t>           = 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</a:t>
            </a:r>
            <a:r>
              <a:rPr lang="en-US" sz="3600" smtClean="0">
                <a:cs typeface="Times New Roman" pitchFamily="18" charset="0"/>
              </a:rPr>
              <a:t>= 9999} =  </a:t>
            </a:r>
            <a:r>
              <a:rPr lang="en-US" sz="360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000224B-2332-4750-9253-37D5821B63F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733550"/>
            <a:ext cx="8626475" cy="3327400"/>
          </a:xfrm>
        </p:spPr>
        <p:txBody>
          <a:bodyPr/>
          <a:lstStyle/>
          <a:p>
            <a:pPr eaLnBrk="1" hangingPunct="1"/>
            <a:r>
              <a:rPr lang="en-US" smtClean="0"/>
              <a:t>“threshold” variable </a:t>
            </a:r>
            <a:r>
              <a:rPr lang="en-US" sz="4400" smtClean="0"/>
              <a:t>was uniform:</a:t>
            </a:r>
            <a:endParaRPr lang="en-US" smtClean="0"/>
          </a:p>
          <a:p>
            <a:pPr eaLnBrk="1" hangingPunct="1"/>
            <a:r>
              <a:rPr lang="en-US" sz="5400" smtClean="0"/>
              <a:t>PDF</a:t>
            </a:r>
            <a:r>
              <a:rPr lang="en-US" sz="5400" baseline="-25000" smtClean="0">
                <a:solidFill>
                  <a:srgbClr val="3333FF"/>
                </a:solidFill>
              </a:rPr>
              <a:t>Z</a:t>
            </a:r>
            <a:r>
              <a:rPr lang="en-US" sz="5400" smtClean="0"/>
              <a:t>(i) ::=</a:t>
            </a:r>
            <a:r>
              <a:rPr lang="en-US" sz="5400" smtClean="0">
                <a:solidFill>
                  <a:srgbClr val="0000FF"/>
                </a:solidFill>
              </a:rPr>
              <a:t> </a:t>
            </a:r>
            <a:r>
              <a:rPr lang="en-US" sz="5400" smtClean="0"/>
              <a:t>Pr{</a:t>
            </a:r>
            <a:r>
              <a:rPr lang="en-US" sz="5400" smtClean="0">
                <a:solidFill>
                  <a:srgbClr val="3333FF"/>
                </a:solidFill>
              </a:rPr>
              <a:t>Z</a:t>
            </a:r>
            <a:r>
              <a:rPr lang="en-US" sz="5400" smtClean="0">
                <a:solidFill>
                  <a:srgbClr val="FF6600"/>
                </a:solidFill>
              </a:rPr>
              <a:t> </a:t>
            </a:r>
            <a:r>
              <a:rPr lang="en-US" sz="5400" smtClean="0"/>
              <a:t>= i} = </a:t>
            </a:r>
            <a:endParaRPr lang="en-US" sz="54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mtClean="0"/>
              <a:t>   </a:t>
            </a:r>
            <a:r>
              <a:rPr lang="en-US" sz="4400" smtClean="0"/>
              <a:t>for i</a:t>
            </a:r>
            <a:r>
              <a:rPr lang="en-US" sz="4400" i="1" smtClean="0"/>
              <a:t> </a:t>
            </a:r>
            <a:r>
              <a:rPr lang="en-US" sz="4400" smtClean="0"/>
              <a:t>= 0,1,…,6.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5" y="2286000"/>
          <a:ext cx="655638" cy="1563688"/>
        </p:xfrm>
        <a:graphic>
          <a:graphicData uri="http://schemas.openxmlformats.org/presentationml/2006/ole">
            <p:oleObj spid="_x0000_s7170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000224B-2332-4750-9253-37D5821B63F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41028" y="1733550"/>
            <a:ext cx="8690247" cy="369908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4400" dirty="0" smtClean="0"/>
              <a:t>for </a:t>
            </a:r>
            <a:r>
              <a:rPr lang="en-US" sz="4400" dirty="0" err="1" smtClean="0"/>
              <a:t>i</a:t>
            </a:r>
            <a:r>
              <a:rPr lang="en-US" sz="4400" i="1" dirty="0" smtClean="0"/>
              <a:t> </a:t>
            </a:r>
            <a:r>
              <a:rPr lang="en-US" sz="4400" dirty="0" smtClean="0"/>
              <a:t>= 0,1,…,6.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5" y="3176016"/>
          <a:ext cx="655638" cy="1563688"/>
        </p:xfrm>
        <a:graphic>
          <a:graphicData uri="http://schemas.openxmlformats.org/presentationml/2006/ole">
            <p:oleObj spid="_x0000_s79874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39196791-36AF-407D-9527-253971E27E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955675"/>
            <a:ext cx="8002588" cy="4962525"/>
          </a:xfrm>
        </p:spPr>
        <p:txBody>
          <a:bodyPr/>
          <a:lstStyle/>
          <a:p>
            <a:pPr marL="0" indent="0" eaLnBrk="1" hangingPunct="1"/>
            <a:r>
              <a:rPr lang="en-US" sz="3600" smtClean="0"/>
              <a:t>The </a:t>
            </a:r>
            <a:r>
              <a:rPr lang="en-US" sz="3600" smtClean="0">
                <a:solidFill>
                  <a:srgbClr val="006600"/>
                </a:solidFill>
              </a:rPr>
              <a:t>indicator variable </a:t>
            </a:r>
            <a:r>
              <a:rPr lang="en-US" sz="3600" smtClean="0"/>
              <a:t>for event </a:t>
            </a:r>
            <a:r>
              <a:rPr lang="en-US" sz="3600" smtClean="0">
                <a:solidFill>
                  <a:srgbClr val="3333FF"/>
                </a:solidFill>
              </a:rPr>
              <a:t>A</a:t>
            </a:r>
            <a:r>
              <a:rPr lang="en-US" sz="3600" smtClean="0"/>
              <a:t>: </a:t>
            </a:r>
            <a:endParaRPr lang="en-US" sz="360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3600" smtClean="0"/>
          </a:p>
          <a:p>
            <a:pPr marL="0" indent="0" eaLnBrk="1" hangingPunct="1"/>
            <a:endParaRPr lang="en-US" sz="360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sz="360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z="3600" smtClean="0"/>
              <a:t>(</a:t>
            </a:r>
            <a:r>
              <a:rPr lang="en-US" sz="360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3600" smtClean="0"/>
              <a:t> </a:t>
            </a:r>
            <a:r>
              <a:rPr lang="en-US" sz="3600" smtClean="0">
                <a:solidFill>
                  <a:srgbClr val="3333FF"/>
                </a:solidFill>
              </a:rPr>
              <a:t>I</a:t>
            </a:r>
            <a:r>
              <a:rPr lang="en-US" sz="3600" baseline="-25000" smtClean="0">
                <a:solidFill>
                  <a:srgbClr val="3333FF"/>
                </a:solidFill>
              </a:rPr>
              <a:t>A</a:t>
            </a:r>
            <a:r>
              <a:rPr lang="en-US" sz="3600" baseline="-25000" smtClean="0"/>
              <a:t>  </a:t>
            </a:r>
            <a:r>
              <a:rPr lang="en-US" sz="3600" smtClean="0"/>
              <a:t>and </a:t>
            </a:r>
            <a:r>
              <a:rPr lang="en-US" sz="3600" smtClean="0">
                <a:solidFill>
                  <a:srgbClr val="3333FF"/>
                </a:solidFill>
              </a:rPr>
              <a:t>I</a:t>
            </a:r>
            <a:r>
              <a:rPr lang="en-US" sz="3600" baseline="-25000" smtClean="0">
                <a:solidFill>
                  <a:srgbClr val="3333FF"/>
                </a:solidFill>
              </a:rPr>
              <a:t>B</a:t>
            </a:r>
            <a:r>
              <a:rPr lang="en-US" sz="3600" baseline="-25000" smtClean="0"/>
              <a:t>  </a:t>
            </a:r>
            <a:r>
              <a:rPr lang="en-US" sz="3600" smtClean="0"/>
              <a:t>are independent iff</a:t>
            </a:r>
          </a:p>
          <a:p>
            <a:pPr marL="0" indent="0" algn="ctr" eaLnBrk="1" hangingPunct="1"/>
            <a:r>
              <a:rPr lang="en-US" sz="3600" smtClean="0"/>
              <a:t> </a:t>
            </a:r>
            <a:r>
              <a:rPr lang="en-US" sz="3600" smtClean="0">
                <a:solidFill>
                  <a:srgbClr val="3333FF"/>
                </a:solidFill>
              </a:rPr>
              <a:t>A</a:t>
            </a:r>
            <a:r>
              <a:rPr lang="en-US" sz="3600" smtClean="0"/>
              <a:t> and </a:t>
            </a:r>
            <a:r>
              <a:rPr lang="en-US" sz="3600" smtClean="0">
                <a:solidFill>
                  <a:srgbClr val="3333FF"/>
                </a:solidFill>
              </a:rPr>
              <a:t>B</a:t>
            </a:r>
            <a:r>
              <a:rPr lang="en-US" sz="360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371600" y="1624013"/>
          <a:ext cx="6399213" cy="1741487"/>
        </p:xfrm>
        <a:graphic>
          <a:graphicData uri="http://schemas.openxmlformats.org/presentationml/2006/ole">
            <p:oleObj spid="_x0000_s8194" name="Equation" r:id="rId4" imgW="1866600" imgH="50796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BC80482-5903-4BA0-8387-F4755F94137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676400"/>
            <a:ext cx="84963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smtClean="0">
                <a:solidFill>
                  <a:srgbClr val="0000FF"/>
                </a:solidFill>
              </a:rPr>
              <a:t>Bernoulli</a:t>
            </a:r>
            <a:r>
              <a:rPr lang="en-US" sz="3600" smtClean="0">
                <a:solidFill>
                  <a:srgbClr val="0000FF"/>
                </a:solidFill>
              </a:rPr>
              <a:t> </a:t>
            </a:r>
            <a:r>
              <a:rPr lang="en-US" sz="3600" b="1" smtClean="0">
                <a:solidFill>
                  <a:srgbClr val="0000FF"/>
                </a:solidFill>
              </a:rPr>
              <a:t>variable</a:t>
            </a:r>
            <a:r>
              <a:rPr lang="en-US" sz="3600" smtClean="0"/>
              <a:t> ::= 0-1 valued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                            ::= indicator variable</a:t>
            </a:r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Example:</a:t>
            </a:r>
            <a:r>
              <a:rPr lang="en-US" sz="3600" smtClean="0">
                <a:solidFill>
                  <a:srgbClr val="008000"/>
                </a:solidFill>
              </a:rPr>
              <a:t>       </a:t>
            </a:r>
            <a:r>
              <a:rPr lang="en-US" smtClean="0">
                <a:solidFill>
                  <a:srgbClr val="3333FF"/>
                </a:solidFill>
              </a:rPr>
              <a:t>M</a:t>
            </a:r>
            <a:r>
              <a:rPr lang="en-US" smtClean="0">
                <a:solidFill>
                  <a:srgbClr val="008000"/>
                </a:solidFill>
              </a:rPr>
              <a:t> </a:t>
            </a:r>
            <a:r>
              <a:rPr lang="en-US" smtClean="0"/>
              <a:t>is Bernoulli,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mtClean="0"/>
              <a:t>  but </a:t>
            </a:r>
            <a:r>
              <a:rPr lang="en-US" smtClean="0">
                <a:solidFill>
                  <a:srgbClr val="3333FF"/>
                </a:solidFill>
              </a:rPr>
              <a:t>C</a:t>
            </a:r>
            <a:r>
              <a:rPr lang="en-US" smtClean="0">
                <a:solidFill>
                  <a:srgbClr val="006600"/>
                </a:solidFill>
              </a:rPr>
              <a:t> </a:t>
            </a:r>
            <a:r>
              <a:rPr lang="en-US" smtClean="0"/>
              <a:t>is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87734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3DA0692-DAF7-4AFE-9BE7-E02439D3694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Binomial Distribution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19200"/>
            <a:ext cx="8877300" cy="4572000"/>
          </a:xfrm>
        </p:spPr>
        <p:txBody>
          <a:bodyPr/>
          <a:lstStyle/>
          <a:p>
            <a:pPr eaLnBrk="1" hangingPunct="1"/>
            <a:r>
              <a:rPr lang="en-US" sz="4800" smtClean="0"/>
              <a:t>Graphs from the Web:</a:t>
            </a:r>
          </a:p>
          <a:p>
            <a:pPr algn="ctr" eaLnBrk="1" hangingPunct="1"/>
            <a:r>
              <a:rPr lang="en-US" sz="4800" smtClean="0"/>
              <a:t> spikier as n </a:t>
            </a:r>
            <a:r>
              <a:rPr lang="en-US" sz="4800" smtClean="0">
                <a:sym typeface="Symbol" pitchFamily="18" charset="2"/>
              </a:rPr>
              <a:t> </a:t>
            </a:r>
          </a:p>
          <a:p>
            <a:pPr algn="ctr" eaLnBrk="1" hangingPunct="1"/>
            <a:endParaRPr lang="en-US" sz="4800" smtClean="0">
              <a:sym typeface="Symbol" pitchFamily="18" charset="2"/>
            </a:endParaRPr>
          </a:p>
          <a:p>
            <a:pPr algn="ctr" eaLnBrk="1" hangingPunct="1"/>
            <a:r>
              <a:rPr lang="en-US" sz="4800" smtClean="0">
                <a:sym typeface="Symbol" pitchFamily="18" charset="2"/>
              </a:rPr>
              <a:t>(“Bell” Curves in a later lecture)</a:t>
            </a:r>
          </a:p>
          <a:p>
            <a:pPr algn="ctr" eaLnBrk="1" hangingPunct="1"/>
            <a:endParaRPr lang="en-US" sz="4800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052" name="Text Box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17399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i="0"/>
              <a:t>TexPoint fonts used in EMF. </a:t>
            </a:r>
          </a:p>
          <a:p>
            <a:r>
              <a:rPr lang="en-US" i="0"/>
              <a:t>Read the TexPoint manual before you delete this box.: A</a:t>
            </a:r>
            <a:r>
              <a:rPr lang="en-US" i="0">
                <a:latin typeface="eusm10" pitchFamily="34" charset="0"/>
              </a:rPr>
              <a:t>A</a:t>
            </a:r>
            <a:r>
              <a:rPr lang="en-US" i="0">
                <a:latin typeface="eurm10" pitchFamily="34" charset="0"/>
              </a:rPr>
              <a:t>A</a:t>
            </a:r>
            <a:r>
              <a:rPr lang="en-US" i="0">
                <a:latin typeface="eufm10" pitchFamily="34" charset="0"/>
              </a:rPr>
              <a:t>A</a:t>
            </a:r>
            <a:r>
              <a:rPr lang="en-US" i="0">
                <a:latin typeface="cmex10" pitchFamily="34" charset="0"/>
              </a:rPr>
              <a:t>A</a:t>
            </a:r>
            <a:r>
              <a:rPr lang="en-US" i="0">
                <a:latin typeface="cmsy10" pitchFamily="34" charset="0"/>
              </a:rPr>
              <a:t>A</a:t>
            </a:r>
            <a:r>
              <a:rPr lang="en-US" i="0">
                <a:latin typeface="Helvetica" pitchFamily="34" charset="0"/>
              </a:rPr>
              <a:t>A</a:t>
            </a:r>
            <a:r>
              <a:rPr lang="en-US" i="0">
                <a:latin typeface="euex10" pitchFamily="34" charset="0"/>
              </a:rPr>
              <a:t>A</a:t>
            </a:r>
            <a:endParaRPr lang="en-US" i="0">
              <a:latin typeface="cmsy10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3DA0692-DAF7-4AFE-9BE7-E02439D3694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3DA0692-DAF7-4AFE-9BE7-E02439D3694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667000"/>
            <a:ext cx="80772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Is this a </a:t>
            </a:r>
            <a:r>
              <a:rPr lang="en-US" sz="6600" dirty="0" smtClean="0">
                <a:solidFill>
                  <a:srgbClr val="008000"/>
                </a:solidFill>
              </a:rPr>
              <a:t>fair game</a:t>
            </a:r>
            <a:r>
              <a:rPr lang="en-US" sz="6600" dirty="0" smtClean="0"/>
              <a:t>?</a:t>
            </a:r>
            <a:endParaRPr lang="en-US" sz="6600" dirty="0" smtClean="0">
              <a:solidFill>
                <a:schemeClr val="accent2"/>
              </a:solidFill>
            </a:endParaRPr>
          </a:p>
        </p:txBody>
      </p:sp>
      <p:pic>
        <p:nvPicPr>
          <p:cNvPr id="5124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1-(5/6)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  &lt;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chemeClr val="accent2"/>
                </a:solidFill>
              </a:rPr>
              <a:t>&lt; 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p:oleObj spid="_x0000_s167938" name="Equation" r:id="rId5" imgW="1270000" imgH="596900" progId="Equation.DSMT4">
              <p:embed/>
            </p:oleObj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p:oleObj spid="_x0000_s167939" name="Equation" r:id="rId6" imgW="1600200" imgH="596900" progId="Equation.DSMT4">
              <p:embed/>
            </p:oleObj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p:oleObj spid="_x0000_s167940" name="Equation" r:id="rId7" imgW="1727200" imgH="596900" progId="Equation.DSMT4">
              <p:embed/>
            </p:oleObj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p:oleObj spid="_x0000_s167941" name="Equation" r:id="rId8" imgW="1257300" imgH="596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579813"/>
          <a:ext cx="812800" cy="2063750"/>
        </p:xfrm>
        <a:graphic>
          <a:graphicData uri="http://schemas.openxmlformats.org/presentationml/2006/ole">
            <p:oleObj spid="_x0000_s1026" name="Equation" r:id="rId4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p:oleObj spid="_x0000_s174082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p:oleObj spid="_x0000_s176130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289560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p:oleObj spid="_x0000_s182274" name="Equation" r:id="rId4" imgW="419040" imgH="419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143000" y="289560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85800" y="1295400"/>
            <a:ext cx="74224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Alternative definition: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p:oleObj spid="_x0000_s184322" name="Equation" r:id="rId4" imgW="14986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p:oleObj spid="_x0000_s186370" name="Equation" r:id="rId4" imgW="1574800" imgH="41910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p:oleObj spid="_x0000_s188418" name="Equation" r:id="rId4" imgW="1854200" imgH="431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p:oleObj spid="_x0000_s188419" name="Equation" r:id="rId5" imgW="1485900" imgH="431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p:oleObj spid="_x0000_s188420" name="Equation" r:id="rId6" imgW="1752600" imgH="5461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p:oleObj spid="_x0000_s188421" name="Equation" r:id="rId7" imgW="1663700" imgH="4318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190466" name="Equation" r:id="rId4" imgW="914400" imgH="2203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p:oleObj spid="_x0000_s2050" name="Equation" r:id="rId4" imgW="1522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7744428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>
                <a:latin typeface="Comic Sans MS" pitchFamily="66" charset="0"/>
              </a:rPr>
              <a:t> Space station Mir</a:t>
            </a:r>
          </a:p>
          <a:p>
            <a:r>
              <a:rPr lang="en-US" sz="4400" i="0" dirty="0">
                <a:latin typeface="Comic Sans MS" pitchFamily="66" charset="0"/>
              </a:rPr>
              <a:t>say </a:t>
            </a:r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After 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36788" y="4683125"/>
          <a:ext cx="4902200" cy="1760538"/>
        </p:xfrm>
        <a:graphic>
          <a:graphicData uri="http://schemas.openxmlformats.org/presentationml/2006/ole">
            <p:oleObj spid="_x0000_s196610" name="Equation" r:id="rId4" imgW="14859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6611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198658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8659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264194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p:oleObj spid="_x0000_s200706" name="Equation" r:id="rId4" imgW="1536480" imgH="507960" progId="Equation.DSMT4">
              <p:embed/>
            </p:oleObj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p:oleObj spid="_x0000_s200707" name="Equation" r:id="rId5" imgW="1955520" imgH="507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p:oleObj spid="_x0000_s200708" name="Equation" r:id="rId6" imgW="863280" imgH="2286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202754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p:oleObj spid="_x0000_s202755" name="Equation" r:id="rId5" imgW="1955520" imgH="50796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399362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p:oleObj spid="_x0000_s399363" name="Equation" r:id="rId5" imgW="1879600" imgH="53340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p:oleObj spid="_x0000_s206851" name="Equation" r:id="rId4" imgW="2260440" imgH="507960" progId="Equation.DSMT4">
              <p:embed/>
            </p:oleObj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p:oleObj spid="_x0000_s206852" name="Equation" r:id="rId5" imgW="2184400" imgH="508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p:oleObj spid="_x0000_s206850" name="Equation" r:id="rId6" imgW="1739880" imgH="507960" progId="Equation.DSMT4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68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p:oleObj spid="_x0000_s206853" name="Equation" r:id="rId7" imgW="1180800" imgH="30456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438" y="2863850"/>
          <a:ext cx="8208962" cy="2451100"/>
        </p:xfrm>
        <a:graphic>
          <a:graphicData uri="http://schemas.openxmlformats.org/presentationml/2006/ole">
            <p:oleObj spid="_x0000_s210946" name="Equation" r:id="rId4" imgW="1663700" imgH="4953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p:oleObj spid="_x0000_s210947" name="Equation" r:id="rId5" imgW="2019240" imgH="34272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646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conditional expectation:</a:t>
            </a:r>
            <a:endParaRPr lang="en-US" sz="4400" i="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p:oleObj spid="_x0000_s3074" name="Equation" r:id="rId4" imgW="152280" imgH="419040" progId="Equation.DSMT4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 + 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12994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477000" y="4745038"/>
          <a:ext cx="2335212" cy="1122362"/>
        </p:xfrm>
        <a:graphic>
          <a:graphicData uri="http://schemas.openxmlformats.org/presentationml/2006/ole">
            <p:oleObj spid="_x0000_s212995" name="Equation" r:id="rId5" imgW="634680" imgH="3045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5400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86400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93DA0692-DAF7-4AFE-9BE7-E02439D3694A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p:oleObj spid="_x0000_s217094" name="Equation" r:id="rId4" imgW="330200" imgH="520700" progId="Equation.DSMT4">
              <p:embed/>
            </p:oleObj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647815" y="4648200"/>
          <a:ext cx="1124585" cy="1204912"/>
        </p:xfrm>
        <a:graphic>
          <a:graphicData uri="http://schemas.openxmlformats.org/presentationml/2006/ole">
            <p:oleObj spid="_x0000_s219138" name="Equation" r:id="rId4" imgW="177480" imgH="19044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1186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3234" name="Equation" r:id="rId4" imgW="914400" imgH="220320" progId="Equation.DSMT4">
              <p:embed/>
            </p:oleObj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5282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p:oleObj spid="_x0000_s227330" name="Equation" r:id="rId4" imgW="279360" imgH="457200" progId="Equation.DSMT4">
              <p:embed/>
            </p:oleObj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p:oleObj spid="_x0000_s231426" name="Equation" r:id="rId4" imgW="2222280" imgH="457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064" y="1219200"/>
            <a:ext cx="81534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CC"/>
                </a:solidFill>
              </a:rPr>
              <a:t>1/7</a:t>
            </a:r>
            <a:r>
              <a:rPr lang="en-US" sz="4800" dirty="0" smtClean="0"/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Rest of time, win </a:t>
            </a:r>
            <a:r>
              <a:rPr lang="en-US" sz="4800" dirty="0" smtClean="0">
                <a:solidFill>
                  <a:srgbClr val="006600"/>
                </a:solidFill>
              </a:rPr>
              <a:t>1/2</a:t>
            </a:r>
            <a:r>
              <a:rPr lang="en-US" sz="4800" dirty="0" smtClean="0"/>
              <a:t>, so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endParaRPr lang="en-US" sz="48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4098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p:oleObj spid="_x0000_s4099" name="Equation" r:id="rId5" imgW="1447560" imgH="482400" progId="Equation.DSMT4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37539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A,B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a,b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>
                <a:solidFill>
                  <a:srgbClr val="0000FF"/>
                </a:solidFill>
                <a:latin typeface="Comic Sans MS" pitchFamily="66" charset="0"/>
              </a:rPr>
              <a:t>bB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553200" cy="45720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dirty="0" smtClean="0"/>
              <a:t>] 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543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295400" y="1219200"/>
            <a:ext cx="5410200" cy="3505200"/>
            <a:chOff x="1295400" y="1219200"/>
            <a:chExt cx="5410200" cy="3505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2971800" y="3505200"/>
              <a:ext cx="3733800" cy="1219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95400" y="1219200"/>
              <a:ext cx="1752600" cy="1143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39618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743200"/>
            <a:ext cx="68579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where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54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smtClean="0">
                <a:latin typeface="+mj-lt"/>
              </a:rPr>
              <a:t> is indicator</a:t>
            </a:r>
          </a:p>
          <a:p>
            <a:r>
              <a:rPr lang="en-US" sz="5400" i="0" dirty="0" smtClean="0">
                <a:latin typeface="+mj-lt"/>
              </a:rPr>
              <a:t>for </a:t>
            </a:r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5400" i="0" dirty="0" smtClean="0">
                <a:latin typeface="+mj-lt"/>
              </a:rPr>
              <a:t> on </a:t>
            </a:r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th</a:t>
            </a:r>
            <a:r>
              <a:rPr lang="en-US" sz="5400" i="0" dirty="0" smtClean="0">
                <a:latin typeface="+mj-lt"/>
              </a:rPr>
              <a:t> flip</a:t>
            </a:r>
          </a:p>
          <a:p>
            <a:pPr algn="ctr"/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E[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H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/>
              </a:rPr>
              <a:t>i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] </a:t>
            </a:r>
            <a:r>
              <a:rPr lang="en-US" sz="5400" i="0" dirty="0" smtClean="0">
                <a:latin typeface="Comic Sans MS"/>
              </a:rPr>
              <a:t>=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 p</a:t>
            </a:r>
            <a:endParaRPr lang="en-US" sz="54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41666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762000" y="3505200"/>
          <a:ext cx="7761382" cy="2056195"/>
        </p:xfrm>
        <a:graphic>
          <a:graphicData uri="http://schemas.openxmlformats.org/presentationml/2006/ole">
            <p:oleObj spid="_x0000_s241667" name="Equation" r:id="rId5" imgW="1917360" imgH="5079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381000" y="1371600"/>
            <a:ext cx="4572000" cy="4191000"/>
            <a:chOff x="381000" y="1371600"/>
            <a:chExt cx="4572000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81000" y="1371600"/>
              <a:ext cx="2743200" cy="12954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276600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Expected returned hats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4648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with hats leave their hats at a hat-check station.  The hats get totally scrambled randomly.  How many hats do we expect will be returned to their owners?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Linearity of Expectation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E[# hats returned]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E[∑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601D9D26-416F-483A-A5D6-37381C6E50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Does not matter 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13M.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E1FEF93-960A-4432-A981-01A75AA852BE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  <a:endParaRPr lang="en-US" sz="10600" dirty="0" smtClean="0"/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2</a:t>
            </a:r>
            <a:r>
              <a:rPr lang="en-US" sz="10600" dirty="0" smtClean="0">
                <a:sym typeface="Euclid Symbol" pitchFamily="18" charset="2"/>
              </a:rPr>
              <a:t> </a:t>
            </a:r>
            <a:r>
              <a:rPr lang="en-US" sz="10600" dirty="0" smtClean="0">
                <a:sym typeface="Euclid Symbol" pitchFamily="18" charset="2"/>
              </a:rPr>
              <a:t>― 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3657</Words>
  <Application>Microsoft Macintosh PowerPoint</Application>
  <PresentationFormat>On-screen Show (4:3)</PresentationFormat>
  <Paragraphs>655</Paragraphs>
  <Slides>93</Slides>
  <Notes>93</Notes>
  <HiddenSlides>69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Comic Sans MS</vt:lpstr>
      <vt:lpstr>Euclid Symbol</vt:lpstr>
      <vt:lpstr>Euclid Math One</vt:lpstr>
      <vt:lpstr>Euclid Extra</vt:lpstr>
      <vt:lpstr>Default Design</vt:lpstr>
      <vt:lpstr>Equation</vt:lpstr>
      <vt:lpstr>MathType 6.0 Equation</vt:lpstr>
      <vt:lpstr>Slide 1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Slide 7</vt:lpstr>
      <vt:lpstr>Slide 8</vt:lpstr>
      <vt:lpstr>Slide 9</vt:lpstr>
      <vt:lpstr>Team 1 Strategy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Slide 17</vt:lpstr>
      <vt:lpstr>Slide 18</vt:lpstr>
      <vt:lpstr>Slide 19</vt:lpstr>
      <vt:lpstr>Slide 20</vt:lpstr>
      <vt:lpstr>Independent Variables</vt:lpstr>
      <vt:lpstr>Mutally Independent Variables</vt:lpstr>
      <vt:lpstr>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  <vt:lpstr>Uniform Distribution</vt:lpstr>
      <vt:lpstr>Indicator Variables</vt:lpstr>
      <vt:lpstr>Distributions</vt:lpstr>
      <vt:lpstr>Binomial Distribution</vt:lpstr>
      <vt:lpstr>Slide 40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Mean Time to Failure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Mean Time to “Failure”</vt:lpstr>
      <vt:lpstr>Slide 72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Expected time to Gamble</vt:lpstr>
      <vt:lpstr>Expected time to Gamble</vt:lpstr>
      <vt:lpstr>Linearity of Expectation</vt:lpstr>
      <vt:lpstr>Linearity of Expectation</vt:lpstr>
      <vt:lpstr>Expectation of indicator I</vt:lpstr>
      <vt:lpstr>Expected #Heads</vt:lpstr>
      <vt:lpstr>Expected #Heads</vt:lpstr>
      <vt:lpstr>Expected returned hats</vt:lpstr>
      <vt:lpstr>Linearity of Expectation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63</cp:revision>
  <cp:lastPrinted>2009-12-04T17:34:46Z</cp:lastPrinted>
  <dcterms:created xsi:type="dcterms:W3CDTF">2010-05-03T05:21:11Z</dcterms:created>
  <dcterms:modified xsi:type="dcterms:W3CDTF">2010-05-03T05:38:38Z</dcterms:modified>
</cp:coreProperties>
</file>