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Default Extension="pict" ContentType="image/pict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embeddings/oleObject4.bin" ContentType="application/vnd.openxmlformats-officedocument.oleObject"/>
  <Override PartName="/ppt/slides/slide14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.xml" ContentType="application/vnd.openxmlformats-officedocument.presentationml.notes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20.xml" ContentType="application/vnd.openxmlformats-officedocument.presentationml.notesSlide+xml"/>
  <Override PartName="/ppt/embeddings/oleObject5.bin" ContentType="application/vnd.openxmlformats-officedocument.oleObject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notesSlides/notesSlide6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6.bin" ContentType="application/vnd.openxmlformats-officedocument.oleObject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Default Extension="vml" ContentType="application/vnd.openxmlformats-officedocument.vmlDrawing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embeddings/oleObject3.bin" ContentType="application/vnd.openxmlformats-officedocument.oleObject"/>
  <Override PartName="/ppt/notesSlides/notesSlide19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9" r:id="rId3"/>
    <p:sldId id="299" r:id="rId4"/>
    <p:sldId id="257" r:id="rId5"/>
    <p:sldId id="316" r:id="rId6"/>
    <p:sldId id="306" r:id="rId7"/>
    <p:sldId id="318" r:id="rId8"/>
    <p:sldId id="322" r:id="rId9"/>
    <p:sldId id="317" r:id="rId10"/>
    <p:sldId id="307" r:id="rId11"/>
    <p:sldId id="325" r:id="rId12"/>
    <p:sldId id="326" r:id="rId13"/>
    <p:sldId id="323" r:id="rId14"/>
    <p:sldId id="319" r:id="rId15"/>
    <p:sldId id="287" r:id="rId16"/>
    <p:sldId id="293" r:id="rId17"/>
    <p:sldId id="320" r:id="rId18"/>
    <p:sldId id="296" r:id="rId19"/>
    <p:sldId id="300" r:id="rId20"/>
    <p:sldId id="327" r:id="rId21"/>
    <p:sldId id="276" r:id="rId2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scaleToFitPaper="1" frameSlides="1"/>
  <p:clrMru>
    <a:srgbClr val="D1D1F0"/>
    <a:srgbClr val="E6E6E6"/>
    <a:srgbClr val="CC0000"/>
    <a:srgbClr val="FF00FF"/>
    <a:srgbClr val="008000"/>
    <a:srgbClr val="FF6600"/>
    <a:srgbClr val="80C0FF"/>
    <a:srgbClr val="66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vertBarState="minimized" horzBarState="maximized">
    <p:restoredLeft sz="15620"/>
    <p:restoredTop sz="94660"/>
  </p:normalViewPr>
  <p:slideViewPr>
    <p:cSldViewPr showGuides="1">
      <p:cViewPr varScale="1">
        <p:scale>
          <a:sx n="137" d="100"/>
          <a:sy n="137" d="100"/>
        </p:scale>
        <p:origin x="-8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78D869-E0FC-024B-91BB-EB07FB818F15}" type="slidenum">
              <a:rPr lang="en-US"/>
              <a:pPr/>
              <a:t>15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16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17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18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B6DB28-0E55-A042-B3C7-F7EADDD6FEC6}" type="slidenum">
              <a:rPr lang="en-US"/>
              <a:pPr/>
              <a:t>19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AF7493-0068-D940-A45C-0C3B0D58489C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254D5E-E9D6-8C41-B3EA-907BBC574761}" type="slidenum">
              <a:rPr lang="en-US"/>
              <a:pPr/>
              <a:t>20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F3D27-BE42-4944-BDC7-F040E59623A8}" type="slidenum">
              <a:rPr lang="en-US"/>
              <a:pPr/>
              <a:t>21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EDB78-E222-BF42-A230-8DA6344B38F5}" type="slidenum">
              <a:rPr lang="en-US"/>
              <a:pPr/>
              <a:t>3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6F85C-8C46-E24A-8CBF-4FDF53104F69}" type="slidenum">
              <a:rPr lang="en-US"/>
              <a:pPr/>
              <a:t>4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5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6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7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8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9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</a:t>
            </a:r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</a:t>
            </a:r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</a:t>
            </a:r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7F643A20-AA31-5341-AD6A-0A2807DB3AE7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</a:t>
            </a:r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</a:t>
            </a:r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May 11, </a:t>
            </a:r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14W.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</a:t>
            </a:r>
            <a:r>
              <a:rPr lang="en-US" dirty="0" smtClean="0"/>
              <a:t>11, 2011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14W.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6200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8" r:id="rId4"/>
    <p:sldLayoutId id="2147483699" r:id="rId5"/>
    <p:sldLayoutId id="2147483701" r:id="rId6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971800"/>
            <a:ext cx="7772400" cy="1143000"/>
          </a:xfrm>
        </p:spPr>
        <p:txBody>
          <a:bodyPr/>
          <a:lstStyle/>
          <a:p>
            <a:pPr eaLnBrk="1" hangingPunct="1"/>
            <a:r>
              <a:rPr lang="en-US" sz="6600"/>
              <a:t>Random Walks</a:t>
            </a:r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11, </a:t>
            </a:r>
            <a:r>
              <a:rPr lang="en-US" dirty="0" smtClean="0"/>
              <a:t>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11, </a:t>
            </a:r>
            <a:r>
              <a:rPr lang="en-US" dirty="0" smtClean="0"/>
              <a:t>2010</a:t>
            </a:r>
            <a:endParaRPr lang="en-US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p:oleObj spid="_x0000_s31746" name="Equation" r:id="rId4" imgW="736600" imgH="533400" progId="Equation.DSMT4">
              <p:embed/>
            </p:oleObj>
          </a:graphicData>
        </a:graphic>
      </p:graphicFrame>
      <p:sp>
        <p:nvSpPr>
          <p:cNvPr id="28" name="Rectangle 54"/>
          <p:cNvSpPr>
            <a:spLocks noChangeArrowheads="1"/>
          </p:cNvSpPr>
          <p:nvPr/>
        </p:nvSpPr>
        <p:spPr bwMode="auto">
          <a:xfrm>
            <a:off x="304800" y="4953000"/>
            <a:ext cx="579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2 </a:t>
            </a:r>
            <a:r>
              <a:rPr lang="en-US" sz="4800" dirty="0" smtClean="0"/>
              <a:t>steps:</a:t>
            </a:r>
            <a:endParaRPr lang="en-US" sz="4800" dirty="0"/>
          </a:p>
        </p:txBody>
      </p:sp>
      <p:sp>
        <p:nvSpPr>
          <p:cNvPr id="29" name="Rectangle 52"/>
          <p:cNvSpPr>
            <a:spLocks noChangeArrowheads="1"/>
          </p:cNvSpPr>
          <p:nvPr/>
        </p:nvSpPr>
        <p:spPr bwMode="auto">
          <a:xfrm>
            <a:off x="5715000" y="5029200"/>
            <a:ext cx="358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000" dirty="0" smtClean="0"/>
              <a:t> </a:t>
            </a:r>
            <a:r>
              <a:rPr lang="en-US" sz="4400" dirty="0" smtClean="0"/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baseline="30000" dirty="0" err="1" smtClean="0">
                <a:solidFill>
                  <a:srgbClr val="0000FF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</a:t>
            </a:r>
            <a:r>
              <a:rPr lang="en-US" sz="4400" baseline="30000" dirty="0" err="1" smtClean="0">
                <a:solidFill>
                  <a:srgbClr val="FF6600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</a:t>
            </a:r>
            <a:r>
              <a:rPr lang="en-US" sz="4400" baseline="30000" dirty="0" err="1" smtClean="0">
                <a:solidFill>
                  <a:srgbClr val="008000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1828800" y="58674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>
                <a:sym typeface="Symbol" pitchFamily="-111" charset="2"/>
              </a:rPr>
              <a:t> 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6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/>
              <a:t>Pr{</a:t>
            </a:r>
            <a:r>
              <a:rPr lang="en-US" sz="36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00FF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11, </a:t>
            </a:r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28800" y="52578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p:oleObj spid="_x0000_s100354" name="Equation" r:id="rId4" imgW="736600" imgH="533400" progId="Equation.DSMT4">
              <p:embed/>
            </p:oleObj>
          </a:graphicData>
        </a:graphic>
      </p:graphicFrame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4000" dirty="0" smtClean="0"/>
              <a:t>=</a:t>
            </a:r>
            <a:endParaRPr lang="en-US" sz="36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>
                <a:solidFill>
                  <a:srgbClr val="FF00FF"/>
                </a:solidFill>
              </a:rPr>
              <a:t>Pr{</a:t>
            </a:r>
            <a:r>
              <a:rPr lang="en-US" sz="3600" dirty="0" err="1" smtClean="0">
                <a:solidFill>
                  <a:srgbClr val="FF00FF"/>
                </a:solidFill>
              </a:rPr>
              <a:t>B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00FF"/>
                </a:solidFill>
              </a:rPr>
              <a:t>O</a:t>
            </a:r>
            <a:r>
              <a:rPr lang="en-US" sz="3600" dirty="0" err="1" smtClean="0">
                <a:solidFill>
                  <a:srgbClr val="FF00FF"/>
                </a:solidFill>
                <a:sym typeface="Symbol" pitchFamily="-111" charset="2"/>
              </a:rPr>
              <a:t>|at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 </a:t>
            </a:r>
            <a:r>
              <a:rPr lang="en-US" sz="3600" dirty="0" err="1">
                <a:solidFill>
                  <a:srgbClr val="FF00FF"/>
                </a:solidFill>
                <a:sym typeface="Symbol" pitchFamily="-111" charset="2"/>
              </a:rPr>
              <a:t>B}</a:t>
            </a:r>
            <a:r>
              <a:rPr lang="en-US" sz="3600" dirty="0" err="1">
                <a:sym typeface="Symbol" pitchFamily="-111" charset="2"/>
              </a:rPr>
              <a:t>•</a:t>
            </a:r>
            <a:r>
              <a:rPr lang="en-US" sz="3600" dirty="0" err="1" smtClean="0">
                <a:solidFill>
                  <a:srgbClr val="0000FF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1828800" y="58674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>
                <a:sym typeface="Symbol" pitchFamily="-111" charset="2"/>
              </a:rPr>
              <a:t> 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11, </a:t>
            </a:r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28800" y="52578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p:oleObj spid="_x0000_s162818" name="Equation" r:id="rId4" imgW="736600" imgH="533400" progId="Equation.DSMT4">
              <p:embed/>
            </p:oleObj>
          </a:graphicData>
        </a:graphic>
      </p:graphicFrame>
      <p:grpSp>
        <p:nvGrpSpPr>
          <p:cNvPr id="2" name="Group 35"/>
          <p:cNvGrpSpPr/>
          <p:nvPr/>
        </p:nvGrpSpPr>
        <p:grpSpPr>
          <a:xfrm>
            <a:off x="5791200" y="4810780"/>
            <a:ext cx="914400" cy="1666220"/>
            <a:chOff x="5791200" y="4810780"/>
            <a:chExt cx="914400" cy="1666220"/>
          </a:xfrm>
        </p:grpSpPr>
        <p:sp useBgFill="1">
          <p:nvSpPr>
            <p:cNvPr id="30" name="TextBox 29"/>
            <p:cNvSpPr txBox="1"/>
            <p:nvPr/>
          </p:nvSpPr>
          <p:spPr>
            <a:xfrm>
              <a:off x="5791200" y="4810780"/>
              <a:ext cx="7620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</a:rPr>
                <a:t>1/2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sp useBgFill="1">
          <p:nvSpPr>
            <p:cNvPr id="31" name="TextBox 30"/>
            <p:cNvSpPr txBox="1"/>
            <p:nvPr/>
          </p:nvSpPr>
          <p:spPr>
            <a:xfrm>
              <a:off x="5791200" y="5953780"/>
              <a:ext cx="7620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</a:rPr>
                <a:t>1/4</a:t>
              </a:r>
              <a:endParaRPr lang="en-US" sz="2800" dirty="0">
                <a:solidFill>
                  <a:srgbClr val="008000"/>
                </a:solidFill>
              </a:endParaRPr>
            </a:p>
          </p:txBody>
        </p:sp>
        <p:sp useBgFill="1">
          <p:nvSpPr>
            <p:cNvPr id="32" name="TextBox 31"/>
            <p:cNvSpPr txBox="1"/>
            <p:nvPr/>
          </p:nvSpPr>
          <p:spPr>
            <a:xfrm>
              <a:off x="5791200" y="5344180"/>
              <a:ext cx="9144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6600"/>
                  </a:solidFill>
                </a:rPr>
                <a:t>1/4</a:t>
              </a:r>
              <a:endParaRPr lang="en-US" sz="2800" dirty="0">
                <a:solidFill>
                  <a:srgbClr val="FF6600"/>
                </a:solidFill>
              </a:endParaRPr>
            </a:p>
          </p:txBody>
        </p:sp>
      </p:grpSp>
      <p:sp useBgFill="1">
        <p:nvSpPr>
          <p:cNvPr id="37" name="Rectangle 55"/>
          <p:cNvSpPr>
            <a:spLocks noChangeArrowheads="1"/>
          </p:cNvSpPr>
          <p:nvPr/>
        </p:nvSpPr>
        <p:spPr bwMode="auto">
          <a:xfrm>
            <a:off x="2209800" y="46482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   1/4</a:t>
            </a:r>
            <a:endParaRPr lang="en-US" sz="3600" dirty="0">
              <a:solidFill>
                <a:srgbClr val="0000FF"/>
              </a:solidFill>
            </a:endParaRPr>
          </a:p>
        </p:txBody>
      </p:sp>
      <p:sp useBgFill="1">
        <p:nvSpPr>
          <p:cNvPr id="38" name="Rectangle 55"/>
          <p:cNvSpPr>
            <a:spLocks noChangeArrowheads="1"/>
          </p:cNvSpPr>
          <p:nvPr/>
        </p:nvSpPr>
        <p:spPr bwMode="auto">
          <a:xfrm>
            <a:off x="2209800" y="52578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olidFill>
                  <a:srgbClr val="FF6600"/>
                </a:solidFill>
              </a:rPr>
              <a:t>   1/3</a:t>
            </a:r>
            <a:endParaRPr lang="en-US" sz="3600" dirty="0">
              <a:solidFill>
                <a:srgbClr val="FF6600"/>
              </a:solidFill>
            </a:endParaRPr>
          </a:p>
        </p:txBody>
      </p:sp>
      <p:sp useBgFill="1">
        <p:nvSpPr>
          <p:cNvPr id="39" name="Rectangle 55"/>
          <p:cNvSpPr>
            <a:spLocks noChangeArrowheads="1"/>
          </p:cNvSpPr>
          <p:nvPr/>
        </p:nvSpPr>
        <p:spPr bwMode="auto">
          <a:xfrm>
            <a:off x="2209800" y="58674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olidFill>
                  <a:srgbClr val="FF6600"/>
                </a:solidFill>
              </a:rPr>
              <a:t>  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81800" y="5097959"/>
            <a:ext cx="19631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FF6600"/>
                </a:solidFill>
              </a:rPr>
              <a:t>5/24</a:t>
            </a:r>
            <a:endParaRPr lang="en-US" sz="4400" dirty="0">
              <a:solidFill>
                <a:srgbClr val="FF6600"/>
              </a:solidFill>
            </a:endParaRPr>
          </a:p>
        </p:txBody>
      </p:sp>
      <p:sp>
        <p:nvSpPr>
          <p:cNvPr id="42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38691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1/4</a:t>
            </a:r>
          </a:p>
        </p:txBody>
      </p:sp>
      <p:sp>
        <p:nvSpPr>
          <p:cNvPr id="43" name="Rectangle 47"/>
          <p:cNvSpPr>
            <a:spLocks noChangeAspect="1" noChangeArrowheads="1"/>
          </p:cNvSpPr>
          <p:nvPr/>
        </p:nvSpPr>
        <p:spPr bwMode="auto">
          <a:xfrm>
            <a:off x="5647125" y="1091624"/>
            <a:ext cx="82987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85" decel="100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385" decel="100000"/>
                                        <p:tgtEl>
                                          <p:spTgt spid="4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38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38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85" decel="100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385" decel="100000"/>
                                        <p:tgtEl>
                                          <p:spTgt spid="4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5" dur="38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7" dur="38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1" grpId="0"/>
      <p:bldP spid="42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3124200" y="1554163"/>
            <a:ext cx="3432468" cy="2027237"/>
            <a:chOff x="3124200" y="1554163"/>
            <a:chExt cx="3432468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24200" y="3001963"/>
              <a:ext cx="823913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>
                  <a:solidFill>
                    <a:schemeClr val="accent2"/>
                  </a:solidFill>
                </a:rPr>
                <a:t>1/2</a:t>
              </a: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410200" y="2895600"/>
              <a:ext cx="114646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7/24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343400" y="1554163"/>
              <a:ext cx="114646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5/24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38100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2 steps:</a:t>
            </a:r>
            <a:endParaRPr lang="en-US" sz="44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5460" name="Rectangle 52"/>
          <p:cNvSpPr>
            <a:spLocks noChangeArrowheads="1"/>
          </p:cNvSpPr>
          <p:nvPr/>
        </p:nvSpPr>
        <p:spPr bwMode="auto">
          <a:xfrm>
            <a:off x="2667000" y="4343400"/>
            <a:ext cx="3848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dirty="0" smtClean="0"/>
              <a:t> </a:t>
            </a:r>
            <a:r>
              <a:rPr lang="en-US" sz="4800" dirty="0" smtClean="0"/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p</a:t>
            </a:r>
            <a:r>
              <a:rPr lang="en-US" sz="4800" baseline="30000" dirty="0" err="1" smtClean="0">
                <a:solidFill>
                  <a:srgbClr val="0000FF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FF6600"/>
                </a:solidFill>
              </a:rPr>
              <a:t>p</a:t>
            </a:r>
            <a:r>
              <a:rPr lang="en-US" sz="4800" baseline="30000" dirty="0" err="1" smtClean="0">
                <a:solidFill>
                  <a:srgbClr val="FF6600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p</a:t>
            </a:r>
            <a:r>
              <a:rPr lang="en-US" sz="4800" baseline="30000" dirty="0" err="1" smtClean="0">
                <a:solidFill>
                  <a:srgbClr val="008000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800" dirty="0" smtClean="0"/>
              <a:t>)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11, </a:t>
            </a:r>
            <a:r>
              <a:rPr lang="en-US" dirty="0" smtClean="0"/>
              <a:t>2010</a:t>
            </a:r>
            <a:endParaRPr lang="en-US" dirty="0"/>
          </a:p>
        </p:txBody>
      </p:sp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3175793" y="5029200"/>
          <a:ext cx="2792413" cy="1652588"/>
        </p:xfrm>
        <a:graphic>
          <a:graphicData uri="http://schemas.openxmlformats.org/presentationml/2006/ole">
            <p:oleObj spid="_x0000_s102402" name="Equation" r:id="rId4" imgW="901700" imgH="5334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80759" y="1447800"/>
            <a:ext cx="3157333" cy="2057400"/>
            <a:chOff x="3180759" y="1447800"/>
            <a:chExt cx="3157333" cy="2057400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705441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7189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751394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40386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FF00FF"/>
                </a:solidFill>
              </a:rPr>
              <a:t>t</a:t>
            </a:r>
            <a:r>
              <a:rPr lang="en-US" sz="4400" dirty="0" smtClean="0"/>
              <a:t> steps?</a:t>
            </a:r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11, </a:t>
            </a:r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31235" y="4876800"/>
            <a:ext cx="4609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sz="4800" dirty="0" smtClean="0">
                <a:solidFill>
                  <a:srgbClr val="000000"/>
                </a:solidFill>
              </a:rPr>
              <a:t>…and as </a:t>
            </a:r>
            <a:r>
              <a:rPr lang="en-US" sz="4800" dirty="0" err="1" smtClean="0">
                <a:solidFill>
                  <a:srgbClr val="FF00FF"/>
                </a:solidFill>
              </a:rPr>
              <a:t>t</a:t>
            </a:r>
            <a:r>
              <a:rPr lang="en-US" sz="48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→∞</a:t>
            </a:r>
            <a:r>
              <a:rPr lang="en-US" sz="4800" dirty="0" smtClean="0"/>
              <a:t>?</a:t>
            </a:r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14210493-F1E5-3947-89D9-9F31E085CCF0}" type="slidenum">
              <a:rPr lang="en-US" smtClean="0"/>
              <a:pPr/>
              <a:t>15</a:t>
            </a:fld>
            <a:endParaRPr lang="en-US" dirty="0"/>
          </a:p>
          <a:p>
            <a:endParaRPr lang="en-US" dirty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Stationary Distribution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962400"/>
            <a:ext cx="8458200" cy="220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distribution 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p</a:t>
            </a:r>
            <a:r>
              <a:rPr lang="en-US" baseline="-25000" dirty="0" err="1">
                <a:solidFill>
                  <a:srgbClr val="0000FF"/>
                </a:solidFill>
              </a:rPr>
              <a:t>B</a:t>
            </a:r>
            <a:r>
              <a:rPr lang="en-US" dirty="0"/>
              <a:t>, </a:t>
            </a:r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baseline="-25000" dirty="0" err="1">
                <a:solidFill>
                  <a:srgbClr val="FF6600"/>
                </a:solidFill>
              </a:rPr>
              <a:t>O</a:t>
            </a:r>
            <a:r>
              <a:rPr lang="en-US" dirty="0"/>
              <a:t>, </a:t>
            </a:r>
            <a:r>
              <a:rPr lang="en-US" dirty="0" err="1">
                <a:solidFill>
                  <a:srgbClr val="008000"/>
                </a:solidFill>
              </a:rPr>
              <a:t>p</a:t>
            </a:r>
            <a:r>
              <a:rPr lang="en-US" baseline="-25000" dirty="0" err="1">
                <a:solidFill>
                  <a:srgbClr val="008000"/>
                </a:solidFill>
              </a:rPr>
              <a:t>G</a:t>
            </a:r>
            <a:r>
              <a:rPr lang="en-US" dirty="0"/>
              <a:t>) is </a:t>
            </a:r>
            <a:r>
              <a:rPr lang="en-US" b="1" dirty="0" smtClean="0">
                <a:solidFill>
                  <a:srgbClr val="FF00FF"/>
                </a:solidFill>
              </a:rPr>
              <a:t>stationary</a:t>
            </a:r>
            <a:r>
              <a:rPr lang="en-US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if </a:t>
            </a:r>
            <a:r>
              <a:rPr lang="en-US" dirty="0"/>
              <a:t>next-step distribution is the </a:t>
            </a:r>
            <a:r>
              <a:rPr lang="en-US" dirty="0" smtClean="0"/>
              <a:t>same.</a:t>
            </a:r>
          </a:p>
          <a:p>
            <a:pPr eaLnBrk="1" hangingPunct="1">
              <a:buFontTx/>
              <a:buNone/>
            </a:pPr>
            <a:r>
              <a:rPr lang="en-US" dirty="0"/>
              <a:t>What is a stationary dist. here?</a:t>
            </a: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11, </a:t>
            </a:r>
            <a:r>
              <a:rPr lang="en-US" dirty="0" smtClean="0"/>
              <a:t>2010</a:t>
            </a:r>
            <a:endParaRPr lang="en-US" dirty="0"/>
          </a:p>
        </p:txBody>
      </p:sp>
      <p:cxnSp>
        <p:nvCxnSpPr>
          <p:cNvPr id="22" name="AutoShape 40"/>
          <p:cNvCxnSpPr>
            <a:cxnSpLocks noChangeAspect="1" noChangeShapeType="1"/>
            <a:stCxn id="35" idx="0"/>
            <a:endCxn id="33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4" name="AutoShape 42"/>
          <p:cNvCxnSpPr>
            <a:cxnSpLocks noChangeAspect="1" noChangeShapeType="1"/>
            <a:stCxn id="33" idx="6"/>
            <a:endCxn id="37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" name="AutoShape 43"/>
          <p:cNvCxnSpPr>
            <a:cxnSpLocks noChangeAspect="1" noChangeShapeType="1"/>
            <a:stCxn id="37" idx="4"/>
            <a:endCxn id="35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1" name="AutoShape 49"/>
          <p:cNvCxnSpPr>
            <a:cxnSpLocks noChangeAspect="1" noChangeShapeType="1"/>
            <a:stCxn id="35" idx="7"/>
            <a:endCxn id="37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4" name="AutoShape 41"/>
          <p:cNvCxnSpPr>
            <a:cxnSpLocks noChangeAspect="1" noChangeShapeType="1"/>
            <a:stCxn id="33" idx="6"/>
            <a:endCxn id="3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35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36" name="AutoShape 50"/>
          <p:cNvCxnSpPr>
            <a:cxnSpLocks noChangeAspect="1" noChangeShapeType="1"/>
            <a:stCxn id="35" idx="4"/>
            <a:endCxn id="35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39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3962400"/>
            <a:ext cx="67056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p</a:t>
            </a:r>
            <a:r>
              <a:rPr lang="en-US" baseline="-25000" dirty="0" err="1">
                <a:solidFill>
                  <a:schemeClr val="accent2"/>
                </a:solidFill>
              </a:rPr>
              <a:t>B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(1/2)p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008000"/>
                </a:solidFill>
              </a:rPr>
              <a:t>1p</a:t>
            </a:r>
            <a:r>
              <a:rPr lang="en-US" baseline="-25000" dirty="0">
                <a:solidFill>
                  <a:srgbClr val="008000"/>
                </a:solidFill>
              </a:rPr>
              <a:t>G</a:t>
            </a:r>
            <a:endParaRPr lang="en-US" i="1" baseline="-25000" dirty="0">
              <a:solidFill>
                <a:srgbClr val="FF6600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baseline="-25000" dirty="0" err="1">
                <a:solidFill>
                  <a:srgbClr val="FF6600"/>
                </a:solidFill>
              </a:rPr>
              <a:t>O</a:t>
            </a:r>
            <a:r>
              <a:rPr lang="en-US" dirty="0">
                <a:solidFill>
                  <a:srgbClr val="FF6600"/>
                </a:solidFill>
              </a:rPr>
              <a:t>’ </a:t>
            </a:r>
            <a:r>
              <a:rPr lang="en-US" dirty="0"/>
              <a:t>= </a:t>
            </a:r>
            <a:r>
              <a:rPr lang="en-US" dirty="0">
                <a:solidFill>
                  <a:schemeClr val="accent2"/>
                </a:solidFill>
              </a:rPr>
              <a:t>(1/4)p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FF6600"/>
                </a:solidFill>
              </a:rPr>
              <a:t>(1/3)p</a:t>
            </a:r>
            <a:r>
              <a:rPr lang="en-US" baseline="-25000" dirty="0">
                <a:solidFill>
                  <a:srgbClr val="FF6600"/>
                </a:solidFill>
              </a:rPr>
              <a:t>O</a:t>
            </a:r>
            <a:endParaRPr lang="en-US" dirty="0"/>
          </a:p>
          <a:p>
            <a:pPr eaLnBrk="1" hangingPunct="1">
              <a:buFontTx/>
              <a:buNone/>
            </a:pPr>
            <a:r>
              <a:rPr lang="en-US" dirty="0" err="1">
                <a:solidFill>
                  <a:srgbClr val="008000"/>
                </a:solidFill>
              </a:rPr>
              <a:t>p</a:t>
            </a:r>
            <a:r>
              <a:rPr lang="en-US" baseline="-25000" dirty="0" err="1">
                <a:solidFill>
                  <a:srgbClr val="008000"/>
                </a:solidFill>
              </a:rPr>
              <a:t>G</a:t>
            </a:r>
            <a:r>
              <a:rPr lang="en-US" dirty="0">
                <a:solidFill>
                  <a:srgbClr val="008000"/>
                </a:solidFill>
              </a:rPr>
              <a:t>’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(1/4)p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FF6600"/>
                </a:solidFill>
              </a:rPr>
              <a:t>(2/3)p</a:t>
            </a:r>
            <a:r>
              <a:rPr lang="en-US" baseline="-25000" dirty="0">
                <a:solidFill>
                  <a:srgbClr val="FF6600"/>
                </a:solidFill>
              </a:rPr>
              <a:t>O</a:t>
            </a:r>
            <a:endParaRPr lang="en-US" dirty="0"/>
          </a:p>
        </p:txBody>
      </p:sp>
      <p:sp>
        <p:nvSpPr>
          <p:cNvPr id="21532" name="Rectangle 3"/>
          <p:cNvSpPr>
            <a:spLocks noChangeArrowheads="1"/>
          </p:cNvSpPr>
          <p:nvPr/>
        </p:nvSpPr>
        <p:spPr bwMode="auto">
          <a:xfrm>
            <a:off x="685800" y="3962400"/>
            <a:ext cx="1143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/>
              <a:t> =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rgbClr val="FF6600"/>
                </a:solidFill>
              </a:rPr>
              <a:t>p</a:t>
            </a:r>
            <a:r>
              <a:rPr lang="en-US" sz="3600" baseline="-25000" dirty="0" err="1">
                <a:solidFill>
                  <a:srgbClr val="FF6600"/>
                </a:solidFill>
              </a:rPr>
              <a:t>O</a:t>
            </a:r>
            <a:r>
              <a:rPr lang="en-US" sz="3600" dirty="0">
                <a:solidFill>
                  <a:srgbClr val="FF6600"/>
                </a:solidFill>
              </a:rPr>
              <a:t> </a:t>
            </a:r>
            <a:r>
              <a:rPr lang="en-US" sz="3600" dirty="0"/>
              <a:t>=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rgbClr val="008000"/>
                </a:solidFill>
              </a:rPr>
              <a:t>p</a:t>
            </a:r>
            <a:r>
              <a:rPr lang="en-US" sz="3600" baseline="-25000" dirty="0" err="1">
                <a:solidFill>
                  <a:srgbClr val="008000"/>
                </a:solidFill>
              </a:rPr>
              <a:t>G</a:t>
            </a:r>
            <a:r>
              <a:rPr lang="en-US" sz="3600" dirty="0"/>
              <a:t> =</a:t>
            </a:r>
          </a:p>
        </p:txBody>
      </p:sp>
      <p:sp>
        <p:nvSpPr>
          <p:cNvPr id="48163" name="Rectangle 35"/>
          <p:cNvSpPr>
            <a:spLocks noChangeArrowheads="1"/>
          </p:cNvSpPr>
          <p:nvPr/>
        </p:nvSpPr>
        <p:spPr bwMode="auto">
          <a:xfrm>
            <a:off x="2514600" y="5943600"/>
            <a:ext cx="3259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/>
              <a:t> + </a:t>
            </a:r>
            <a:r>
              <a:rPr lang="en-US" sz="3600" dirty="0" err="1">
                <a:solidFill>
                  <a:srgbClr val="FF6600"/>
                </a:solidFill>
              </a:rPr>
              <a:t>p</a:t>
            </a:r>
            <a:r>
              <a:rPr lang="en-US" sz="3600" baseline="-25000" dirty="0" err="1">
                <a:solidFill>
                  <a:srgbClr val="FF6600"/>
                </a:solidFill>
              </a:rPr>
              <a:t>O</a:t>
            </a:r>
            <a:r>
              <a:rPr lang="en-US" sz="3600" dirty="0"/>
              <a:t> + </a:t>
            </a:r>
            <a:r>
              <a:rPr lang="en-US" sz="3600" dirty="0" err="1">
                <a:solidFill>
                  <a:srgbClr val="008000"/>
                </a:solidFill>
              </a:rPr>
              <a:t>p</a:t>
            </a:r>
            <a:r>
              <a:rPr lang="en-US" sz="3600" baseline="-25000" dirty="0" err="1">
                <a:solidFill>
                  <a:srgbClr val="008000"/>
                </a:solidFill>
              </a:rPr>
              <a:t>G</a:t>
            </a:r>
            <a:r>
              <a:rPr lang="en-US" sz="3600" dirty="0"/>
              <a:t> = 1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BAE2921-7984-5E43-8D00-E78AE60130D3}" type="slidenum">
              <a:rPr lang="en-US" smtClean="0"/>
              <a:pPr/>
              <a:t>16</a:t>
            </a:fld>
            <a:endParaRPr lang="en-US" dirty="0"/>
          </a:p>
          <a:p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11, </a:t>
            </a:r>
            <a:r>
              <a:rPr lang="en-US" dirty="0" smtClean="0"/>
              <a:t>2010</a:t>
            </a:r>
            <a:endParaRPr lang="en-US" dirty="0"/>
          </a:p>
        </p:txBody>
      </p:sp>
      <p:cxnSp>
        <p:nvCxnSpPr>
          <p:cNvPr id="28" name="AutoShape 40"/>
          <p:cNvCxnSpPr>
            <a:cxnSpLocks noChangeAspect="1" noChangeShapeType="1"/>
            <a:stCxn id="40" idx="0"/>
            <a:endCxn id="38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9" name="AutoShape 42"/>
          <p:cNvCxnSpPr>
            <a:cxnSpLocks noChangeAspect="1" noChangeShapeType="1"/>
            <a:stCxn id="38" idx="6"/>
            <a:endCxn id="42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30" name="AutoShape 43"/>
          <p:cNvCxnSpPr>
            <a:cxnSpLocks noChangeAspect="1" noChangeShapeType="1"/>
            <a:stCxn id="42" idx="4"/>
            <a:endCxn id="4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6" name="AutoShape 49"/>
          <p:cNvCxnSpPr>
            <a:cxnSpLocks noChangeAspect="1" noChangeShapeType="1"/>
            <a:stCxn id="40" idx="7"/>
            <a:endCxn id="42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9" name="AutoShape 41"/>
          <p:cNvCxnSpPr>
            <a:cxnSpLocks noChangeAspect="1" noChangeShapeType="1"/>
            <a:stCxn id="38" idx="6"/>
            <a:endCxn id="3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4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41" name="AutoShape 50"/>
          <p:cNvCxnSpPr>
            <a:cxnSpLocks noChangeAspect="1" noChangeShapeType="1"/>
            <a:stCxn id="40" idx="4"/>
            <a:endCxn id="4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2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44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5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  <p:bldP spid="21532" grpId="0" autoUpdateAnimBg="0"/>
      <p:bldP spid="4816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BAE2921-7984-5E43-8D00-E78AE60130D3}" type="slidenum">
              <a:rPr lang="en-US" smtClean="0"/>
              <a:pPr/>
              <a:t>17</a:t>
            </a:fld>
            <a:endParaRPr lang="en-US" dirty="0"/>
          </a:p>
          <a:p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</a:t>
            </a:r>
            <a:r>
              <a:rPr lang="en-US" dirty="0" smtClean="0"/>
              <a:t>11, </a:t>
            </a:r>
            <a:r>
              <a:rPr lang="en-US" dirty="0" smtClean="0"/>
              <a:t>2010</a:t>
            </a:r>
            <a:endParaRPr lang="en-US" dirty="0"/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4254500" y="4062412"/>
          <a:ext cx="2832100" cy="1652588"/>
        </p:xfrm>
        <a:graphic>
          <a:graphicData uri="http://schemas.openxmlformats.org/presentationml/2006/ole">
            <p:oleObj spid="_x0000_s114690" name="Equation" r:id="rId4" imgW="914400" imgH="533400" progId="Equation.DSMT4">
              <p:embed/>
            </p:oleObj>
          </a:graphicData>
        </a:graphic>
      </p:graphicFrame>
      <p:cxnSp>
        <p:nvCxnSpPr>
          <p:cNvPr id="23" name="AutoShape 40"/>
          <p:cNvCxnSpPr>
            <a:cxnSpLocks noChangeAspect="1" noChangeShapeType="1"/>
            <a:stCxn id="35" idx="0"/>
            <a:endCxn id="33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4" name="AutoShape 42"/>
          <p:cNvCxnSpPr>
            <a:cxnSpLocks noChangeAspect="1" noChangeShapeType="1"/>
            <a:stCxn id="33" idx="6"/>
            <a:endCxn id="37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" name="AutoShape 43"/>
          <p:cNvCxnSpPr>
            <a:cxnSpLocks noChangeAspect="1" noChangeShapeType="1"/>
            <a:stCxn id="37" idx="4"/>
            <a:endCxn id="35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8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9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0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cxnSp>
        <p:nvCxnSpPr>
          <p:cNvPr id="31" name="AutoShape 49"/>
          <p:cNvCxnSpPr>
            <a:cxnSpLocks noChangeAspect="1" noChangeShapeType="1"/>
            <a:stCxn id="35" idx="7"/>
            <a:endCxn id="37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4" name="AutoShape 41"/>
          <p:cNvCxnSpPr>
            <a:cxnSpLocks noChangeAspect="1" noChangeShapeType="1"/>
            <a:stCxn id="33" idx="6"/>
            <a:endCxn id="3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35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36" name="AutoShape 50"/>
          <p:cNvCxnSpPr>
            <a:cxnSpLocks noChangeAspect="1" noChangeShapeType="1"/>
            <a:stCxn id="35" idx="4"/>
            <a:endCxn id="35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39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5800" y="4114800"/>
            <a:ext cx="31144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solving for</a:t>
            </a:r>
          </a:p>
          <a:p>
            <a:r>
              <a:rPr lang="en-US" sz="4400" dirty="0" smtClean="0"/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):</a:t>
            </a:r>
            <a:endParaRPr lang="en-US" sz="44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2298CDA-044A-0949-8A0D-DDA7F6833251}" type="slidenum">
              <a:rPr lang="en-US" smtClean="0"/>
              <a:pPr/>
              <a:t>18</a:t>
            </a:fld>
            <a:endParaRPr lang="en-US" dirty="0"/>
          </a:p>
          <a:p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Google </a:t>
            </a:r>
            <a:r>
              <a:rPr lang="en-US" dirty="0"/>
              <a:t>Page Rank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View the entire web as a graph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vertices </a:t>
            </a:r>
            <a:r>
              <a:rPr lang="en-US" dirty="0"/>
              <a:t>are </a:t>
            </a:r>
            <a:r>
              <a:rPr lang="en-US" dirty="0" err="1"/>
              <a:t>webpages</a:t>
            </a:r>
            <a:r>
              <a:rPr lang="en-US" dirty="0"/>
              <a:t> 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edge 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u,v</a:t>
            </a:r>
            <a:r>
              <a:rPr lang="en-US" dirty="0"/>
              <a:t>) exists if link from page </a:t>
            </a:r>
            <a:r>
              <a:rPr lang="en-US" dirty="0" err="1">
                <a:solidFill>
                  <a:srgbClr val="0000FF"/>
                </a:solidFill>
              </a:rPr>
              <a:t>u</a:t>
            </a:r>
            <a:r>
              <a:rPr lang="en-US" dirty="0"/>
              <a:t> to page </a:t>
            </a:r>
            <a:r>
              <a:rPr lang="en-US" dirty="0" err="1">
                <a:solidFill>
                  <a:srgbClr val="0000FF"/>
                </a:solidFill>
              </a:rPr>
              <a:t>v</a:t>
            </a:r>
            <a:endParaRPr lang="en-US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Pr{go</a:t>
            </a:r>
            <a:r>
              <a:rPr lang="en-US" dirty="0"/>
              <a:t> to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</a:t>
            </a:r>
            <a:r>
              <a:rPr lang="en-US" dirty="0"/>
              <a:t> from </a:t>
            </a:r>
            <a:r>
              <a:rPr lang="en-US" dirty="0" err="1">
                <a:solidFill>
                  <a:srgbClr val="0000FF"/>
                </a:solidFill>
              </a:rPr>
              <a:t>u</a:t>
            </a:r>
            <a:r>
              <a:rPr lang="en-US" dirty="0"/>
              <a:t>} = </a:t>
            </a:r>
            <a:r>
              <a:rPr lang="en-US" dirty="0">
                <a:solidFill>
                  <a:srgbClr val="0000FF"/>
                </a:solidFill>
              </a:rPr>
              <a:t>1/outdeg(u)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Find </a:t>
            </a:r>
            <a:r>
              <a:rPr lang="en-US" dirty="0">
                <a:solidFill>
                  <a:srgbClr val="FF00FF"/>
                </a:solidFill>
              </a:rPr>
              <a:t>stationary distribution</a:t>
            </a:r>
            <a:r>
              <a:rPr lang="en-US" dirty="0"/>
              <a:t> {</a:t>
            </a:r>
            <a:r>
              <a:rPr lang="en-US" dirty="0" err="1">
                <a:solidFill>
                  <a:schemeClr val="accent2"/>
                </a:solidFill>
              </a:rPr>
              <a:t>p</a:t>
            </a:r>
            <a:r>
              <a:rPr lang="en-US" baseline="-25000" dirty="0" err="1">
                <a:solidFill>
                  <a:srgbClr val="0000FF"/>
                </a:solidFill>
              </a:rPr>
              <a:t>u</a:t>
            </a:r>
            <a:r>
              <a:rPr lang="en-US" dirty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Rank </a:t>
            </a:r>
            <a:r>
              <a:rPr lang="en-US" dirty="0" err="1">
                <a:solidFill>
                  <a:srgbClr val="0000FF"/>
                </a:solidFill>
              </a:rPr>
              <a:t>u</a:t>
            </a:r>
            <a:r>
              <a:rPr lang="en-US" dirty="0"/>
              <a:t> above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</a:t>
            </a:r>
            <a:r>
              <a:rPr lang="en-US" dirty="0"/>
              <a:t> if </a:t>
            </a:r>
            <a:r>
              <a:rPr lang="en-US" dirty="0" err="1">
                <a:solidFill>
                  <a:srgbClr val="0000FF"/>
                </a:solidFill>
              </a:rPr>
              <a:t>p</a:t>
            </a:r>
            <a:r>
              <a:rPr lang="en-US" baseline="-25000" dirty="0" err="1">
                <a:solidFill>
                  <a:srgbClr val="0000FF"/>
                </a:solidFill>
              </a:rPr>
              <a:t>u</a:t>
            </a:r>
            <a:r>
              <a:rPr lang="en-US" dirty="0">
                <a:solidFill>
                  <a:schemeClr val="accent2"/>
                </a:solidFill>
              </a:rPr>
              <a:t> &gt; </a:t>
            </a:r>
            <a:r>
              <a:rPr lang="en-US" dirty="0" err="1">
                <a:solidFill>
                  <a:srgbClr val="0000FF"/>
                </a:solidFill>
              </a:rPr>
              <a:t>p</a:t>
            </a:r>
            <a:r>
              <a:rPr lang="en-US" baseline="-25000" dirty="0" err="1">
                <a:solidFill>
                  <a:srgbClr val="0000FF"/>
                </a:solidFill>
              </a:rPr>
              <a:t>v</a:t>
            </a:r>
            <a:r>
              <a:rPr lang="en-US" dirty="0"/>
              <a:t>.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11, </a:t>
            </a:r>
            <a:r>
              <a:rPr lang="en-US" dirty="0" smtClean="0"/>
              <a:t>2010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816F4D3B-050F-E94C-AE39-4FED2171D20A}" type="slidenum">
              <a:rPr lang="en-US" smtClean="0"/>
              <a:pPr/>
              <a:t>19</a:t>
            </a:fld>
            <a:endParaRPr lang="en-US" dirty="0"/>
          </a:p>
          <a:p>
            <a:endParaRPr lang="en-US" dirty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Questions on Stationary Dist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6705600" cy="4267200"/>
          </a:xfrm>
        </p:spPr>
        <p:txBody>
          <a:bodyPr/>
          <a:lstStyle/>
          <a:p>
            <a:pPr eaLnBrk="1" hangingPunct="1"/>
            <a:r>
              <a:rPr lang="en-US" dirty="0"/>
              <a:t>Does a stationary dist exist?</a:t>
            </a:r>
          </a:p>
          <a:p>
            <a:pPr eaLnBrk="1" hangingPunct="1"/>
            <a:r>
              <a:rPr lang="en-US" dirty="0"/>
              <a:t>Is it unique?</a:t>
            </a:r>
          </a:p>
          <a:p>
            <a:pPr eaLnBrk="1" hangingPunct="1"/>
            <a:r>
              <a:rPr lang="en-US" dirty="0"/>
              <a:t>Does a random walk approach it from any starting distribution?</a:t>
            </a:r>
          </a:p>
          <a:p>
            <a:pPr lvl="1" eaLnBrk="1" hangingPunct="1"/>
            <a:r>
              <a:rPr lang="en-US" dirty="0"/>
              <a:t>How quickly?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6934200" y="1676400"/>
            <a:ext cx="200183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3600">
                <a:solidFill>
                  <a:schemeClr val="accent2"/>
                </a:solidFill>
              </a:rPr>
              <a:t>Yes</a:t>
            </a:r>
          </a:p>
          <a:p>
            <a:pPr algn="r"/>
            <a:r>
              <a:rPr lang="en-US" sz="1800">
                <a:solidFill>
                  <a:schemeClr val="accent2"/>
                </a:solidFill>
              </a:rPr>
              <a:t>(if graph finite)</a:t>
            </a:r>
            <a:endParaRPr lang="en-US" sz="3600">
              <a:solidFill>
                <a:schemeClr val="accent2"/>
              </a:solidFill>
            </a:endParaRP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6396038" y="2559050"/>
            <a:ext cx="25193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Sometimes</a:t>
            </a: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6396038" y="3625850"/>
            <a:ext cx="25193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Sometimes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11, </a:t>
            </a:r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755293" y="4840069"/>
            <a:ext cx="15498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Varies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uiExpand="1" build="p"/>
      <p:bldP spid="86022" grpId="0"/>
      <p:bldP spid="86023" grpId="0"/>
      <p:bldP spid="86024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E5A7F2C-4A32-A14D-9867-A3721D1A9C1D}" type="slidenum">
              <a:rPr lang="en-US" smtClean="0"/>
              <a:pPr/>
              <a:t>2</a:t>
            </a:fld>
            <a:endParaRPr lang="en-US" dirty="0"/>
          </a:p>
          <a:p>
            <a:endParaRPr lang="en-US" dirty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Applications of Random Walk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36576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Physics — Brownian motion</a:t>
            </a:r>
          </a:p>
          <a:p>
            <a:pPr eaLnBrk="1" hangingPunct="1"/>
            <a:r>
              <a:rPr lang="en-US" sz="4800" dirty="0" smtClean="0"/>
              <a:t>Finance — stocks, options</a:t>
            </a:r>
          </a:p>
          <a:p>
            <a:pPr eaLnBrk="1" hangingPunct="1"/>
            <a:r>
              <a:rPr lang="en-US" sz="4800" dirty="0" smtClean="0"/>
              <a:t>Algorithms </a:t>
            </a:r>
            <a:r>
              <a:rPr lang="en-US" sz="4800" dirty="0"/>
              <a:t>— web search, </a:t>
            </a:r>
            <a:r>
              <a:rPr lang="en-US" sz="4800" dirty="0" smtClean="0"/>
              <a:t>clustering</a:t>
            </a:r>
            <a:endParaRPr lang="en-US" sz="48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11, </a:t>
            </a:r>
            <a:r>
              <a:rPr lang="en-US" dirty="0" smtClean="0"/>
              <a:t>2010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5EE687B-6412-EB45-B7C7-83D7DCF91618}" type="slidenum">
              <a:rPr lang="en-US" smtClean="0"/>
              <a:pPr/>
              <a:t>20</a:t>
            </a:fld>
            <a:endParaRPr lang="en-US" dirty="0"/>
          </a:p>
          <a:p>
            <a:endParaRPr lang="en-US" dirty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Further Questions</a:t>
            </a:r>
            <a:endParaRPr lang="en-US" dirty="0"/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429000"/>
            <a:ext cx="8534400" cy="2362200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Pr</a:t>
            </a:r>
            <a:r>
              <a:rPr lang="en-US" sz="4000" dirty="0" err="1"/>
              <a:t>{ever</a:t>
            </a:r>
            <a:r>
              <a:rPr lang="en-US" sz="4000" dirty="0"/>
              <a:t> reach </a:t>
            </a:r>
            <a:r>
              <a:rPr lang="en-US" sz="4000" dirty="0">
                <a:solidFill>
                  <a:srgbClr val="FF6600"/>
                </a:solidFill>
              </a:rPr>
              <a:t>O</a:t>
            </a:r>
            <a:r>
              <a:rPr lang="en-US" sz="4000" dirty="0"/>
              <a:t> | start at </a:t>
            </a:r>
            <a:r>
              <a:rPr lang="en-US" sz="4000" dirty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}</a:t>
            </a:r>
          </a:p>
          <a:p>
            <a:pPr eaLnBrk="1" hangingPunct="1"/>
            <a:r>
              <a:rPr lang="en-US" sz="4000" dirty="0" err="1" smtClean="0"/>
              <a:t>Pr{reach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before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 | start at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}</a:t>
            </a:r>
          </a:p>
          <a:p>
            <a:pPr eaLnBrk="1" hangingPunct="1"/>
            <a:r>
              <a:rPr lang="en-US" sz="4000" dirty="0"/>
              <a:t>Average # steps for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>
                <a:sym typeface="Symbol" pitchFamily="-111" charset="2"/>
              </a:rPr>
              <a:t> to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endParaRPr lang="en-US" sz="4000" dirty="0" smtClean="0"/>
          </a:p>
        </p:txBody>
      </p:sp>
      <p:sp>
        <p:nvSpPr>
          <p:cNvPr id="25607" name="Oval 52"/>
          <p:cNvSpPr>
            <a:spLocks noChangeAspect="1" noChangeArrowheads="1"/>
          </p:cNvSpPr>
          <p:nvPr/>
        </p:nvSpPr>
        <p:spPr bwMode="auto">
          <a:xfrm>
            <a:off x="3478213" y="2624138"/>
            <a:ext cx="450850" cy="450850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8" name="Oval 53"/>
          <p:cNvSpPr>
            <a:spLocks noChangeAspect="1" noChangeArrowheads="1"/>
          </p:cNvSpPr>
          <p:nvPr/>
        </p:nvSpPr>
        <p:spPr bwMode="auto">
          <a:xfrm>
            <a:off x="4379913" y="1543050"/>
            <a:ext cx="449262" cy="450850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9" name="Oval 54"/>
          <p:cNvSpPr>
            <a:spLocks noChangeAspect="1" noChangeArrowheads="1"/>
          </p:cNvSpPr>
          <p:nvPr/>
        </p:nvSpPr>
        <p:spPr bwMode="auto">
          <a:xfrm>
            <a:off x="5151438" y="2559050"/>
            <a:ext cx="450850" cy="452438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cxnSp>
        <p:nvCxnSpPr>
          <p:cNvPr id="25610" name="AutoShape 55"/>
          <p:cNvCxnSpPr>
            <a:cxnSpLocks noChangeAspect="1" noChangeShapeType="1"/>
            <a:stCxn id="25607" idx="0"/>
            <a:endCxn id="25608" idx="2"/>
          </p:cNvCxnSpPr>
          <p:nvPr/>
        </p:nvCxnSpPr>
        <p:spPr bwMode="auto">
          <a:xfrm rot="-5400000">
            <a:off x="3614737" y="1858963"/>
            <a:ext cx="842963" cy="661988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11" name="AutoShape 56"/>
          <p:cNvCxnSpPr>
            <a:cxnSpLocks noChangeAspect="1" noChangeShapeType="1"/>
            <a:stCxn id="25608" idx="6"/>
            <a:endCxn id="25608" idx="0"/>
          </p:cNvCxnSpPr>
          <p:nvPr/>
        </p:nvCxnSpPr>
        <p:spPr bwMode="auto">
          <a:xfrm flipH="1" flipV="1">
            <a:off x="4603750" y="1530350"/>
            <a:ext cx="238125" cy="238125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2" name="AutoShape 57"/>
          <p:cNvCxnSpPr>
            <a:cxnSpLocks noChangeAspect="1" noChangeShapeType="1"/>
            <a:stCxn id="25608" idx="6"/>
            <a:endCxn id="25609" idx="0"/>
          </p:cNvCxnSpPr>
          <p:nvPr/>
        </p:nvCxnSpPr>
        <p:spPr bwMode="auto">
          <a:xfrm>
            <a:off x="4841875" y="1768475"/>
            <a:ext cx="533400" cy="779463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3" name="AutoShape 58"/>
          <p:cNvCxnSpPr>
            <a:cxnSpLocks noChangeAspect="1" noChangeShapeType="1"/>
            <a:stCxn id="25609" idx="4"/>
            <a:endCxn id="25607" idx="5"/>
          </p:cNvCxnSpPr>
          <p:nvPr/>
        </p:nvCxnSpPr>
        <p:spPr bwMode="auto">
          <a:xfrm rot="16200000" flipV="1">
            <a:off x="4618831" y="2266157"/>
            <a:ext cx="1587" cy="1511300"/>
          </a:xfrm>
          <a:prstGeom prst="curvedConnector3">
            <a:avLst>
              <a:gd name="adj1" fmla="val -12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5614" name="Rectangle 59"/>
          <p:cNvSpPr>
            <a:spLocks noChangeAspect="1" noChangeArrowheads="1"/>
          </p:cNvSpPr>
          <p:nvPr/>
        </p:nvSpPr>
        <p:spPr bwMode="auto">
          <a:xfrm>
            <a:off x="3276600" y="189865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5" name="Rectangle 60"/>
          <p:cNvSpPr>
            <a:spLocks noChangeAspect="1" noChangeArrowheads="1"/>
          </p:cNvSpPr>
          <p:nvPr/>
        </p:nvSpPr>
        <p:spPr bwMode="auto">
          <a:xfrm>
            <a:off x="4267200" y="243840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6" name="Rectangle 61"/>
          <p:cNvSpPr>
            <a:spLocks noChangeAspect="1" noChangeArrowheads="1"/>
          </p:cNvSpPr>
          <p:nvPr/>
        </p:nvSpPr>
        <p:spPr bwMode="auto">
          <a:xfrm>
            <a:off x="5257800" y="19050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5617" name="Rectangle 62"/>
          <p:cNvSpPr>
            <a:spLocks noChangeAspect="1" noChangeArrowheads="1"/>
          </p:cNvSpPr>
          <p:nvPr/>
        </p:nvSpPr>
        <p:spPr bwMode="auto">
          <a:xfrm>
            <a:off x="5022850" y="1204913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5618" name="Rectangle 63"/>
          <p:cNvSpPr>
            <a:spLocks noChangeAspect="1" noChangeArrowheads="1"/>
          </p:cNvSpPr>
          <p:nvPr/>
        </p:nvSpPr>
        <p:spPr bwMode="auto">
          <a:xfrm>
            <a:off x="4483100" y="287972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5619" name="AutoShape 64"/>
          <p:cNvCxnSpPr>
            <a:cxnSpLocks noChangeAspect="1" noChangeShapeType="1"/>
            <a:stCxn id="25607" idx="7"/>
            <a:endCxn id="25609" idx="1"/>
          </p:cNvCxnSpPr>
          <p:nvPr/>
        </p:nvCxnSpPr>
        <p:spPr bwMode="auto">
          <a:xfrm rot="-5400000">
            <a:off x="4507706" y="1969294"/>
            <a:ext cx="65088" cy="1352550"/>
          </a:xfrm>
          <a:prstGeom prst="curvedConnector3">
            <a:avLst>
              <a:gd name="adj1" fmla="val 297917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20" name="AutoShape 65"/>
          <p:cNvCxnSpPr>
            <a:cxnSpLocks noChangeAspect="1" noChangeShapeType="1"/>
            <a:stCxn id="25607" idx="4"/>
            <a:endCxn id="25607" idx="2"/>
          </p:cNvCxnSpPr>
          <p:nvPr/>
        </p:nvCxnSpPr>
        <p:spPr bwMode="auto">
          <a:xfrm rot="16200000" flipV="1">
            <a:off x="3467894" y="2848769"/>
            <a:ext cx="236537" cy="238125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5621" name="Rectangle 66"/>
          <p:cNvSpPr>
            <a:spLocks noChangeAspect="1" noChangeArrowheads="1"/>
          </p:cNvSpPr>
          <p:nvPr/>
        </p:nvSpPr>
        <p:spPr bwMode="auto">
          <a:xfrm>
            <a:off x="2590800" y="2859088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3276600" y="24384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4191000" y="1295400"/>
            <a:ext cx="366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5562600" y="2590800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11, </a:t>
            </a:r>
            <a:r>
              <a:rPr lang="en-US" dirty="0" smtClean="0"/>
              <a:t>2010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48C43B83-FFFA-DF4E-A03B-97AA17DF8C4C}" type="slidenum">
              <a:rPr lang="en-US" smtClean="0"/>
              <a:pPr/>
              <a:t>21</a:t>
            </a:fld>
            <a:endParaRPr lang="en-US" dirty="0"/>
          </a:p>
          <a:p>
            <a:endParaRPr lang="en-US" dirty="0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1747838" y="301624"/>
            <a:ext cx="5643562" cy="1146175"/>
          </a:xfrm>
        </p:spPr>
        <p:txBody>
          <a:bodyPr/>
          <a:lstStyle/>
          <a:p>
            <a:pPr eaLnBrk="1" hangingPunct="1"/>
            <a:r>
              <a:rPr lang="en-US" dirty="0"/>
              <a:t>Team Problems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5486400" cy="3810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9600" dirty="0" smtClean="0"/>
              <a:t>Problems</a:t>
            </a:r>
          </a:p>
          <a:p>
            <a:pPr algn="ctr" eaLnBrk="1" hangingPunct="1">
              <a:buFontTx/>
              <a:buNone/>
            </a:pPr>
            <a:r>
              <a:rPr lang="en-US" sz="9600" dirty="0" smtClean="0"/>
              <a:t>1</a:t>
            </a:r>
            <a:r>
              <a:rPr lang="en-US" sz="9600" dirty="0" smtClean="0"/>
              <a:t> -- 3</a:t>
            </a:r>
            <a:endParaRPr lang="en-US" sz="96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11, </a:t>
            </a:r>
            <a:r>
              <a:rPr lang="en-US" dirty="0" smtClean="0"/>
              <a:t>2010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D73E32CF-FE78-5945-942C-324A7986BBD0}" type="slidenum">
              <a:rPr lang="en-US" smtClean="0"/>
              <a:pPr/>
              <a:t>3</a:t>
            </a:fld>
            <a:endParaRPr lang="en-US" dirty="0"/>
          </a:p>
          <a:p>
            <a:endParaRPr lang="en-US" dirty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Google Page Rank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/>
              <a:t>How do we decide which pages are “more important?”</a:t>
            </a:r>
          </a:p>
          <a:p>
            <a:pPr eaLnBrk="1" hangingPunct="1">
              <a:buFontTx/>
              <a:buNone/>
            </a:pPr>
            <a:endParaRPr lang="en-US" sz="900"/>
          </a:p>
          <a:p>
            <a:pPr eaLnBrk="1" hangingPunct="1">
              <a:buFontTx/>
              <a:buNone/>
            </a:pPr>
            <a:r>
              <a:rPr lang="en-US" sz="3200"/>
              <a:t>Model of internet:</a:t>
            </a:r>
          </a:p>
          <a:p>
            <a:pPr eaLnBrk="1" hangingPunct="1"/>
            <a:r>
              <a:rPr lang="en-US" sz="3200"/>
              <a:t>Users click random link on a page.</a:t>
            </a:r>
          </a:p>
          <a:p>
            <a:pPr eaLnBrk="1" hangingPunct="1"/>
            <a:r>
              <a:rPr lang="en-US" sz="3200"/>
              <a:t>Occasionally start over.</a:t>
            </a:r>
          </a:p>
          <a:p>
            <a:pPr eaLnBrk="1" hangingPunct="1">
              <a:buFontTx/>
              <a:buNone/>
            </a:pPr>
            <a:endParaRPr lang="en-US" sz="900"/>
          </a:p>
          <a:p>
            <a:pPr eaLnBrk="1" hangingPunct="1">
              <a:buFontTx/>
              <a:buNone/>
            </a:pPr>
            <a:r>
              <a:rPr lang="en-US" sz="3200"/>
              <a:t>A page is “more important” if the users spend a large fraction of time there.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11, </a:t>
            </a:r>
            <a:r>
              <a:rPr lang="en-US" dirty="0" smtClean="0"/>
              <a:t>2010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14W.</a:t>
            </a:r>
            <a:fld id="{5E1BA450-280F-8A40-AB9C-518CB5D8C9F4}" type="slidenum">
              <a:rPr lang="en-US" smtClean="0"/>
              <a:pPr/>
              <a:t>4</a:t>
            </a:fld>
            <a:endParaRPr lang="en-US" dirty="0"/>
          </a:p>
          <a:p>
            <a:endParaRPr lang="en-US" dirty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With Probable Transitions</a:t>
            </a:r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auto">
          <a:xfrm>
            <a:off x="6400800" y="1676400"/>
            <a:ext cx="2514600" cy="1143000"/>
          </a:xfrm>
          <a:prstGeom prst="wedgeRectCallout">
            <a:avLst>
              <a:gd name="adj1" fmla="val -89144"/>
              <a:gd name="adj2" fmla="val 57639"/>
            </a:avLst>
          </a:prstGeom>
          <a:solidFill>
            <a:srgbClr val="E6E6E6"/>
          </a:solidFill>
          <a:ln w="31750">
            <a:solidFill>
              <a:srgbClr val="FF6600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Outgoing-edge probabilities sum to 1</a:t>
            </a:r>
          </a:p>
        </p:txBody>
      </p:sp>
      <p:sp>
        <p:nvSpPr>
          <p:cNvPr id="23559" name="Oval 39"/>
          <p:cNvSpPr>
            <a:spLocks noChangeAspect="1" noChangeArrowheads="1"/>
          </p:cNvSpPr>
          <p:nvPr/>
        </p:nvSpPr>
        <p:spPr bwMode="auto">
          <a:xfrm>
            <a:off x="2684463" y="4386263"/>
            <a:ext cx="792162" cy="792162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0" name="Oval 40"/>
          <p:cNvSpPr>
            <a:spLocks noChangeAspect="1" noChangeArrowheads="1"/>
          </p:cNvSpPr>
          <p:nvPr/>
        </p:nvSpPr>
        <p:spPr bwMode="auto">
          <a:xfrm>
            <a:off x="4268788" y="2486025"/>
            <a:ext cx="792162" cy="792163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1" name="Oval 41"/>
          <p:cNvSpPr>
            <a:spLocks noChangeAspect="1" noChangeArrowheads="1"/>
          </p:cNvSpPr>
          <p:nvPr/>
        </p:nvSpPr>
        <p:spPr bwMode="auto">
          <a:xfrm>
            <a:off x="5626100" y="4271963"/>
            <a:ext cx="792163" cy="793750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3562" name="AutoShape 42"/>
          <p:cNvCxnSpPr>
            <a:cxnSpLocks noChangeAspect="1" noChangeShapeType="1"/>
            <a:stCxn id="23559" idx="0"/>
            <a:endCxn id="23560" idx="2"/>
          </p:cNvCxnSpPr>
          <p:nvPr/>
        </p:nvCxnSpPr>
        <p:spPr bwMode="auto">
          <a:xfrm rot="-5400000">
            <a:off x="2922588" y="3040063"/>
            <a:ext cx="1482725" cy="1165225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3563" name="AutoShape 43"/>
          <p:cNvCxnSpPr>
            <a:cxnSpLocks noChangeAspect="1" noChangeShapeType="1"/>
            <a:stCxn id="23560" idx="6"/>
            <a:endCxn id="23560" idx="0"/>
          </p:cNvCxnSpPr>
          <p:nvPr/>
        </p:nvCxnSpPr>
        <p:spPr bwMode="auto">
          <a:xfrm flipH="1" flipV="1">
            <a:off x="4664075" y="2463800"/>
            <a:ext cx="417513" cy="417513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3564" name="AutoShape 44"/>
          <p:cNvCxnSpPr>
            <a:cxnSpLocks noChangeAspect="1" noChangeShapeType="1"/>
            <a:stCxn id="23560" idx="6"/>
            <a:endCxn id="23561" idx="0"/>
          </p:cNvCxnSpPr>
          <p:nvPr/>
        </p:nvCxnSpPr>
        <p:spPr bwMode="auto">
          <a:xfrm>
            <a:off x="5081588" y="2881313"/>
            <a:ext cx="939800" cy="1370012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3565" name="AutoShape 45"/>
          <p:cNvCxnSpPr>
            <a:cxnSpLocks noChangeAspect="1" noChangeShapeType="1"/>
            <a:stCxn id="23561" idx="4"/>
            <a:endCxn id="23559" idx="5"/>
          </p:cNvCxnSpPr>
          <p:nvPr/>
        </p:nvCxnSpPr>
        <p:spPr bwMode="auto">
          <a:xfrm rot="16200000" flipV="1">
            <a:off x="4689475" y="3754438"/>
            <a:ext cx="3175" cy="2660650"/>
          </a:xfrm>
          <a:prstGeom prst="curvedConnector3">
            <a:avLst>
              <a:gd name="adj1" fmla="val -12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18" name="Rectangle 46"/>
          <p:cNvSpPr>
            <a:spLocks noChangeAspect="1" noChangeArrowheads="1"/>
          </p:cNvSpPr>
          <p:nvPr/>
        </p:nvSpPr>
        <p:spPr bwMode="auto">
          <a:xfrm>
            <a:off x="2667000" y="29718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19" name="Rectangle 47"/>
          <p:cNvSpPr>
            <a:spLocks noChangeAspect="1" noChangeArrowheads="1"/>
          </p:cNvSpPr>
          <p:nvPr/>
        </p:nvSpPr>
        <p:spPr bwMode="auto">
          <a:xfrm>
            <a:off x="4191000" y="41910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20" name="Rectangle 48"/>
          <p:cNvSpPr>
            <a:spLocks noChangeAspect="1" noChangeArrowheads="1"/>
          </p:cNvSpPr>
          <p:nvPr/>
        </p:nvSpPr>
        <p:spPr bwMode="auto">
          <a:xfrm>
            <a:off x="5965825" y="3154363"/>
            <a:ext cx="800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121" name="Rectangle 49"/>
          <p:cNvSpPr>
            <a:spLocks noChangeAspect="1" noChangeArrowheads="1"/>
          </p:cNvSpPr>
          <p:nvPr/>
        </p:nvSpPr>
        <p:spPr bwMode="auto">
          <a:xfrm>
            <a:off x="5399088" y="17526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122" name="Rectangle 50"/>
          <p:cNvSpPr>
            <a:spLocks noChangeAspect="1" noChangeArrowheads="1"/>
          </p:cNvSpPr>
          <p:nvPr/>
        </p:nvSpPr>
        <p:spPr bwMode="auto">
          <a:xfrm>
            <a:off x="4572000" y="4967288"/>
            <a:ext cx="344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3571" name="AutoShape 51"/>
          <p:cNvCxnSpPr>
            <a:cxnSpLocks noChangeAspect="1" noChangeShapeType="1"/>
            <a:stCxn id="23559" idx="7"/>
            <a:endCxn id="23561" idx="1"/>
          </p:cNvCxnSpPr>
          <p:nvPr/>
        </p:nvCxnSpPr>
        <p:spPr bwMode="auto">
          <a:xfrm rot="-5400000">
            <a:off x="4495007" y="3232944"/>
            <a:ext cx="112712" cy="2381250"/>
          </a:xfrm>
          <a:prstGeom prst="curvedConnector3">
            <a:avLst>
              <a:gd name="adj1" fmla="val 297917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3572" name="AutoShape 52"/>
          <p:cNvCxnSpPr>
            <a:cxnSpLocks noChangeAspect="1" noChangeShapeType="1"/>
            <a:stCxn id="23559" idx="4"/>
            <a:endCxn id="23559" idx="2"/>
          </p:cNvCxnSpPr>
          <p:nvPr/>
        </p:nvCxnSpPr>
        <p:spPr bwMode="auto">
          <a:xfrm rot="16200000" flipV="1">
            <a:off x="2663825" y="4781550"/>
            <a:ext cx="417513" cy="417513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125" name="Rectangle 53"/>
          <p:cNvSpPr>
            <a:spLocks noChangeAspect="1" noChangeArrowheads="1"/>
          </p:cNvSpPr>
          <p:nvPr/>
        </p:nvSpPr>
        <p:spPr bwMode="auto">
          <a:xfrm>
            <a:off x="1390650" y="4662488"/>
            <a:ext cx="742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3574" name="Rectangle 26"/>
          <p:cNvSpPr>
            <a:spLocks noChangeArrowheads="1"/>
          </p:cNvSpPr>
          <p:nvPr/>
        </p:nvSpPr>
        <p:spPr bwMode="auto">
          <a:xfrm>
            <a:off x="2482850" y="4024313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3575" name="Rectangle 27"/>
          <p:cNvSpPr>
            <a:spLocks noChangeArrowheads="1"/>
          </p:cNvSpPr>
          <p:nvPr/>
        </p:nvSpPr>
        <p:spPr bwMode="auto">
          <a:xfrm>
            <a:off x="4038600" y="2133600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3576" name="Rectangle 28"/>
          <p:cNvSpPr>
            <a:spLocks noChangeArrowheads="1"/>
          </p:cNvSpPr>
          <p:nvPr/>
        </p:nvSpPr>
        <p:spPr bwMode="auto">
          <a:xfrm>
            <a:off x="6378575" y="4038600"/>
            <a:ext cx="392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11, </a:t>
            </a:r>
            <a:r>
              <a:rPr lang="en-US" dirty="0" smtClean="0"/>
              <a:t>2010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0" grpId="0" animBg="1"/>
      <p:bldP spid="3118" grpId="0"/>
      <p:bldP spid="3119" grpId="0"/>
      <p:bldP spid="3120" grpId="0"/>
      <p:bldP spid="3121" grpId="0"/>
      <p:bldP spid="3122" grpId="0"/>
      <p:bldP spid="31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5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15" name="Rectangle 55"/>
          <p:cNvSpPr>
            <a:spLocks noChangeArrowheads="1"/>
          </p:cNvSpPr>
          <p:nvPr/>
        </p:nvSpPr>
        <p:spPr bwMode="auto">
          <a:xfrm>
            <a:off x="304800" y="48768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dirty="0"/>
              <a:t>What is </a:t>
            </a:r>
            <a:r>
              <a:rPr lang="en-US" sz="4000" dirty="0" err="1" smtClean="0">
                <a:solidFill>
                  <a:schemeClr val="accent2"/>
                </a:solidFill>
              </a:rPr>
              <a:t>p’</a:t>
            </a:r>
            <a:r>
              <a:rPr lang="en-US" sz="40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FF66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0080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</a:t>
            </a:r>
            <a:r>
              <a:rPr lang="en-US" sz="4000" dirty="0"/>
              <a:t>after 1 step? </a:t>
            </a:r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364388" y="2996624"/>
            <a:ext cx="36941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867400" y="2925763"/>
            <a:ext cx="43513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0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746465" y="1554163"/>
            <a:ext cx="43513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 smtClean="0">
                <a:solidFill>
                  <a:srgbClr val="FF6600"/>
                </a:solidFill>
              </a:rPr>
              <a:t>0</a:t>
            </a:r>
            <a:endParaRPr lang="en-US" sz="3200" dirty="0">
              <a:solidFill>
                <a:srgbClr val="FF6600"/>
              </a:solidFill>
            </a:endParaRPr>
          </a:p>
        </p:txBody>
      </p: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11, </a:t>
            </a:r>
            <a:r>
              <a:rPr lang="en-US" dirty="0" smtClean="0"/>
              <a:t>2010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4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4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4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1000"/>
                                        <p:tgtEl>
                                          <p:spTgt spid="4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1000"/>
                                        <p:tgtEl>
                                          <p:spTgt spid="4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1000"/>
                                        <p:tgtEl>
                                          <p:spTgt spid="41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4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4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4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2000"/>
                                        <p:tgtEl>
                                          <p:spTgt spid="4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2000"/>
                                        <p:tgtEl>
                                          <p:spTgt spid="4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2000"/>
                                        <p:tgtEl>
                                          <p:spTgt spid="4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2000"/>
                                        <p:tgtEl>
                                          <p:spTgt spid="4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20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2000"/>
                                        <p:tgtEl>
                                          <p:spTgt spid="4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2000"/>
                                        <p:tgtEl>
                                          <p:spTgt spid="4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20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2000"/>
                                        <p:tgtEl>
                                          <p:spTgt spid="41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2000"/>
                                        <p:tgtEl>
                                          <p:spTgt spid="41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2000"/>
                                        <p:tgtEl>
                                          <p:spTgt spid="41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2000"/>
                                        <p:tgtEl>
                                          <p:spTgt spid="41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2000"/>
                                        <p:tgtEl>
                                          <p:spTgt spid="4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2000"/>
                                        <p:tgtEl>
                                          <p:spTgt spid="4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2000"/>
                                        <p:tgtEl>
                                          <p:spTgt spid="4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5" grpId="0"/>
      <p:bldP spid="41021" grpId="0" animBg="1" autoUpdateAnimBg="0"/>
      <p:bldP spid="41021" grpId="1" animBg="1" autoUpdateAnimBg="0"/>
      <p:bldP spid="41023" grpId="0" autoUpdateAnimBg="0"/>
      <p:bldP spid="41024" grpId="0" autoUpdateAnimBg="0"/>
      <p:bldP spid="41025" grpId="0" autoUpdateAnimBg="0"/>
      <p:bldP spid="41026" grpId="0" animBg="1" autoUpdateAnimBg="0"/>
      <p:bldP spid="41026" grpId="1" animBg="1" autoUpdateAnimBg="0"/>
      <p:bldP spid="41027" grpId="0" animBg="1" autoUpdateAnimBg="0"/>
      <p:bldP spid="41027" grpId="1" animBg="1" autoUpdateAnimBg="0"/>
      <p:bldP spid="41033" grpId="0" animBg="1" autoUpdateAnimBg="0"/>
      <p:bldP spid="41033" grpId="1" animBg="1" autoUpdateAnimBg="0"/>
      <p:bldP spid="41034" grpId="0" animBg="1" autoUpdateAnimBg="0"/>
      <p:bldP spid="41034" grpId="1" animBg="1" autoUpdateAnimBg="0"/>
      <p:bldP spid="41035" grpId="0" animBg="1" autoUpdateAnimBg="0"/>
      <p:bldP spid="41035" grpId="1" animBg="1" autoUpdateAnimBg="0"/>
      <p:bldP spid="41036" grpId="0" animBg="1" autoUpdateAnimBg="0"/>
      <p:bldP spid="41036" grpId="1" animBg="1" autoUpdateAnimBg="0"/>
      <p:bldP spid="41037" grpId="0" animBg="1" autoUpdateAnimBg="0"/>
      <p:bldP spid="41037" grpId="1" animBg="1" autoUpdateAnimBg="0"/>
      <p:bldP spid="41038" grpId="0" animBg="1" autoUpdateAnimBg="0"/>
      <p:bldP spid="41038" grpId="1" animBg="1" autoUpdateAnimBg="0"/>
      <p:bldP spid="143426" grpId="0" animBg="1"/>
      <p:bldP spid="41045" grpId="0"/>
      <p:bldP spid="41047" grpId="0"/>
      <p:bldP spid="41046" grpId="0"/>
      <p:bldP spid="14342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6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rgbClr val="0000FF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rgbClr val="0000FF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11, </a:t>
            </a:r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304800" y="48768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dirty="0"/>
              <a:t>What</a:t>
            </a:r>
            <a:r>
              <a:rPr lang="en-US" sz="4000" dirty="0" smtClean="0"/>
              <a:t> are </a:t>
            </a:r>
            <a:r>
              <a:rPr lang="en-US" sz="4000" dirty="0" err="1" smtClean="0">
                <a:solidFill>
                  <a:srgbClr val="0000FF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FF66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0080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after </a:t>
            </a:r>
            <a:r>
              <a:rPr lang="en-US" sz="4000" dirty="0"/>
              <a:t>1 step? </a:t>
            </a:r>
          </a:p>
        </p:txBody>
      </p:sp>
      <p:sp>
        <p:nvSpPr>
          <p:cNvPr id="40" name="Rectangle 34"/>
          <p:cNvSpPr txBox="1">
            <a:spLocks noChangeArrowheads="1"/>
          </p:cNvSpPr>
          <p:nvPr/>
        </p:nvSpPr>
        <p:spPr bwMode="auto">
          <a:xfrm>
            <a:off x="304800" y="4038600"/>
            <a:ext cx="617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Suppose you start at </a:t>
            </a: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B</a:t>
            </a: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: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ＭＳ Ｐゴシック" pitchFamily="-111" charset="-128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5" grpId="0" build="p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7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11, </a:t>
            </a:r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2694" y="4702314"/>
            <a:ext cx="56509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only get places from </a:t>
            </a:r>
            <a:r>
              <a:rPr lang="en-US" sz="4000" dirty="0" smtClean="0">
                <a:solidFill>
                  <a:srgbClr val="0000FF"/>
                </a:solidFill>
              </a:rPr>
              <a:t>B</a:t>
            </a:r>
            <a:r>
              <a:rPr lang="en-US" sz="4000" dirty="0" smtClean="0"/>
              <a:t>,</a:t>
            </a:r>
          </a:p>
          <a:p>
            <a:r>
              <a:rPr lang="en-US" sz="4000" dirty="0" smtClean="0"/>
              <a:t>so</a:t>
            </a:r>
            <a:endParaRPr lang="en-US" sz="4000" dirty="0"/>
          </a:p>
        </p:txBody>
      </p:sp>
      <p:sp useBgFill="1">
        <p:nvSpPr>
          <p:cNvPr id="45" name="Rectangle 44"/>
          <p:cNvSpPr/>
          <p:nvPr/>
        </p:nvSpPr>
        <p:spPr>
          <a:xfrm>
            <a:off x="5638800" y="3954959"/>
            <a:ext cx="3250792" cy="769441"/>
          </a:xfrm>
          <a:prstGeom prst="rect">
            <a:avLst/>
          </a:prstGeom>
          <a:solidFill>
            <a:srgbClr val="D1D1F0"/>
          </a:solidFill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</a:rPr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)</a:t>
            </a: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6100763" y="4724400"/>
          <a:ext cx="2281237" cy="1652587"/>
        </p:xfrm>
        <a:graphic>
          <a:graphicData uri="http://schemas.openxmlformats.org/presentationml/2006/ole">
            <p:oleObj spid="_x0000_s27650" name="Equation" r:id="rId4" imgW="736600" imgH="533400" progId="Equation.DSMT4">
              <p:embed/>
            </p:oleObj>
          </a:graphicData>
        </a:graphic>
      </p:graphicFrame>
      <p:sp>
        <p:nvSpPr>
          <p:cNvPr id="42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8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11, </a:t>
            </a:r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40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/>
          </a:p>
        </p:txBody>
      </p:sp>
      <p:sp>
        <p:nvSpPr>
          <p:cNvPr id="42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chemeClr val="accent2"/>
                </a:solidFill>
              </a:rPr>
              <a:t>p’</a:t>
            </a:r>
            <a:r>
              <a:rPr lang="en-US" sz="44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/>
              <a:t>Pr{</a:t>
            </a:r>
            <a:r>
              <a:rPr lang="en-US" sz="36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|at</a:t>
            </a:r>
            <a:r>
              <a:rPr lang="en-US" sz="3600" dirty="0">
                <a:sym typeface="Symbol" pitchFamily="-111" charset="2"/>
              </a:rPr>
              <a:t> </a:t>
            </a:r>
            <a:r>
              <a:rPr lang="en-US" sz="3600" dirty="0" err="1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}•</a:t>
            </a:r>
            <a:r>
              <a:rPr lang="en-US" sz="3600" dirty="0" err="1">
                <a:solidFill>
                  <a:schemeClr val="accent2"/>
                </a:solidFill>
                <a:sym typeface="Symbol" pitchFamily="-111" charset="2"/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43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err="1"/>
              <a:t>Lec</a:t>
            </a:r>
            <a:r>
              <a:rPr lang="en-US" sz="1000" dirty="0" smtClean="0"/>
              <a:t> 14W.</a:t>
            </a:r>
            <a:fld id="{971C8B71-C4BE-F941-B044-057C0BB67DF0}" type="slidenum">
              <a:rPr lang="en-US" sz="1000" smtClean="0"/>
              <a:pPr algn="r" eaLnBrk="1" hangingPunct="1"/>
              <a:t>9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</a:t>
            </a:r>
            <a:r>
              <a:rPr lang="en-US" dirty="0" smtClean="0"/>
              <a:t> May 11, </a:t>
            </a:r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333399"/>
                </a:solidFill>
              </a:rPr>
              <a:t> 1/4 </a:t>
            </a:r>
            <a:r>
              <a:rPr lang="en-US" sz="3600" dirty="0" smtClean="0"/>
              <a:t>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008000"/>
                </a:solidFill>
                <a:sym typeface="Symbol" pitchFamily="-111" charset="2"/>
              </a:rPr>
              <a:t>0</a:t>
            </a:r>
            <a:endParaRPr lang="en-US" sz="3600" dirty="0"/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914400" y="4648200"/>
            <a:ext cx="571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>
                <a:solidFill>
                  <a:schemeClr val="accent2"/>
                </a:solidFill>
              </a:rPr>
              <a:t>’</a:t>
            </a:r>
            <a:r>
              <a:rPr lang="en-US" sz="3600" dirty="0"/>
              <a:t> =</a:t>
            </a:r>
            <a:r>
              <a:rPr lang="en-US" sz="3600" dirty="0" smtClean="0"/>
              <a:t>    </a:t>
            </a:r>
            <a:r>
              <a:rPr lang="en-US" sz="3600" dirty="0" smtClean="0">
                <a:solidFill>
                  <a:srgbClr val="333399"/>
                </a:solidFill>
              </a:rPr>
              <a:t>1/2</a:t>
            </a:r>
            <a:r>
              <a:rPr lang="en-US" sz="3600" dirty="0" smtClean="0"/>
              <a:t> 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chemeClr val="accent2"/>
                </a:solidFill>
                <a:sym typeface="Symbol" pitchFamily="-111" charset="2"/>
              </a:rPr>
              <a:t>1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46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333399"/>
                </a:solidFill>
              </a:rPr>
              <a:t> 1/4</a:t>
            </a:r>
            <a:r>
              <a:rPr lang="en-US" sz="3600" dirty="0" smtClean="0"/>
              <a:t> 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FF6600"/>
                </a:solidFill>
                <a:sym typeface="Symbol" pitchFamily="-111" charset="2"/>
              </a:rPr>
              <a:t>0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86600" y="5029200"/>
            <a:ext cx="1528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0000FF"/>
                </a:solidFill>
              </a:rPr>
              <a:t>1/2</a:t>
            </a:r>
            <a:endParaRPr lang="en-US" sz="4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3141</TotalTime>
  <Words>1436</Words>
  <Application>Microsoft Macintosh PowerPoint</Application>
  <PresentationFormat>On-screen Show (4:3)</PresentationFormat>
  <Paragraphs>362</Paragraphs>
  <Slides>21</Slides>
  <Notes>21</Notes>
  <HiddenSlides>4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Blank Presentation</vt:lpstr>
      <vt:lpstr>Equation</vt:lpstr>
      <vt:lpstr>Random Walks</vt:lpstr>
      <vt:lpstr>Applications of Random Walk</vt:lpstr>
      <vt:lpstr>Google Page Rank</vt:lpstr>
      <vt:lpstr>Graph With Probable Transitions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Stationary Distribution</vt:lpstr>
      <vt:lpstr>Finding Stationary Dist.</vt:lpstr>
      <vt:lpstr>Finding Stationary Dist.</vt:lpstr>
      <vt:lpstr>Google Page Rank</vt:lpstr>
      <vt:lpstr>Questions on Stationary Dist</vt:lpstr>
      <vt:lpstr>Further Questions</vt:lpstr>
      <vt:lpstr>Team Problems</vt:lpstr>
    </vt:vector>
  </TitlesOfParts>
  <Company>Jeremy Fineman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261</cp:revision>
  <cp:lastPrinted>2011-05-09T12:30:01Z</cp:lastPrinted>
  <dcterms:created xsi:type="dcterms:W3CDTF">2011-05-09T12:26:33Z</dcterms:created>
  <dcterms:modified xsi:type="dcterms:W3CDTF">2011-05-09T12:30:12Z</dcterms:modified>
</cp:coreProperties>
</file>