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9.bin" ContentType="application/vnd.openxmlformats-officedocument.oleObject"/>
  <Override PartName="/ppt/notesSlides/notesSlide15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6.xml" ContentType="application/vnd.openxmlformats-officedocument.presentationml.notesSlide+xml"/>
  <Override PartName="/ppt/embeddings/oleObject22.bin" ContentType="application/vnd.openxmlformats-officedocument.oleObject"/>
  <Override PartName="/ppt/notesSlides/notesSlide17.xml" ContentType="application/vnd.openxmlformats-officedocument.presentationml.notesSlide+xml"/>
  <Override PartName="/ppt/embeddings/oleObject23.bin" ContentType="application/vnd.openxmlformats-officedocument.oleObject"/>
  <Override PartName="/ppt/notesSlides/notesSlide18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9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2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524" r:id="rId2"/>
    <p:sldId id="497" r:id="rId3"/>
    <p:sldId id="498" r:id="rId4"/>
    <p:sldId id="506" r:id="rId5"/>
    <p:sldId id="499" r:id="rId6"/>
    <p:sldId id="500" r:id="rId7"/>
    <p:sldId id="501" r:id="rId8"/>
    <p:sldId id="502" r:id="rId9"/>
    <p:sldId id="561" r:id="rId10"/>
    <p:sldId id="510" r:id="rId11"/>
    <p:sldId id="559" r:id="rId12"/>
    <p:sldId id="560" r:id="rId13"/>
    <p:sldId id="511" r:id="rId14"/>
    <p:sldId id="563" r:id="rId15"/>
    <p:sldId id="564" r:id="rId16"/>
    <p:sldId id="565" r:id="rId17"/>
    <p:sldId id="567" r:id="rId18"/>
    <p:sldId id="566" r:id="rId19"/>
    <p:sldId id="568" r:id="rId20"/>
    <p:sldId id="569" r:id="rId21"/>
    <p:sldId id="570" r:id="rId22"/>
    <p:sldId id="562" r:id="rId23"/>
    <p:sldId id="516" r:id="rId24"/>
    <p:sldId id="514" r:id="rId25"/>
    <p:sldId id="521" r:id="rId26"/>
    <p:sldId id="525" r:id="rId27"/>
    <p:sldId id="526" r:id="rId28"/>
    <p:sldId id="534" r:id="rId29"/>
    <p:sldId id="536" r:id="rId30"/>
    <p:sldId id="537" r:id="rId31"/>
    <p:sldId id="538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88501" autoAdjust="0"/>
  </p:normalViewPr>
  <p:slideViewPr>
    <p:cSldViewPr showGuides="1">
      <p:cViewPr varScale="1">
        <p:scale>
          <a:sx n="128" d="100"/>
          <a:sy n="128" d="100"/>
        </p:scale>
        <p:origin x="-2264" y="-120"/>
      </p:cViewPr>
      <p:guideLst>
        <p:guide orient="horz" pos="2208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77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18,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5.bin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8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>
                <a:solidFill>
                  <a:schemeClr val="tx2"/>
                </a:solidFill>
                <a:latin typeface="Comic Sans MS" pitchFamily="66" charset="0"/>
              </a:rPr>
              <a:t>E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xclusion</a:t>
            </a:r>
            <a:endParaRPr lang="en-US" sz="80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9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9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</a:t>
            </a:r>
            <a:r>
              <a:rPr lang="en-US" sz="3600" dirty="0" smtClean="0">
                <a:latin typeface="Comic Sans MS" pitchFamily="66" charset="0"/>
              </a:rPr>
              <a:t>Proofs</a:t>
            </a:r>
            <a:endParaRPr lang="en-US" sz="36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954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 smtClean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latin typeface="Comic Sans MS" pitchFamily="66" charset="0"/>
            </a:endParaRP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--problem in book</a:t>
            </a:r>
          </a:p>
          <a:p>
            <a:r>
              <a:rPr lang="en-US" sz="6000" dirty="0" smtClean="0">
                <a:latin typeface="Comic Sans MS" pitchFamily="66" charset="0"/>
              </a:rPr>
              <a:t>binomial counting</a:t>
            </a:r>
            <a:endParaRPr lang="en-US" sz="60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9213"/>
              </p:ext>
            </p:extLst>
          </p:nvPr>
        </p:nvGraphicFramePr>
        <p:xfrm>
          <a:off x="152400" y="2377703"/>
          <a:ext cx="8775700" cy="219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2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2377703"/>
                        <a:ext cx="8775700" cy="2194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24345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82605"/>
              </p:ext>
            </p:extLst>
          </p:nvPr>
        </p:nvGraphicFramePr>
        <p:xfrm>
          <a:off x="1607740" y="1143000"/>
          <a:ext cx="5631260" cy="275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2" name="Equation" r:id="rId4" imgW="1092200" imgH="533400" progId="Equation.DSMT4">
                  <p:embed/>
                </p:oleObj>
              </mc:Choice>
              <mc:Fallback>
                <p:oleObj name="Equation" r:id="rId4" imgW="1092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7740" y="1143000"/>
                        <a:ext cx="5631260" cy="275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28093"/>
              </p:ext>
            </p:extLst>
          </p:nvPr>
        </p:nvGraphicFramePr>
        <p:xfrm>
          <a:off x="2286000" y="3733800"/>
          <a:ext cx="5588000" cy="25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3" name="Equation" r:id="rId6" imgW="1181100" imgH="533400" progId="Equation.DSMT4">
                  <p:embed/>
                </p:oleObj>
              </mc:Choice>
              <mc:Fallback>
                <p:oleObj name="Equation" r:id="rId6" imgW="1181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0" y="3733800"/>
                        <a:ext cx="5588000" cy="2523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7819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71375"/>
              </p:ext>
            </p:extLst>
          </p:nvPr>
        </p:nvGraphicFramePr>
        <p:xfrm>
          <a:off x="666531" y="3322638"/>
          <a:ext cx="7944069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1" name="Equation" r:id="rId4" imgW="2070100" imgH="584200" progId="Equation.DSMT4">
                  <p:embed/>
                </p:oleObj>
              </mc:Choice>
              <mc:Fallback>
                <p:oleObj name="Equation" r:id="rId4" imgW="20701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531" y="3322638"/>
                        <a:ext cx="7944069" cy="223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0776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74204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The sum of sizes</a:t>
            </a:r>
          </a:p>
          <a:p>
            <a:r>
              <a:rPr lang="en-US" sz="6600" dirty="0" smtClean="0">
                <a:latin typeface="Comic Sans MS" pitchFamily="66" charset="0"/>
              </a:rPr>
              <a:t>of intersections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10092"/>
              </p:ext>
            </p:extLst>
          </p:nvPr>
        </p:nvGraphicFramePr>
        <p:xfrm>
          <a:off x="-684213" y="3128963"/>
          <a:ext cx="1031398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3" name="Equation" r:id="rId4" imgW="2336800" imgH="533400" progId="Equation.DSMT4">
                  <p:embed/>
                </p:oleObj>
              </mc:Choice>
              <mc:Fallback>
                <p:oleObj name="Equation" r:id="rId4" imgW="2336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84213" y="3128963"/>
                        <a:ext cx="10313988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377563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29"/>
              </p:ext>
            </p:extLst>
          </p:nvPr>
        </p:nvGraphicFramePr>
        <p:xfrm>
          <a:off x="427037" y="3095625"/>
          <a:ext cx="8183563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4" name="Equation" r:id="rId7" imgW="1574800" imgH="533400" progId="Equation.DSMT4">
                  <p:embed/>
                </p:oleObj>
              </mc:Choice>
              <mc:Fallback>
                <p:oleObj name="Equation" r:id="rId7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037" y="3095625"/>
                        <a:ext cx="8183563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8620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5291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3522"/>
              </p:ext>
            </p:extLst>
          </p:nvPr>
        </p:nvGraphicFramePr>
        <p:xfrm>
          <a:off x="1981200" y="2286000"/>
          <a:ext cx="680845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8" name="Equation" r:id="rId7" imgW="1765300" imgH="533400" progId="Equation.DSMT4">
                  <p:embed/>
                </p:oleObj>
              </mc:Choice>
              <mc:Fallback>
                <p:oleObj name="Equation" r:id="rId7" imgW="1765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680845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92745"/>
              </p:ext>
            </p:extLst>
          </p:nvPr>
        </p:nvGraphicFramePr>
        <p:xfrm>
          <a:off x="1587492" y="3962400"/>
          <a:ext cx="618490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9" name="Equation" r:id="rId9" imgW="1397000" imgH="533400" progId="Equation.DSMT4">
                  <p:embed/>
                </p:oleObj>
              </mc:Choice>
              <mc:Fallback>
                <p:oleObj name="Equation" r:id="rId9" imgW="13970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492" y="3962400"/>
                        <a:ext cx="618490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82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01677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7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58514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8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52613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9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8746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21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473892"/>
              </p:ext>
            </p:extLst>
          </p:nvPr>
        </p:nvGraphicFramePr>
        <p:xfrm>
          <a:off x="609600" y="2895600"/>
          <a:ext cx="8077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895600"/>
                        <a:ext cx="807720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34937"/>
              </p:ext>
            </p:extLst>
          </p:nvPr>
        </p:nvGraphicFramePr>
        <p:xfrm>
          <a:off x="2895600" y="1295400"/>
          <a:ext cx="6188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2" name="Equation" r:id="rId6" imgW="1397000" imgH="241300" progId="Equation.DSMT4">
                  <p:embed/>
                </p:oleObj>
              </mc:Choice>
              <mc:Fallback>
                <p:oleObj name="Equation" r:id="rId6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6188075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1295400"/>
            <a:ext cx="534999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so each</a:t>
            </a:r>
          </a:p>
          <a:p>
            <a:r>
              <a:rPr lang="en-US" sz="5400" dirty="0" smtClean="0">
                <a:latin typeface="Comic Sans MS" pitchFamily="66" charset="0"/>
              </a:rPr>
              <a:t>contributes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942831"/>
              </p:ext>
            </p:extLst>
          </p:nvPr>
        </p:nvGraphicFramePr>
        <p:xfrm>
          <a:off x="685800" y="4953000"/>
          <a:ext cx="79692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3" name="Equation" r:id="rId8" imgW="1549400" imgH="266700" progId="Equation.DSMT4">
                  <p:embed/>
                </p:oleObj>
              </mc:Choice>
              <mc:Fallback>
                <p:oleObj name="Equation" r:id="rId8" imgW="15494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4953000"/>
                        <a:ext cx="796925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</a:t>
            </a:r>
            <a:r>
              <a:rPr lang="en-US" sz="4400" dirty="0" smtClean="0"/>
              <a:t>roof</a:t>
            </a:r>
            <a:endParaRPr lang="en-US" sz="4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29000" y="3048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  <a:endParaRPr lang="en-US" sz="80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9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  <p:extLst>
      <p:ext uri="{BB962C8B-B14F-4D97-AF65-F5344CB8AC3E}">
        <p14:creationId xmlns:p14="http://schemas.microsoft.com/office/powerpoint/2010/main" val="429279926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C514721-E3EC-4B85-8650-9EFC25B0A1F3}" type="slidenum">
              <a:rPr lang="en-US" smtClean="0"/>
              <a:pPr/>
              <a:t>23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4" imgW="1816100" imgH="355600" progId="Equation.DSMT4">
                  <p:embed/>
                </p:oleObj>
              </mc:Choice>
              <mc:Fallback>
                <p:oleObj name="Equation" r:id="rId4" imgW="1816100" imgH="35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6945312" cy="135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6" imgW="1905000" imgH="355600" progId="Equation.DSMT4">
                  <p:embed/>
                </p:oleObj>
              </mc:Choice>
              <mc:Fallback>
                <p:oleObj name="Equation" r:id="rId6" imgW="1905000" imgH="355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895600"/>
                        <a:ext cx="66627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8" imgW="2552700" imgH="355600" progId="Equation.DSMT4">
                  <p:embed/>
                </p:oleObj>
              </mc:Choice>
              <mc:Fallback>
                <p:oleObj name="Equation" r:id="rId8" imgW="25527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91000"/>
                        <a:ext cx="9029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C6CC27F-483A-4597-93E2-2507BF4D26FA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EE72DA5D-3DEF-4C80-901B-C90E7DA44CDF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F2B5C290-49D6-4196-9C46-6D46DFD52E56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0715C8B-F559-445D-AD56-1F65FAD9BF58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790640" imgH="228600" progId="Equation.DSMT4">
                  <p:embed/>
                </p:oleObj>
              </mc:Choice>
              <mc:Fallback>
                <p:oleObj name="Equation" r:id="rId4" imgW="1790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779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3340"/>
                          <a:ext cx="1635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6" imgW="685800" imgH="228600" progId="Equation.DSMT4">
                    <p:embed/>
                  </p:oleObj>
                </mc:Choice>
                <mc:Fallback>
                  <p:oleObj name="Equation" r:id="rId6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343"/>
                          <a:ext cx="184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" y="836"/>
                          <a:ext cx="2077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C7C02B6E-7FF6-4D1C-B5B6-16DDB884BAD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816100"/>
                        <a:ext cx="4370387" cy="197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6" imgW="1015920" imgH="558720" progId="Equation.DSMT4">
                  <p:embed/>
                </p:oleObj>
              </mc:Choice>
              <mc:Fallback>
                <p:oleObj name="Equation" r:id="rId6" imgW="1015920" imgH="558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636713"/>
                        <a:ext cx="4318000" cy="237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8" imgW="1663560" imgH="482400" progId="Equation.DSMT4">
                  <p:embed/>
                </p:oleObj>
              </mc:Choice>
              <mc:Fallback>
                <p:oleObj name="Equation" r:id="rId8" imgW="1663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100513"/>
                        <a:ext cx="7777162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AB03EB7-EE1D-49D4-A0CF-314D84E7874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1726920" imgH="799920" progId="Equation.DSMT4">
                  <p:embed/>
                </p:oleObj>
              </mc:Choice>
              <mc:Fallback>
                <p:oleObj name="Equation" r:id="rId4" imgW="172692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969963"/>
                        <a:ext cx="6924675" cy="32097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6" imgW="1587240" imgH="279360" progId="Equation.DSMT4">
                  <p:embed/>
                </p:oleObj>
              </mc:Choice>
              <mc:Fallback>
                <p:oleObj name="Equation" r:id="rId6" imgW="1587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67024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Equation" r:id="rId8" imgW="927000" imgH="279360" progId="Equation.DSMT4">
                    <p:embed/>
                  </p:oleObj>
                </mc:Choice>
                <mc:Fallback>
                  <p:oleObj name="Equation" r:id="rId8" imgW="92700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" y="3309"/>
                          <a:ext cx="2555" cy="7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1DE787C-D765-47C3-8B4E-05721E8A372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78512"/>
              </p:ext>
            </p:extLst>
          </p:nvPr>
        </p:nvGraphicFramePr>
        <p:xfrm>
          <a:off x="304800" y="32004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Equation" r:id="rId4" imgW="2133600" imgH="533400" progId="Equation.DSMT4">
                  <p:embed/>
                </p:oleObj>
              </mc:Choice>
              <mc:Fallback>
                <p:oleObj name="Equation" r:id="rId4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2004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9845</TotalTime>
  <Words>1250</Words>
  <Application>Microsoft Macintosh PowerPoint</Application>
  <PresentationFormat>On-screen Show (4:3)</PresentationFormat>
  <Paragraphs>188</Paragraphs>
  <Slides>31</Slides>
  <Notes>31</Notes>
  <HiddenSlides>16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6.042 Lecture Template</vt:lpstr>
      <vt:lpstr>Equation</vt:lpstr>
      <vt:lpstr>MathType 6.0 Equation</vt:lpstr>
      <vt:lpstr>PowerPoint Presentation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Inclusion-Exclusion</vt:lpstr>
      <vt:lpstr>Incl-Excl:“Obvious”?</vt:lpstr>
      <vt:lpstr>Inclusion-Exclusion</vt:lpstr>
      <vt:lpstr>Inclusion-Exclusion</vt:lpstr>
      <vt:lpstr>Incl-Excl Formula: Proofs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1726</cp:revision>
  <cp:lastPrinted>2012-04-20T11:11:44Z</cp:lastPrinted>
  <dcterms:created xsi:type="dcterms:W3CDTF">2011-04-15T20:23:54Z</dcterms:created>
  <dcterms:modified xsi:type="dcterms:W3CDTF">2012-04-20T11:12:57Z</dcterms:modified>
</cp:coreProperties>
</file>