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7"/>
  </p:notesMasterIdLst>
  <p:handoutMasterIdLst>
    <p:handoutMasterId r:id="rId18"/>
  </p:handoutMasterIdLst>
  <p:sldIdLst>
    <p:sldId id="392" r:id="rId3"/>
    <p:sldId id="408" r:id="rId4"/>
    <p:sldId id="461" r:id="rId5"/>
    <p:sldId id="410" r:id="rId6"/>
    <p:sldId id="463" r:id="rId7"/>
    <p:sldId id="484" r:id="rId8"/>
    <p:sldId id="412" r:id="rId9"/>
    <p:sldId id="443" r:id="rId10"/>
    <p:sldId id="464" r:id="rId11"/>
    <p:sldId id="474" r:id="rId12"/>
    <p:sldId id="473" r:id="rId13"/>
    <p:sldId id="446" r:id="rId14"/>
    <p:sldId id="460" r:id="rId15"/>
    <p:sldId id="459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616" y="-136"/>
      </p:cViewPr>
      <p:guideLst>
        <p:guide orient="horz" pos="2112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5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6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8050" y="6553200"/>
            <a:ext cx="1365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2014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  <p:sldLayoutId id="2147483665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0588" y="6553200"/>
            <a:ext cx="11034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7.bin"/><Relationship Id="rId9" Type="http://schemas.openxmlformats.org/officeDocument/2006/relationships/oleObject" Target="../embeddings/oleObject8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825" y="1420321"/>
            <a:ext cx="7766928" cy="4083018"/>
          </a:xfrm>
        </p:spPr>
        <p:txBody>
          <a:bodyPr/>
          <a:lstStyle/>
          <a:p>
            <a:pPr algn="ctr"/>
            <a:r>
              <a:rPr lang="en-US" sz="8800" b="0" dirty="0" smtClean="0"/>
              <a:t>Truth Tables</a:t>
            </a:r>
            <a:br>
              <a:rPr lang="en-US" sz="8800" b="0" dirty="0" smtClean="0"/>
            </a:br>
            <a:r>
              <a:rPr lang="en-US" sz="8800" b="0" dirty="0" smtClean="0"/>
              <a:t>Equivalence</a:t>
            </a:r>
            <a:br>
              <a:rPr lang="en-US" sz="8800" b="0" dirty="0" smtClean="0"/>
            </a:br>
            <a:r>
              <a:rPr lang="en-US" sz="8800" b="0" dirty="0" smtClean="0"/>
              <a:t>Validity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778050" y="6553200"/>
            <a:ext cx="1365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2282381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381500" y="2988101"/>
            <a:ext cx="438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3700" y="3771900"/>
            <a:ext cx="4520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400" dirty="0">
                <a:solidFill>
                  <a:srgbClr val="0000E5"/>
                </a:solidFill>
                <a:latin typeface="Comic Sans MS" pitchFamily="66" charset="0"/>
              </a:rPr>
              <a:t>OR  NOT</a:t>
            </a:r>
            <a:r>
              <a:rPr lang="en-US" sz="4800" dirty="0">
                <a:latin typeface="Comic Sans MS" pitchFamily="66" charset="0"/>
              </a:rPr>
              <a:t>(P)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1" y="304799"/>
            <a:ext cx="5248416" cy="1101969"/>
          </a:xfrm>
        </p:spPr>
        <p:txBody>
          <a:bodyPr/>
          <a:lstStyle/>
          <a:p>
            <a:r>
              <a:rPr lang="en-US" sz="3600" dirty="0" smtClean="0"/>
              <a:t>Equivalence &amp; Validity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36420" y="2014673"/>
            <a:ext cx="8299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000" dirty="0" smtClean="0">
                <a:latin typeface="Comic Sans MS" pitchFamily="66" charset="0"/>
              </a:rPr>
              <a:t> and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6000" dirty="0" smtClean="0">
                <a:latin typeface="Comic Sans MS" pitchFamily="66" charset="0"/>
              </a:rPr>
              <a:t> are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equivalent</a:t>
            </a:r>
          </a:p>
          <a:p>
            <a:r>
              <a:rPr lang="en-US" sz="6000" dirty="0" smtClean="0">
                <a:latin typeface="Comic Sans MS" pitchFamily="66" charset="0"/>
              </a:rPr>
              <a:t>exactly when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(G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H)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endParaRPr lang="en-US" sz="60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32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Verifying Valid, </a:t>
            </a:r>
            <a:r>
              <a:rPr lang="en-US" sz="4000" dirty="0" err="1" smtClean="0"/>
              <a:t>Satisfiable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0512" y="1485900"/>
            <a:ext cx="79512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Truth table size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doubles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with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each additional variable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--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exponential growth</a:t>
            </a:r>
            <a:r>
              <a:rPr lang="en-US" sz="4000" dirty="0" smtClean="0">
                <a:latin typeface="Comic Sans MS" pitchFamily="66" charset="0"/>
              </a:rPr>
              <a:t>.  Makes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truth tables impossible when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hundreds of variables.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(In current digital circuits,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millions of variables.)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</p:spPr>
        <p:txBody>
          <a:bodyPr/>
          <a:lstStyle/>
          <a:p>
            <a:r>
              <a:rPr lang="en-US" dirty="0" smtClean="0"/>
              <a:t>truth-tables.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203" y="304799"/>
            <a:ext cx="7696200" cy="1184953"/>
          </a:xfrm>
        </p:spPr>
        <p:txBody>
          <a:bodyPr/>
          <a:lstStyle/>
          <a:p>
            <a:r>
              <a:rPr lang="en-US" dirty="0" smtClean="0"/>
              <a:t>Efficient Test for </a:t>
            </a:r>
            <a:r>
              <a:rPr lang="en-US" dirty="0" err="1" smtClean="0">
                <a:solidFill>
                  <a:srgbClr val="006600"/>
                </a:solidFill>
              </a:rPr>
              <a:t>Satisfiability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034" y="1842363"/>
            <a:ext cx="846507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P = NP?</a:t>
            </a:r>
            <a:r>
              <a:rPr lang="en-US" sz="4000" dirty="0" smtClean="0">
                <a:latin typeface="Comic Sans MS" pitchFamily="66" charset="0"/>
              </a:rPr>
              <a:t> question is equivalent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asking if there is an “efficient”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(polynomial rather than 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exponential time) procedure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check </a:t>
            </a:r>
            <a:r>
              <a:rPr lang="en-US" sz="4000" dirty="0" err="1" smtClean="0">
                <a:solidFill>
                  <a:srgbClr val="006600"/>
                </a:solidFill>
                <a:latin typeface="Comic Sans MS" pitchFamily="66" charset="0"/>
              </a:rPr>
              <a:t>satisfiability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</p:spPr>
        <p:txBody>
          <a:bodyPr/>
          <a:lstStyle/>
          <a:p>
            <a:r>
              <a:rPr lang="en-US" dirty="0" smtClean="0"/>
              <a:t>truth-tables.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7" y="6553200"/>
            <a:ext cx="1282097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truth-tables.</a:t>
            </a:r>
            <a:fld id="{DB6F0ED6-FEF5-4C9C-B1CC-29B47EC66FA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22403" y="246023"/>
            <a:ext cx="5314341" cy="1137484"/>
          </a:xfrm>
        </p:spPr>
        <p:txBody>
          <a:bodyPr/>
          <a:lstStyle/>
          <a:p>
            <a:r>
              <a:rPr lang="en-US" dirty="0" smtClean="0"/>
              <a:t>SAT versus VALID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822" y="1448516"/>
            <a:ext cx="766753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To check that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valid</a:t>
            </a:r>
            <a:r>
              <a:rPr lang="en-US" sz="44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can check that</a:t>
            </a:r>
          </a:p>
          <a:p>
            <a:pPr algn="l"/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(G)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B05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 checking for one is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equally difficult (or easy)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as checking for the other.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028" y="363537"/>
            <a:ext cx="5171044" cy="1023474"/>
          </a:xfrm>
        </p:spPr>
        <p:txBody>
          <a:bodyPr/>
          <a:lstStyle/>
          <a:p>
            <a:r>
              <a:rPr lang="en-US" sz="4000" dirty="0" smtClean="0"/>
              <a:t>Truth Assignments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3456" y="1447604"/>
            <a:ext cx="8289854" cy="401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A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truth assignment</a:t>
            </a:r>
            <a:r>
              <a:rPr lang="en-US" sz="3600" dirty="0" smtClean="0">
                <a:latin typeface="Comic Sans MS" pitchFamily="66" charset="0"/>
              </a:rPr>
              <a:t> assigns a value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 to each propositional variable.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Computer scientists call assignment of values to variables an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environment.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If we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know the environment</a:t>
            </a:r>
            <a:r>
              <a:rPr lang="en-US" sz="3600" dirty="0" smtClean="0">
                <a:latin typeface="Comic Sans MS" pitchFamily="66" charset="0"/>
              </a:rPr>
              <a:t>, we can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find the value</a:t>
            </a:r>
            <a:r>
              <a:rPr lang="en-US" sz="3600" dirty="0" smtClean="0">
                <a:latin typeface="Comic Sans MS" pitchFamily="66" charset="0"/>
              </a:rPr>
              <a:t> of a propositional formula.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4252"/>
            <a:ext cx="7108694" cy="1263956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170497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OR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XOR 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185" y="4021214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3852345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71800" y="3973390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3648" y="4000695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5462" y="405775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build="allAtOnce"/>
      <p:bldP spid="5" grpId="2" uiExpand="1" build="allAtOnce"/>
      <p:bldP spid="7" grpId="0"/>
      <p:bldP spid="9" grpId="1"/>
      <p:bldP spid="10" grpId="0"/>
      <p:bldP spid="11" grpId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112" y="377604"/>
            <a:ext cx="3497775" cy="1057299"/>
          </a:xfrm>
        </p:spPr>
        <p:txBody>
          <a:bodyPr/>
          <a:lstStyle/>
          <a:p>
            <a:r>
              <a:rPr lang="en-US" sz="4400" dirty="0" smtClean="0"/>
              <a:t>Equivalence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75557" y="2058671"/>
            <a:ext cx="8409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mic Sans MS" pitchFamily="66" charset="0"/>
              </a:rPr>
              <a:t>Two propositional formulas are  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equivalent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they have the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same</a:t>
            </a:r>
            <a:r>
              <a:rPr lang="en-US" sz="4400" dirty="0" smtClean="0">
                <a:latin typeface="Comic Sans MS" pitchFamily="66" charset="0"/>
              </a:rPr>
              <a:t> truth value in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</a:t>
            </a:r>
            <a:r>
              <a:rPr lang="en-US" sz="4400" dirty="0" smtClean="0">
                <a:latin typeface="Comic Sans MS" pitchFamily="66" charset="0"/>
              </a:rPr>
              <a:t> environments.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931184" y="6553200"/>
            <a:ext cx="12128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truth-tables.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0076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92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93562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93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309820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694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872242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695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182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931184" y="6553200"/>
            <a:ext cx="12128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truth-tables.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40481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33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33297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34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2711101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35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2459911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36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2919272" y="2864917"/>
            <a:ext cx="839787" cy="2093913"/>
            <a:chOff x="1707" y="2258"/>
            <a:chExt cx="529" cy="1319"/>
          </a:xfrm>
          <a:solidFill>
            <a:schemeClr val="folHlink">
              <a:alpha val="30000"/>
            </a:schemeClr>
          </a:solidFill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  <a:grpFill/>
          </p:grpSpPr>
          <p:sp>
            <p:nvSpPr>
              <p:cNvPr id="75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76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7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590550" y="2743200"/>
            <a:ext cx="711950" cy="2384524"/>
          </a:xfrm>
          <a:prstGeom prst="rect">
            <a:avLst/>
          </a:prstGeom>
          <a:solidFill>
            <a:schemeClr val="folHlink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13122" y="5312446"/>
            <a:ext cx="6317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Same final column, so equivalent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-- proof by Truth Table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IFF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78977"/>
              </p:ext>
            </p:extLst>
          </p:nvPr>
        </p:nvGraphicFramePr>
        <p:xfrm>
          <a:off x="2920237" y="2761013"/>
          <a:ext cx="3259859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9283"/>
                <a:gridCol w="861147"/>
                <a:gridCol w="1609429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P 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  <a:sym typeface="Euclid Symbol"/>
                        </a:rPr>
                        <a:t>IFF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112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pPr algn="l"/>
            <a:r>
              <a:rPr lang="en-US" sz="3200" dirty="0" smtClean="0">
                <a:latin typeface="Comic Sans MS" pitchFamily="66" charset="0"/>
              </a:rPr>
              <a:t> P and Q have the </a:t>
            </a:r>
            <a:r>
              <a:rPr lang="en-US" sz="3200" i="1" dirty="0" smtClean="0">
                <a:latin typeface="Comic Sans MS" pitchFamily="66" charset="0"/>
              </a:rPr>
              <a:t>same</a:t>
            </a:r>
            <a:r>
              <a:rPr lang="en-US" sz="3200" dirty="0" smtClean="0">
                <a:latin typeface="Comic Sans MS" pitchFamily="66" charset="0"/>
              </a:rPr>
              <a:t> truth value.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3796" y="2201181"/>
            <a:ext cx="42362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IFF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20562" y="658082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814" y="1633593"/>
            <a:ext cx="8614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some</a:t>
            </a:r>
            <a:r>
              <a:rPr lang="en-US" sz="4800" dirty="0" smtClean="0">
                <a:latin typeface="Comic Sans MS" pitchFamily="66" charset="0"/>
              </a:rPr>
              <a:t> environment</a:t>
            </a:r>
            <a:r>
              <a:rPr lang="en-US" sz="4800" i="1" dirty="0" smtClean="0">
                <a:latin typeface="Comic Sans MS" pitchFamily="66" charset="0"/>
              </a:rPr>
              <a:t>.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all</a:t>
            </a:r>
            <a:r>
              <a:rPr lang="en-US" sz="4800" dirty="0" smtClean="0">
                <a:latin typeface="Comic Sans MS" pitchFamily="66" charset="0"/>
              </a:rPr>
              <a:t> environments.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1642665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 smtClean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 smtClean="0">
                <a:latin typeface="Comic Sans MS" pitchFamily="66" charset="0"/>
              </a:rPr>
              <a:t>(P))</a:t>
            </a: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OR 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47682" y="4200071"/>
            <a:ext cx="804228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E 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(E) is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8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7508</TotalTime>
  <Words>581</Words>
  <Application>Microsoft Macintosh PowerPoint</Application>
  <PresentationFormat>On-screen Show (4:3)</PresentationFormat>
  <Paragraphs>184</Paragraphs>
  <Slides>14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6.042 Lecture Template</vt:lpstr>
      <vt:lpstr>1_6.042 Lecture Template</vt:lpstr>
      <vt:lpstr>Equation</vt:lpstr>
      <vt:lpstr>Truth Tables Equivalence Validity</vt:lpstr>
      <vt:lpstr>Truth Assignments</vt:lpstr>
      <vt:lpstr>Evaluation in an Environment</vt:lpstr>
      <vt:lpstr>Equivalence</vt:lpstr>
      <vt:lpstr>DeMorgan’s Law</vt:lpstr>
      <vt:lpstr>DeMorgan’s Law</vt:lpstr>
      <vt:lpstr>Definition of IFF</vt:lpstr>
      <vt:lpstr>Satisfiability &amp; Validity </vt:lpstr>
      <vt:lpstr>Satisfiability &amp; Validity </vt:lpstr>
      <vt:lpstr>Satisfiability &amp; Validity </vt:lpstr>
      <vt:lpstr>Equivalence &amp; Validity</vt:lpstr>
      <vt:lpstr>Verifying Valid, Satisfiable</vt:lpstr>
      <vt:lpstr>Efficient Test for Satisfiability?</vt:lpstr>
      <vt:lpstr>SAT versus VALID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651</cp:revision>
  <cp:lastPrinted>2013-04-04T02:45:49Z</cp:lastPrinted>
  <dcterms:created xsi:type="dcterms:W3CDTF">2011-02-09T15:01:58Z</dcterms:created>
  <dcterms:modified xsi:type="dcterms:W3CDTF">2014-03-01T21:04:01Z</dcterms:modified>
</cp:coreProperties>
</file>