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3"/>
  </p:notesMasterIdLst>
  <p:handoutMasterIdLst>
    <p:handoutMasterId r:id="rId24"/>
  </p:handoutMasterIdLst>
  <p:sldIdLst>
    <p:sldId id="322" r:id="rId2"/>
    <p:sldId id="448" r:id="rId3"/>
    <p:sldId id="433" r:id="rId4"/>
    <p:sldId id="427" r:id="rId5"/>
    <p:sldId id="436" r:id="rId6"/>
    <p:sldId id="431" r:id="rId7"/>
    <p:sldId id="429" r:id="rId8"/>
    <p:sldId id="432" r:id="rId9"/>
    <p:sldId id="438" r:id="rId10"/>
    <p:sldId id="443" r:id="rId11"/>
    <p:sldId id="445" r:id="rId12"/>
    <p:sldId id="444" r:id="rId13"/>
    <p:sldId id="446" r:id="rId14"/>
    <p:sldId id="439" r:id="rId15"/>
    <p:sldId id="441" r:id="rId16"/>
    <p:sldId id="449" r:id="rId17"/>
    <p:sldId id="430" r:id="rId18"/>
    <p:sldId id="434" r:id="rId19"/>
    <p:sldId id="447" r:id="rId20"/>
    <p:sldId id="450" r:id="rId21"/>
    <p:sldId id="440" r:id="rId22"/>
  </p:sldIdLst>
  <p:sldSz cx="9144000" cy="6858000" type="screen4x3"/>
  <p:notesSz cx="9601200" cy="7315200"/>
  <p:custDataLst>
    <p:tags r:id="rId26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2082"/>
    <a:srgbClr val="3333CC"/>
    <a:srgbClr val="FF00FF"/>
    <a:srgbClr val="008000"/>
    <a:srgbClr val="FFFF00"/>
    <a:srgbClr val="80C0FF"/>
    <a:srgbClr val="99FF66"/>
    <a:srgbClr val="FFF901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519" autoAdjust="0"/>
    <p:restoredTop sz="94620" autoAdjust="0"/>
  </p:normalViewPr>
  <p:slideViewPr>
    <p:cSldViewPr snapToObjects="1" showGuides="1">
      <p:cViewPr>
        <p:scale>
          <a:sx n="99" d="100"/>
          <a:sy n="99" d="100"/>
        </p:scale>
        <p:origin x="-166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Objects="1" showGuides="1">
      <p:cViewPr varScale="1">
        <p:scale>
          <a:sx n="55" d="100"/>
          <a:sy n="55" d="100"/>
        </p:scale>
        <p:origin x="-1716" y="-84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tags" Target="tags/tag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C0B388CB-5CED-4B7E-A05D-104443F27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1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/>
            </a:lvl1pPr>
          </a:lstStyle>
          <a:p>
            <a:pPr>
              <a:defRPr/>
            </a:pPr>
            <a:fld id="{E43B162F-3006-4669-9143-B86E3D0439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E042F-2F68-4568-93A6-9081C90C2C9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1E3F6F-A8F9-4C39-8C62-F077DEAEAA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  <p:sp>
        <p:nvSpPr>
          <p:cNvPr id="4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97650"/>
            <a:ext cx="1524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defRPr sz="120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221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895600" y="6553199"/>
            <a:ext cx="3429000" cy="29031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   April 29, 2016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500091"/>
            <a:ext cx="1016000" cy="3579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79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4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4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select.</a:t>
            </a:r>
            <a:fld id="{FA37E6F2-F2EB-4CD5-AFBF-DAF43A4D56E9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7526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Cherry Picking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voids 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sz="8000" b="1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082120"/>
              </p:ext>
            </p:extLst>
          </p:nvPr>
        </p:nvGraphicFramePr>
        <p:xfrm>
          <a:off x="1295399" y="680154"/>
          <a:ext cx="9448801" cy="59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6858000" imgH="4318000" progId="Word.Document.12">
                  <p:embed/>
                </p:oleObj>
              </mc:Choice>
              <mc:Fallback>
                <p:oleObj name="Document" r:id="rId3" imgW="6858000" imgH="4318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399" y="680154"/>
                        <a:ext cx="9448801" cy="59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535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6925"/>
              </p:ext>
            </p:extLst>
          </p:nvPr>
        </p:nvGraphicFramePr>
        <p:xfrm>
          <a:off x="304800" y="1701800"/>
          <a:ext cx="13073063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6858000" imgH="1625600" progId="Word.Document.12">
                  <p:embed/>
                </p:oleObj>
              </mc:Choice>
              <mc:Fallback>
                <p:oleObj name="Document" r:id="rId3" imgW="6858000" imgH="162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1701800"/>
                        <a:ext cx="13073063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068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936341"/>
              </p:ext>
            </p:extLst>
          </p:nvPr>
        </p:nvGraphicFramePr>
        <p:xfrm>
          <a:off x="1066800" y="914400"/>
          <a:ext cx="11394831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ocument" r:id="rId3" imgW="6858000" imgH="3302000" progId="Word.Document.12">
                  <p:embed/>
                </p:oleObj>
              </mc:Choice>
              <mc:Fallback>
                <p:oleObj name="Document" r:id="rId3" imgW="6858000" imgH="3302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914400"/>
                        <a:ext cx="11394831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5638800" y="3657600"/>
            <a:ext cx="1447800" cy="2514600"/>
          </a:xfrm>
          <a:prstGeom prst="rect">
            <a:avLst/>
          </a:prstGeom>
          <a:noFill/>
          <a:ln w="44450" cap="flat" cmpd="sng" algn="ctr">
            <a:solidFill>
              <a:srgbClr val="FF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008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5F0958A0-D934-47E4-8648-CFFBC09FF01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9484"/>
              </p:ext>
            </p:extLst>
          </p:nvPr>
        </p:nvGraphicFramePr>
        <p:xfrm>
          <a:off x="2131016" y="838200"/>
          <a:ext cx="12727984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Document" r:id="rId3" imgW="6858000" imgH="2997200" progId="Word.Document.12">
                  <p:embed/>
                </p:oleObj>
              </mc:Choice>
              <mc:Fallback>
                <p:oleObj name="Document" r:id="rId3" imgW="6858000" imgH="29972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1016" y="838200"/>
                        <a:ext cx="12727984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43494"/>
            <a:ext cx="53208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http://</a:t>
            </a:r>
            <a:r>
              <a:rPr lang="en-US" dirty="0" err="1">
                <a:solidFill>
                  <a:srgbClr val="660066"/>
                </a:solidFill>
                <a:latin typeface="Courier New"/>
                <a:cs typeface="Courier New"/>
              </a:rPr>
              <a:t>xkcd.com</a:t>
            </a:r>
            <a:r>
              <a:rPr lang="en-US" dirty="0">
                <a:solidFill>
                  <a:srgbClr val="660066"/>
                </a:solidFill>
                <a:latin typeface="Courier New"/>
                <a:cs typeface="Courier New"/>
              </a:rPr>
              <a:t>/882</a:t>
            </a:r>
            <a:r>
              <a:rPr lang="en-US" dirty="0" smtClean="0">
                <a:solidFill>
                  <a:srgbClr val="660066"/>
                </a:solidFill>
                <a:latin typeface="Courier New"/>
                <a:cs typeface="Courier New"/>
              </a:rPr>
              <a:t>/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552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839200" cy="4114800"/>
          </a:xfrm>
        </p:spPr>
        <p:txBody>
          <a:bodyPr/>
          <a:lstStyle/>
          <a:p>
            <a:r>
              <a:rPr lang="en-US" sz="4800" dirty="0" smtClean="0"/>
              <a:t>Do </a:t>
            </a:r>
            <a:r>
              <a:rPr lang="en-US" sz="4800" dirty="0"/>
              <a:t>2</a:t>
            </a:r>
            <a:r>
              <a:rPr lang="en-US" sz="4800" dirty="0" smtClean="0"/>
              <a:t>0 tests with 95% confidence, but only report the one that shows positive.</a:t>
            </a:r>
          </a:p>
          <a:p>
            <a:r>
              <a:rPr lang="en-US" sz="4800" dirty="0" smtClean="0"/>
              <a:t>Silly to assert confidence in that one report</a:t>
            </a:r>
            <a:r>
              <a:rPr lang="en-US" sz="4800" dirty="0" smtClean="0"/>
              <a:t>.</a:t>
            </a:r>
            <a:endParaRPr lang="en-US" sz="4800" dirty="0" smtClean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133600" y="152400"/>
            <a:ext cx="6096000" cy="1524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FF"/>
                </a:solidFill>
              </a:rPr>
              <a:t>Cherry </a:t>
            </a:r>
            <a:r>
              <a:rPr lang="en-US" sz="4800" dirty="0" smtClean="0">
                <a:solidFill>
                  <a:srgbClr val="FF00FF"/>
                </a:solidFill>
              </a:rPr>
              <a:t>Picking</a:t>
            </a:r>
            <a:endParaRPr lang="en-US" sz="4800" dirty="0">
              <a:solidFill>
                <a:srgbClr val="FF00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voids Confidence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30083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</a:t>
            </a:r>
            <a:r>
              <a:rPr lang="en-US" sz="4800" dirty="0" smtClean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536146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their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retest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is from worried </a:t>
            </a:r>
            <a:r>
              <a:rPr lang="en-US" sz="4000" dirty="0" smtClean="0">
                <a:latin typeface="Comic Sans MS"/>
                <a:cs typeface="Comic Sans MS"/>
              </a:rPr>
              <a:t>people </a:t>
            </a:r>
            <a:r>
              <a:rPr lang="en-US" sz="4000" dirty="0" smtClean="0">
                <a:latin typeface="Comic Sans MS"/>
                <a:cs typeface="Comic Sans MS"/>
              </a:rPr>
              <a:t>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2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correct.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 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worried</a:t>
            </a: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with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 TB+ prior test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result.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5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0" y="304800"/>
            <a:ext cx="67818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Predictive Probability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915400" cy="4290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Sample from people with a </a:t>
            </a:r>
            <a:r>
              <a:rPr lang="en-US" sz="4400" dirty="0" smtClean="0">
                <a:solidFill>
                  <a:srgbClr val="FF00FF"/>
                </a:solidFill>
                <a:latin typeface="Comic Sans MS"/>
                <a:cs typeface="Comic Sans MS"/>
              </a:rPr>
              <a:t>TB+ prior test result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will be mistaken about 99.01% of the time</a:t>
            </a:r>
            <a:r>
              <a:rPr lang="is-I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…</a:t>
            </a:r>
            <a:endParaRPr lang="en-US" sz="44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pPr lvl="0"/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b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ecause the 1% false positive rate for prior test </a:t>
            </a:r>
            <a:r>
              <a:rPr lang="en-US" sz="4400" dirty="0">
                <a:solidFill>
                  <a:srgbClr val="000000"/>
                </a:solidFill>
                <a:latin typeface="Comic Sans MS"/>
                <a:cs typeface="Comic Sans MS"/>
              </a:rPr>
              <a:t>is  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100</a:t>
            </a:r>
            <a:r>
              <a:rPr lang="en-US" sz="4400" b="1" dirty="0" smtClean="0">
                <a:solidFill>
                  <a:srgbClr val="000000"/>
                </a:solidFill>
                <a:latin typeface="Euclid Symbol" charset="2"/>
                <a:cs typeface="Euclid Symbol" charset="2"/>
              </a:rPr>
              <a:t>×</a:t>
            </a:r>
            <a:r>
              <a:rPr lang="en-US" sz="4400" dirty="0" smtClean="0">
                <a:solidFill>
                  <a:srgbClr val="000000"/>
                </a:solidFill>
                <a:latin typeface="Comic Sans MS"/>
                <a:cs typeface="Comic Sans MS"/>
              </a:rPr>
              <a:t> larger than  TB rate.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177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>
        <p:fade/>
      </p:transition>
    </mc:Choice>
    <mc:Fallback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8392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</a:t>
            </a:r>
            <a:r>
              <a:rPr lang="en-US" sz="4800" dirty="0" smtClean="0">
                <a:latin typeface="Comic Sans MS"/>
                <a:cs typeface="Comic Sans MS"/>
              </a:rPr>
              <a:t>expected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05093"/>
              </p:ext>
            </p:extLst>
          </p:nvPr>
        </p:nvGraphicFramePr>
        <p:xfrm>
          <a:off x="1333500" y="3041650"/>
          <a:ext cx="62960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651000" imgH="241300" progId="Equation.DSMT4">
                  <p:embed/>
                </p:oleObj>
              </mc:Choice>
              <mc:Fallback>
                <p:oleObj name="Equation" r:id="rId3" imgW="1651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3500" y="3041650"/>
                        <a:ext cx="62960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839014"/>
              </p:ext>
            </p:extLst>
          </p:nvPr>
        </p:nvGraphicFramePr>
        <p:xfrm>
          <a:off x="773113" y="4876800"/>
          <a:ext cx="77009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876800"/>
                        <a:ext cx="77009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</a:t>
            </a:r>
            <a:r>
              <a:rPr lang="en-US" sz="4800" dirty="0" smtClean="0">
                <a:solidFill>
                  <a:schemeClr val="tx1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8859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</a:t>
            </a:r>
            <a:r>
              <a:rPr lang="en-US" sz="4800" dirty="0" smtClean="0">
                <a:latin typeface="Comic Sans MS"/>
                <a:cs typeface="Comic Sans MS"/>
              </a:rPr>
              <a:t>expected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18327"/>
              </p:ext>
            </p:extLst>
          </p:nvPr>
        </p:nvGraphicFramePr>
        <p:xfrm>
          <a:off x="1549400" y="3068638"/>
          <a:ext cx="58626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3" imgW="1536700" imgH="254000" progId="Equation.DSMT4">
                  <p:embed/>
                </p:oleObj>
              </mc:Choice>
              <mc:Fallback>
                <p:oleObj name="Equation" r:id="rId3" imgW="1536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3068638"/>
                        <a:ext cx="5862638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</a:t>
            </a:r>
            <a:r>
              <a:rPr lang="en-US" sz="4800" dirty="0" smtClean="0">
                <a:solidFill>
                  <a:schemeClr val="tx1"/>
                </a:solidFill>
              </a:rPr>
              <a:t>Sample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14276"/>
              </p:ext>
            </p:extLst>
          </p:nvPr>
        </p:nvGraphicFramePr>
        <p:xfrm>
          <a:off x="773113" y="4876800"/>
          <a:ext cx="77009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3113" y="4876800"/>
                        <a:ext cx="7700962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2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  <a:noFill/>
        </p:spPr>
        <p:txBody>
          <a:bodyPr/>
          <a:lstStyle/>
          <a:p>
            <a:r>
              <a:rPr lang="en-US" dirty="0" smtClean="0"/>
              <a:t>select.</a:t>
            </a:r>
            <a:fld id="{FA37E6F2-F2EB-4CD5-AFBF-DAF43A4D56E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2054225" y="381000"/>
            <a:ext cx="6316663" cy="1077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36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828800"/>
            <a:ext cx="8534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7200" b="1" dirty="0" smtClean="0">
                <a:solidFill>
                  <a:srgbClr val="FF00FF"/>
                </a:solidFill>
                <a:latin typeface="Comic Sans MS" pitchFamily="66" charset="0"/>
              </a:rPr>
              <a:t>Selective Sampling</a:t>
            </a:r>
          </a:p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voids 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Confidence</a:t>
            </a:r>
            <a:endParaRPr lang="en-US" sz="8000" b="1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94973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71600"/>
            <a:ext cx="8763000" cy="34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managers </a:t>
            </a:r>
            <a:r>
              <a:rPr lang="en-US" sz="4800" dirty="0" smtClean="0">
                <a:latin typeface="Comic Sans MS"/>
                <a:cs typeface="Comic Sans MS"/>
              </a:rPr>
              <a:t>expected</a:t>
            </a:r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confidence </a:t>
            </a:r>
            <a:r>
              <a:rPr lang="en-US" sz="4800" dirty="0" smtClean="0">
                <a:solidFill>
                  <a:srgbClr val="000000"/>
                </a:solidFill>
                <a:latin typeface="Comic Sans MS"/>
                <a:cs typeface="Comic Sans MS"/>
              </a:rPr>
              <a:t>error rate,</a:t>
            </a:r>
            <a:endParaRPr lang="en-US" sz="4800" dirty="0" smtClean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sz="4800" dirty="0" smtClean="0">
              <a:latin typeface="Comic Sans MS"/>
              <a:cs typeface="Comic Sans MS"/>
            </a:endParaRPr>
          </a:p>
          <a:p>
            <a:r>
              <a:rPr lang="en-US" sz="4800" dirty="0" smtClean="0">
                <a:latin typeface="Comic Sans MS"/>
                <a:cs typeface="Comic Sans MS"/>
              </a:rPr>
              <a:t>but got </a:t>
            </a:r>
            <a:r>
              <a:rPr lang="en-US" sz="4800" dirty="0" smtClean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lang="en-US" sz="4800" dirty="0" smtClean="0">
                <a:latin typeface="Comic Sans MS"/>
                <a:cs typeface="Comic Sans MS"/>
              </a:rPr>
              <a:t> </a:t>
            </a:r>
            <a:endParaRPr lang="en-US" sz="48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20715"/>
              </p:ext>
            </p:extLst>
          </p:nvPr>
        </p:nvGraphicFramePr>
        <p:xfrm>
          <a:off x="1549400" y="3068638"/>
          <a:ext cx="58626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1536700" imgH="254000" progId="Equation.DSMT4">
                  <p:embed/>
                </p:oleObj>
              </mc:Choice>
              <mc:Fallback>
                <p:oleObj name="Equation" r:id="rId3" imgW="15367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9400" y="3068638"/>
                        <a:ext cx="5862638" cy="96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620265"/>
              </p:ext>
            </p:extLst>
          </p:nvPr>
        </p:nvGraphicFramePr>
        <p:xfrm>
          <a:off x="1447800" y="4883150"/>
          <a:ext cx="634523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5" imgW="1346200" imgH="241300" progId="Equation.DSMT4">
                  <p:embed/>
                </p:oleObj>
              </mc:Choice>
              <mc:Fallback>
                <p:oleObj name="Equation" r:id="rId5" imgW="13462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4883150"/>
                        <a:ext cx="6345237" cy="113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7194" y="3962400"/>
            <a:ext cx="6398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8000"/>
                </a:solidFill>
                <a:latin typeface="Comic Sans MS"/>
                <a:cs typeface="Comic Sans MS"/>
              </a:rPr>
              <a:t>predictive probability</a:t>
            </a:r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478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Selective </a:t>
            </a:r>
            <a:r>
              <a:rPr lang="en-US" sz="4800" dirty="0" smtClean="0">
                <a:solidFill>
                  <a:schemeClr val="tx1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66206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4267200"/>
          </a:xfrm>
        </p:spPr>
        <p:txBody>
          <a:bodyPr/>
          <a:lstStyle/>
          <a:p>
            <a:r>
              <a:rPr lang="en-US" sz="4800" dirty="0" smtClean="0">
                <a:solidFill>
                  <a:srgbClr val="006600"/>
                </a:solidFill>
              </a:rPr>
              <a:t>Moral:</a:t>
            </a:r>
            <a:r>
              <a:rPr lang="en-US" sz="4800" dirty="0" smtClean="0"/>
              <a:t> </a:t>
            </a:r>
            <a:r>
              <a:rPr lang="en-US" sz="4800" dirty="0" smtClean="0"/>
              <a:t>For claimed confidence</a:t>
            </a:r>
          </a:p>
          <a:p>
            <a:r>
              <a:rPr lang="en-US" sz="4800" dirty="0"/>
              <a:t>a</a:t>
            </a:r>
            <a:r>
              <a:rPr lang="en-US" sz="4800" dirty="0" smtClean="0"/>
              <a:t>sk </a:t>
            </a:r>
            <a:r>
              <a:rPr lang="en-US" sz="4800" dirty="0"/>
              <a:t>“Why am </a:t>
            </a:r>
            <a:r>
              <a:rPr lang="en-US" sz="4800" dirty="0" smtClean="0"/>
              <a:t>I hearing </a:t>
            </a:r>
            <a:r>
              <a:rPr lang="en-US" sz="4800" dirty="0"/>
              <a:t>about this particular </a:t>
            </a:r>
            <a:r>
              <a:rPr lang="en-US" sz="4800" dirty="0" smtClean="0"/>
              <a:t>outcome</a:t>
            </a:r>
            <a:r>
              <a:rPr lang="en-US" sz="4800" dirty="0" smtClean="0"/>
              <a:t>?  </a:t>
            </a:r>
            <a:endParaRPr lang="en-US" sz="4800" dirty="0" smtClean="0"/>
          </a:p>
          <a:p>
            <a:r>
              <a:rPr lang="en-US" sz="4800" dirty="0" smtClean="0"/>
              <a:t>How </a:t>
            </a:r>
            <a:r>
              <a:rPr lang="en-US" sz="4800" dirty="0"/>
              <a:t>many </a:t>
            </a:r>
            <a:r>
              <a:rPr lang="en-US" sz="4800" dirty="0" smtClean="0"/>
              <a:t>others </a:t>
            </a:r>
            <a:r>
              <a:rPr lang="en-US" sz="4800" dirty="0"/>
              <a:t>were tried and </a:t>
            </a:r>
            <a:r>
              <a:rPr lang="en-US" sz="4800" dirty="0" smtClean="0"/>
              <a:t>not reported</a:t>
            </a:r>
            <a:r>
              <a:rPr lang="en-US" sz="4800" dirty="0"/>
              <a:t>?” </a:t>
            </a:r>
            <a:endParaRPr lang="en-US" sz="4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19200" y="457200"/>
            <a:ext cx="7391400" cy="9144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Cherry </a:t>
            </a:r>
            <a:r>
              <a:rPr lang="en-US" sz="3600" dirty="0">
                <a:solidFill>
                  <a:schemeClr val="tx1"/>
                </a:solidFill>
              </a:rPr>
              <a:t>Picking voids </a:t>
            </a:r>
            <a:r>
              <a:rPr lang="en-US" sz="3600" dirty="0" smtClean="0">
                <a:solidFill>
                  <a:schemeClr val="tx1"/>
                </a:solidFill>
              </a:rPr>
              <a:t>Confidence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238238"/>
            <a:ext cx="9136936" cy="4376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/>
                <a:cs typeface="Comic Sans MS"/>
              </a:rPr>
              <a:t>Lab offers alternative TB test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that managers believe is 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95% accurate.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It’s independent of prior test,</a:t>
            </a:r>
          </a:p>
          <a:p>
            <a:r>
              <a:rPr lang="en-US" sz="4800" dirty="0" smtClean="0">
                <a:latin typeface="Comic Sans MS"/>
                <a:cs typeface="Comic Sans MS"/>
              </a:rPr>
              <a:t>so useful to confirm diagnoses.</a:t>
            </a:r>
            <a:endParaRPr lang="en-US" sz="4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68974910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320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99%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1% errors.</a:t>
            </a:r>
          </a:p>
          <a:p>
            <a:r>
              <a:rPr lang="en-US" sz="4400" dirty="0">
                <a:latin typeface="Comic Sans MS"/>
                <a:cs typeface="Comic Sans MS"/>
              </a:rPr>
              <a:t>(Actually </a:t>
            </a:r>
            <a:r>
              <a:rPr lang="en-US" sz="4400" dirty="0" smtClean="0">
                <a:latin typeface="Comic Sans MS"/>
                <a:cs typeface="Comic Sans MS"/>
              </a:rPr>
              <a:t>1</a:t>
            </a:r>
            <a:r>
              <a:rPr lang="en-US" sz="4400" b="1" dirty="0" smtClean="0">
                <a:latin typeface="Euclid Symbol" charset="2"/>
                <a:cs typeface="Euclid Symbol" charset="2"/>
              </a:rPr>
              <a:t> </a:t>
            </a:r>
            <a:r>
              <a:rPr lang="en-US" sz="4400" b="1" dirty="0">
                <a:solidFill>
                  <a:prstClr val="black"/>
                </a:solidFill>
                <a:latin typeface="Euclid Symbol" charset="2"/>
                <a:cs typeface="Euclid Symbol" charset="2"/>
              </a:rPr>
              <a:t>±</a:t>
            </a:r>
            <a:r>
              <a:rPr lang="en-US" sz="4400" b="1" dirty="0">
                <a:solidFill>
                  <a:prstClr val="black"/>
                </a:solidFill>
                <a:latin typeface="AbadiMT-CondensedExtraBold"/>
              </a:rPr>
              <a:t> </a:t>
            </a:r>
            <a:r>
              <a:rPr lang="en-US" sz="4400">
                <a:latin typeface="Comic Sans MS"/>
                <a:cs typeface="Comic Sans MS"/>
              </a:rPr>
              <a:t>(</a:t>
            </a:r>
            <a:r>
              <a:rPr lang="en-US" sz="4400" smtClean="0">
                <a:latin typeface="Comic Sans MS"/>
                <a:cs typeface="Comic Sans MS"/>
              </a:rPr>
              <a:t>0.05</a:t>
            </a:r>
            <a:r>
              <a:rPr lang="en-US" sz="4400" smtClean="0">
                <a:solidFill>
                  <a:prstClr val="black"/>
                </a:solidFill>
                <a:latin typeface="Comic Sans MS"/>
                <a:cs typeface="Comic Sans MS"/>
              </a:rPr>
              <a:t>)</a:t>
            </a:r>
            <a:r>
              <a:rPr lang="en-US" sz="4400" dirty="0">
                <a:solidFill>
                  <a:prstClr val="black"/>
                </a:solidFill>
                <a:latin typeface="Comic Sans MS"/>
                <a:cs typeface="Comic Sans MS"/>
              </a:rPr>
              <a:t>%)</a:t>
            </a:r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.</a:t>
            </a:r>
            <a:endParaRPr lang="en-US" sz="44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389035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257" y="1111508"/>
            <a:ext cx="86201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Comic Sans MS"/>
                <a:cs typeface="Comic Sans MS"/>
              </a:rPr>
              <a:t>Since prior test is 99% correct,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managers think their retest</a:t>
            </a:r>
          </a:p>
          <a:p>
            <a:r>
              <a:rPr lang="en-US" sz="4400" dirty="0" smtClean="0">
                <a:latin typeface="Comic Sans MS"/>
                <a:cs typeface="Comic Sans MS"/>
              </a:rPr>
              <a:t>should show about 1% errors. </a:t>
            </a:r>
            <a:endParaRPr lang="en-US" sz="4400" dirty="0" smtClean="0">
              <a:solidFill>
                <a:prstClr val="black"/>
              </a:solidFill>
              <a:latin typeface="Comic Sans MS"/>
              <a:cs typeface="Comic Sans MS"/>
            </a:endParaRPr>
          </a:p>
          <a:p>
            <a:r>
              <a:rPr lang="en-US" sz="4400" dirty="0" smtClean="0">
                <a:solidFill>
                  <a:prstClr val="black"/>
                </a:solidFill>
                <a:latin typeface="Comic Sans MS"/>
                <a:cs typeface="Comic Sans MS"/>
              </a:rPr>
              <a:t>They are upset when </a:t>
            </a:r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nearly all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their retests disagree with the</a:t>
            </a:r>
          </a:p>
          <a:p>
            <a:r>
              <a:rPr lang="en-US" sz="4400" dirty="0" smtClean="0">
                <a:solidFill>
                  <a:schemeClr val="accent5">
                    <a:lumMod val="50000"/>
                  </a:schemeClr>
                </a:solidFill>
                <a:latin typeface="Comic Sans MS"/>
                <a:cs typeface="Comic Sans MS"/>
              </a:rPr>
              <a:t>prior test.</a:t>
            </a:r>
            <a:endParaRPr lang="en-US" sz="4400" dirty="0">
              <a:solidFill>
                <a:schemeClr val="accent5">
                  <a:lumMod val="50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800"/>
            <a:ext cx="53340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</a:t>
            </a:r>
          </a:p>
        </p:txBody>
      </p:sp>
    </p:spTree>
    <p:extLst>
      <p:ext uri="{BB962C8B-B14F-4D97-AF65-F5344CB8AC3E}">
        <p14:creationId xmlns:p14="http://schemas.microsoft.com/office/powerpoint/2010/main" val="475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96" y="1327958"/>
            <a:ext cx="8547603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Should they be upset?</a:t>
            </a:r>
          </a:p>
          <a:p>
            <a:r>
              <a:rPr lang="en-US" sz="5400" dirty="0" smtClean="0">
                <a:solidFill>
                  <a:prstClr val="black"/>
                </a:solidFill>
                <a:latin typeface="Comic Sans MS"/>
                <a:cs typeface="Comic Sans MS"/>
              </a:rPr>
              <a:t>Is their test broken?</a:t>
            </a:r>
          </a:p>
          <a:p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So </a:t>
            </a:r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what’s wrong with</a:t>
            </a:r>
          </a:p>
          <a:p>
            <a:r>
              <a:rPr lang="en-US" sz="6600" dirty="0" smtClean="0">
                <a:solidFill>
                  <a:prstClr val="black"/>
                </a:solidFill>
                <a:latin typeface="Comic Sans MS"/>
                <a:cs typeface="Comic Sans MS"/>
              </a:rPr>
              <a:t>their reasoning?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8800" y="304799"/>
            <a:ext cx="6705600" cy="1023159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TB LAB test broken?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93934" y="1327958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2369403"/>
            <a:ext cx="1145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A92082"/>
                </a:solidFill>
                <a:latin typeface="Comic Sans MS"/>
                <a:cs typeface="Comic Sans MS"/>
              </a:rPr>
              <a:t>No!</a:t>
            </a:r>
            <a:endParaRPr lang="en-US" sz="4800" dirty="0">
              <a:solidFill>
                <a:srgbClr val="A92082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7380165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853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6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71600" y="304800"/>
            <a:ext cx="7086600" cy="990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99% Confident Sample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8686800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If the lab got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random </a:t>
            </a:r>
            <a:r>
              <a:rPr lang="en-US" sz="4000" dirty="0">
                <a:solidFill>
                  <a:srgbClr val="008000"/>
                </a:solidFill>
                <a:latin typeface="Comic Sans MS"/>
                <a:cs typeface="Comic Sans MS"/>
              </a:rPr>
              <a:t>sample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prior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test results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from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008000"/>
                </a:solidFill>
                <a:latin typeface="Comic Sans MS"/>
                <a:cs typeface="Comic Sans MS"/>
              </a:rPr>
              <a:t>everyone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, </a:t>
            </a:r>
            <a:r>
              <a:rPr lang="en-US" sz="4000" dirty="0">
                <a:solidFill>
                  <a:srgbClr val="000000"/>
                </a:solidFill>
                <a:latin typeface="Comic Sans MS"/>
                <a:cs typeface="Comic Sans MS"/>
              </a:rPr>
              <a:t>then they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should indeed expect 99% prior 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tests correct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.</a:t>
            </a:r>
          </a:p>
          <a:p>
            <a:pPr lvl="0"/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But they get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selective</a:t>
            </a:r>
            <a:r>
              <a:rPr lang="en-US" sz="4000" dirty="0" smtClean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lang="en-US" sz="4000" dirty="0" smtClean="0">
                <a:solidFill>
                  <a:srgbClr val="FF00FF"/>
                </a:solidFill>
                <a:latin typeface="Comic Sans MS"/>
                <a:cs typeface="Comic Sans MS"/>
              </a:rPr>
              <a:t>sample:</a:t>
            </a:r>
            <a:endParaRPr lang="en-US" sz="4000" dirty="0" smtClean="0">
              <a:latin typeface="Comic Sans MS"/>
              <a:cs typeface="Comic Sans MS"/>
            </a:endParaRPr>
          </a:p>
          <a:p>
            <a:pPr lvl="0"/>
            <a:r>
              <a:rPr lang="en-US" sz="4000" dirty="0" smtClean="0">
                <a:latin typeface="Comic Sans MS"/>
                <a:cs typeface="Comic Sans MS"/>
              </a:rPr>
              <a:t>people who opted for their test.</a:t>
            </a:r>
            <a:endParaRPr lang="en-US" sz="4000" dirty="0">
              <a:solidFill>
                <a:srgbClr val="000000"/>
              </a:solidFill>
              <a:latin typeface="Comic Sans MS"/>
              <a:cs typeface="Comic Sans M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8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7620000" y="6597650"/>
            <a:ext cx="1524000" cy="274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select.</a:t>
            </a:r>
            <a:fld id="{B6F1E441-844C-41E3-A135-77978BB3664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3600" y="152400"/>
            <a:ext cx="6096000" cy="15240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4800" dirty="0" smtClean="0">
                <a:solidFill>
                  <a:srgbClr val="FF00FF"/>
                </a:solidFill>
              </a:rPr>
              <a:t>Cherry </a:t>
            </a:r>
            <a:r>
              <a:rPr lang="en-US" sz="4800" dirty="0" smtClean="0">
                <a:solidFill>
                  <a:srgbClr val="FF00FF"/>
                </a:solidFill>
              </a:rPr>
              <a:t>Picking</a:t>
            </a:r>
            <a:endParaRPr lang="en-US" sz="4800" dirty="0">
              <a:solidFill>
                <a:srgbClr val="FF00FF"/>
              </a:solidFill>
            </a:endParaRPr>
          </a:p>
          <a:p>
            <a:pPr eaLnBrk="1" hangingPunct="1"/>
            <a:r>
              <a:rPr lang="en-US" sz="4800" dirty="0" smtClean="0">
                <a:solidFill>
                  <a:schemeClr val="tx1"/>
                </a:solidFill>
              </a:rPr>
              <a:t>voids Confidence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" y="1670050"/>
            <a:ext cx="4496543" cy="291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Comic Sans MS"/>
                <a:cs typeface="Comic Sans MS"/>
              </a:rPr>
              <a:t>Confidence is</a:t>
            </a:r>
          </a:p>
          <a:p>
            <a:endParaRPr lang="en-US" sz="5400" dirty="0">
              <a:latin typeface="Comic Sans MS"/>
              <a:cs typeface="Comic Sans MS"/>
            </a:endParaRPr>
          </a:p>
          <a:p>
            <a:r>
              <a:rPr lang="en-US" sz="5400" dirty="0" smtClean="0">
                <a:latin typeface="Comic Sans MS"/>
                <a:cs typeface="Comic Sans MS"/>
              </a:rPr>
              <a:t>Not same as</a:t>
            </a:r>
            <a:endParaRPr lang="en-US" sz="5400" dirty="0">
              <a:latin typeface="Comic Sans MS"/>
              <a:cs typeface="Comic Sans MS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47215"/>
              </p:ext>
            </p:extLst>
          </p:nvPr>
        </p:nvGraphicFramePr>
        <p:xfrm>
          <a:off x="898525" y="2736850"/>
          <a:ext cx="71675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1879600" imgH="241300" progId="Equation.DSMT4">
                  <p:embed/>
                </p:oleObj>
              </mc:Choice>
              <mc:Fallback>
                <p:oleObj name="Equation" r:id="rId3" imgW="18796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525" y="2736850"/>
                        <a:ext cx="71675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23539"/>
              </p:ext>
            </p:extLst>
          </p:nvPr>
        </p:nvGraphicFramePr>
        <p:xfrm>
          <a:off x="514350" y="4641850"/>
          <a:ext cx="82327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159000" imgH="241300" progId="Equation.DSMT4">
                  <p:embed/>
                </p:oleObj>
              </mc:Choice>
              <mc:Fallback>
                <p:oleObj name="Equation" r:id="rId5" imgW="21590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350" y="4641850"/>
                        <a:ext cx="823277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722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>
        <p:fade thruBlk="1"/>
      </p:transition>
    </mc:Choice>
    <mc:Fallback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False"/>
  <p:tag name="EMBEDFONTS" val="False"/>
  <p:tag name="USEBOLDAMS" val="False"/>
  <p:tag name="DEFAULTDISPLAYSOURCE" val="\documentclass{slides}\pagestyle{empty}&#10;\input{macros}&#10;\begin{document}&#10;$ $&#10;\end{document}&#10;"/>
  <p:tag name="TEX2PS" val="latex %.tex; dvips -D 300 -o %.ps %.dvi"/>
  <p:tag name="TEX2PSBATCH" val="latex --interaction=nonstopmode %.tex; dvips -D 300 -o %.ps %.dvi"/>
  <p:tag name="DEFAULTMAGNIFICATION" val="1.5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44450" cap="flat" cmpd="sng" algn="ctr">
          <a:solidFill>
            <a:srgbClr val="FF00FF"/>
          </a:solidFill>
          <a:prstDash val="sysDash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12147</TotalTime>
  <Words>519</Words>
  <Application>Microsoft Macintosh PowerPoint</Application>
  <PresentationFormat>On-screen Show (4:3)</PresentationFormat>
  <Paragraphs>109</Paragraphs>
  <Slides>21</Slides>
  <Notes>4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6.042 Lecture Template</vt:lpstr>
      <vt:lpstr>Equation</vt:lpstr>
      <vt:lpstr>MathType 6.0 Equation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1347</cp:revision>
  <cp:lastPrinted>2016-04-29T01:18:51Z</cp:lastPrinted>
  <dcterms:created xsi:type="dcterms:W3CDTF">2011-04-05T13:58:44Z</dcterms:created>
  <dcterms:modified xsi:type="dcterms:W3CDTF">2016-04-29T01:18:56Z</dcterms:modified>
</cp:coreProperties>
</file>