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322" r:id="rId2"/>
    <p:sldId id="427" r:id="rId3"/>
    <p:sldId id="435" r:id="rId4"/>
    <p:sldId id="431" r:id="rId5"/>
    <p:sldId id="436" r:id="rId6"/>
    <p:sldId id="432" r:id="rId7"/>
    <p:sldId id="434" r:id="rId8"/>
    <p:sldId id="443" r:id="rId9"/>
    <p:sldId id="420" r:id="rId10"/>
    <p:sldId id="419" r:id="rId11"/>
    <p:sldId id="421" r:id="rId12"/>
    <p:sldId id="438" r:id="rId13"/>
    <p:sldId id="423" r:id="rId14"/>
    <p:sldId id="439" r:id="rId15"/>
    <p:sldId id="442" r:id="rId16"/>
    <p:sldId id="441" r:id="rId17"/>
    <p:sldId id="424" r:id="rId18"/>
    <p:sldId id="440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0" d="100"/>
          <a:sy n="90" d="100"/>
        </p:scale>
        <p:origin x="-1896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3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3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Truth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96B5C7C7-3FC0-4B55-9934-A080551106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35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5400" dirty="0" smtClean="0">
                <a:latin typeface="Comic Sans MS" pitchFamily="66" charset="0"/>
              </a:rPr>
              <a:t>Talking about</a:t>
            </a:r>
          </a:p>
          <a:p>
            <a:pPr lvl="1" algn="l">
              <a:lnSpc>
                <a:spcPct val="90000"/>
              </a:lnSpc>
            </a:pPr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that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you   </a:t>
            </a:r>
          </a:p>
          <a:p>
            <a:pPr lvl="1" algn="l">
              <a:lnSpc>
                <a:spcPct val="90000"/>
              </a:lnSpc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personally</a:t>
            </a:r>
            <a:r>
              <a:rPr lang="en-US" sz="5400" dirty="0" smtClean="0">
                <a:latin typeface="Comic Sans MS" pitchFamily="66" charset="0"/>
              </a:rPr>
              <a:t> have TB”</a:t>
            </a:r>
            <a:endParaRPr lang="en-US" sz="5400" dirty="0">
              <a:latin typeface="Comic Sans MS" pitchFamily="66" charset="0"/>
            </a:endParaRPr>
          </a:p>
          <a:p>
            <a:pPr algn="l">
              <a:lnSpc>
                <a:spcPct val="90000"/>
              </a:lnSpc>
            </a:pPr>
            <a:r>
              <a:rPr lang="en-US" sz="5400" dirty="0" smtClean="0">
                <a:solidFill>
                  <a:srgbClr val="CC0000"/>
                </a:solidFill>
                <a:latin typeface="Comic Sans MS" pitchFamily="66" charset="0"/>
              </a:rPr>
              <a:t>   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-technically </a:t>
            </a:r>
            <a:r>
              <a:rPr lang="en-US" sz="5400" dirty="0" smtClean="0">
                <a:solidFill>
                  <a:srgbClr val="CC0000"/>
                </a:solidFill>
                <a:latin typeface="Comic Sans MS" pitchFamily="66" charset="0"/>
              </a:rPr>
              <a:t>meaningless</a:t>
            </a:r>
            <a:endParaRPr lang="en-US" sz="5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23622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FF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the test is correct.   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the test is correct. We can say “A test which is correct </a:t>
            </a:r>
            <a:r>
              <a:rPr lang="en-US" sz="4800" dirty="0" smtClean="0">
                <a:latin typeface="Comic Sans MS" pitchFamily="66" charset="0"/>
              </a:rPr>
              <a:t>99% </a:t>
            </a:r>
            <a:r>
              <a:rPr lang="en-US" sz="4800" dirty="0" smtClean="0">
                <a:latin typeface="Comic Sans MS" pitchFamily="66" charset="0"/>
              </a:rPr>
              <a:t>of the time shows you have TB.”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1828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9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</a:t>
            </a:r>
            <a:r>
              <a:rPr lang="en-US" sz="5400" dirty="0" smtClean="0">
                <a:latin typeface="Comic Sans MS" pitchFamily="66" charset="0"/>
              </a:rPr>
              <a:t>say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The hypothesis that you have TB holds at the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99% </a:t>
            </a:r>
            <a:r>
              <a:rPr lang="en-US" sz="6000" dirty="0">
                <a:solidFill>
                  <a:srgbClr val="0000E5"/>
                </a:solidFill>
                <a:latin typeface="Comic Sans MS" pitchFamily="66" charset="0"/>
              </a:rPr>
              <a:t>confidence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level.</a:t>
            </a:r>
            <a:endParaRPr lang="en-US" sz="6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9200" cy="387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In other words,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either you have TB or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something unlikely </a:t>
            </a:r>
            <a:r>
              <a:rPr lang="en-US" sz="6000" dirty="0" smtClean="0">
                <a:latin typeface="Comic Sans MS" pitchFamily="66" charset="0"/>
              </a:rPr>
              <a:t>(1%</a:t>
            </a:r>
            <a:r>
              <a:rPr lang="en-US" sz="6000" dirty="0" smtClean="0">
                <a:latin typeface="Comic Sans MS" pitchFamily="66" charset="0"/>
              </a:rPr>
              <a:t>)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happened.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180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But lots of things happen all </a:t>
            </a:r>
            <a:r>
              <a:rPr lang="en-US" sz="6000" dirty="0">
                <a:latin typeface="Comic Sans MS" pitchFamily="66" charset="0"/>
              </a:rPr>
              <a:t>the time</a:t>
            </a:r>
            <a:r>
              <a:rPr lang="en-US" sz="6000" dirty="0" smtClean="0">
                <a:latin typeface="Comic Sans MS" pitchFamily="66" charset="0"/>
              </a:rPr>
              <a:t>, and many are unlikely.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8395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But lots of things happen all </a:t>
            </a:r>
            <a:r>
              <a:rPr lang="en-US" sz="6000" dirty="0">
                <a:latin typeface="Comic Sans MS" pitchFamily="66" charset="0"/>
              </a:rPr>
              <a:t>the time</a:t>
            </a:r>
            <a:r>
              <a:rPr lang="en-US" sz="6000" dirty="0" smtClean="0">
                <a:latin typeface="Comic Sans MS" pitchFamily="66" charset="0"/>
              </a:rPr>
              <a:t>, and many are unlikely.  The unlikely event may offer little information about TB.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1298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038600"/>
          </a:xfrm>
        </p:spPr>
        <p:txBody>
          <a:bodyPr/>
          <a:lstStyle/>
          <a:p>
            <a:r>
              <a:rPr lang="en-US" sz="5400" dirty="0" smtClean="0"/>
              <a:t>Claiming a fact holds at a </a:t>
            </a:r>
          </a:p>
          <a:p>
            <a:r>
              <a:rPr lang="en-US" sz="5400" dirty="0" smtClean="0">
                <a:solidFill>
                  <a:srgbClr val="006600"/>
                </a:solidFill>
              </a:rPr>
              <a:t>high confidence level</a:t>
            </a:r>
            <a:r>
              <a:rPr lang="en-US" sz="5400" dirty="0" smtClean="0"/>
              <a:t>,  </a:t>
            </a:r>
          </a:p>
          <a:p>
            <a:r>
              <a:rPr lang="en-US" sz="5400" dirty="0" smtClean="0"/>
              <a:t>does </a:t>
            </a:r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mean that it is </a:t>
            </a:r>
          </a:p>
          <a:p>
            <a:r>
              <a:rPr lang="en-US" sz="5400" dirty="0" smtClean="0"/>
              <a:t>true or even probable.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test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34116194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99%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72178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Actually, it’s a rare doctor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who would say this.  Most likely they would say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“The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</a:rPr>
              <a:t>probability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you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have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TB is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99%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</a:t>
            </a:r>
            <a:r>
              <a:rPr lang="en-US" sz="4000" dirty="0" smtClean="0">
                <a:solidFill>
                  <a:schemeClr val="tx1"/>
                </a:solidFill>
              </a:rPr>
              <a:t>accurate TB testing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3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76200" y="1315283"/>
            <a:ext cx="8944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TB,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they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test positive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Probability of TB?</a:t>
            </a:r>
            <a:endParaRPr lang="en-US" sz="4800" dirty="0">
              <a:solidFill>
                <a:srgbClr val="FF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7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76200" y="1315283"/>
            <a:ext cx="89449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TB,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they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test positive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depends on the probability a </a:t>
            </a:r>
            <a:r>
              <a:rPr lang="is-IS" sz="5400" kern="0" dirty="0" smtClean="0">
                <a:solidFill>
                  <a:srgbClr val="FF00FF"/>
                </a:solidFill>
                <a:latin typeface="Comic Sans MS" pitchFamily="66" charset="0"/>
              </a:rPr>
              <a:t>random person</a:t>
            </a:r>
            <a:r>
              <a:rPr lang="is-IS" sz="5400" kern="0" dirty="0" smtClean="0">
                <a:solidFill>
                  <a:srgbClr val="0000FF"/>
                </a:solidFill>
                <a:latin typeface="Comic Sans MS" pitchFamily="66" charset="0"/>
              </a:rPr>
              <a:t> has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endParaRPr lang="en-US" sz="4800" dirty="0">
              <a:solidFill>
                <a:srgbClr val="FF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1599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8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r>
              <a:rPr lang="en-US" sz="4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personally</a:t>
            </a:r>
            <a:r>
              <a:rPr lang="en-US" sz="5400" dirty="0" smtClean="0"/>
              <a:t> are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 smtClean="0"/>
              <a:t>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3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r>
              <a:rPr lang="en-US" sz="4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personally</a:t>
            </a:r>
            <a:r>
              <a:rPr lang="en-US" sz="5400" dirty="0" smtClean="0"/>
              <a:t> are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/>
              <a:t>.  Nothing </a:t>
            </a:r>
          </a:p>
          <a:p>
            <a:r>
              <a:rPr lang="en-US" sz="5400" dirty="0"/>
              <a:t>probabilistic about this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2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B6100CB1-975D-41F5-9A6C-8F34E133D00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3200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6000" dirty="0" smtClean="0"/>
              <a:t>Whether you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personally</a:t>
            </a:r>
            <a:r>
              <a:rPr lang="en-US" sz="6000" dirty="0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z="6000" dirty="0" smtClean="0"/>
              <a:t>have TB is </a:t>
            </a:r>
            <a:r>
              <a:rPr lang="en-US" sz="6000" dirty="0" smtClean="0">
                <a:solidFill>
                  <a:srgbClr val="FF00FF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eaLnBrk="1" hangingPunct="1">
              <a:spcBef>
                <a:spcPct val="0"/>
              </a:spcBef>
            </a:pPr>
            <a:r>
              <a:rPr lang="en-US" sz="6000" dirty="0" smtClean="0"/>
              <a:t>but </a:t>
            </a:r>
            <a:r>
              <a:rPr lang="en-US" sz="6000" dirty="0" smtClean="0">
                <a:solidFill>
                  <a:srgbClr val="FF0000"/>
                </a:solidFill>
              </a:rPr>
              <a:t>not</a:t>
            </a:r>
            <a:r>
              <a:rPr lang="en-US" sz="6000" dirty="0" smtClean="0"/>
              <a:t> a random event!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12111</TotalTime>
  <Words>500</Words>
  <Application>Microsoft Macintosh PowerPoint</Application>
  <PresentationFormat>On-screen Show (4:3)</PresentationFormat>
  <Paragraphs>99</Paragraphs>
  <Slides>18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6.042 Lecture Template</vt:lpstr>
      <vt:lpstr>PowerPoint Presentation</vt:lpstr>
      <vt:lpstr>99% accurate TB testing</vt:lpstr>
      <vt:lpstr>99% accurate TB testing</vt:lpstr>
      <vt:lpstr>Probability of TB?</vt:lpstr>
      <vt:lpstr>A Random Person</vt:lpstr>
      <vt:lpstr>A Random Person</vt:lpstr>
      <vt:lpstr>A Random Person?</vt:lpstr>
      <vt:lpstr>A Random Person?</vt:lpstr>
      <vt:lpstr>You are not Random</vt:lpstr>
      <vt:lpstr>You are not Random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1359</cp:revision>
  <cp:lastPrinted>2016-04-29T01:29:34Z</cp:lastPrinted>
  <dcterms:created xsi:type="dcterms:W3CDTF">2011-04-05T13:58:44Z</dcterms:created>
  <dcterms:modified xsi:type="dcterms:W3CDTF">2016-04-29T01:29:54Z</dcterms:modified>
</cp:coreProperties>
</file>