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3.xml" ContentType="application/vnd.openxmlformats-officedocument.presentationml.notesSlide+xml"/>
  <Override PartName="/ppt/embeddings/oleObject44.bin" ContentType="application/vnd.openxmlformats-officedocument.oleObject"/>
  <Override PartName="/ppt/notesSlides/notesSlide24.xml" ContentType="application/vnd.openxmlformats-officedocument.presentationml.notesSlide+xml"/>
  <Override PartName="/ppt/embeddings/oleObject45.bin" ContentType="application/vnd.openxmlformats-officedocument.oleObject"/>
  <Override PartName="/ppt/notesSlides/notesSlide25.xml" ContentType="application/vnd.openxmlformats-officedocument.presentationml.notesSlide+xml"/>
  <Override PartName="/ppt/embeddings/oleObject46.bin" ContentType="application/vnd.openxmlformats-officedocument.oleObject"/>
  <Override PartName="/ppt/notesSlides/notesSlide26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embeddings/oleObject4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322" r:id="rId2"/>
    <p:sldId id="376" r:id="rId3"/>
    <p:sldId id="377" r:id="rId4"/>
    <p:sldId id="378" r:id="rId5"/>
    <p:sldId id="441" r:id="rId6"/>
    <p:sldId id="436" r:id="rId7"/>
    <p:sldId id="440" r:id="rId8"/>
    <p:sldId id="380" r:id="rId9"/>
    <p:sldId id="443" r:id="rId10"/>
    <p:sldId id="442" r:id="rId11"/>
    <p:sldId id="448" r:id="rId12"/>
    <p:sldId id="447" r:id="rId13"/>
    <p:sldId id="445" r:id="rId14"/>
    <p:sldId id="474" r:id="rId15"/>
    <p:sldId id="434" r:id="rId16"/>
    <p:sldId id="451" r:id="rId17"/>
    <p:sldId id="452" r:id="rId18"/>
    <p:sldId id="453" r:id="rId19"/>
    <p:sldId id="405" r:id="rId20"/>
    <p:sldId id="437" r:id="rId21"/>
    <p:sldId id="438" r:id="rId22"/>
    <p:sldId id="403" r:id="rId23"/>
    <p:sldId id="427" r:id="rId24"/>
    <p:sldId id="469" r:id="rId25"/>
    <p:sldId id="466" r:id="rId26"/>
    <p:sldId id="467" r:id="rId27"/>
    <p:sldId id="468" r:id="rId28"/>
    <p:sldId id="470" r:id="rId29"/>
    <p:sldId id="471" r:id="rId30"/>
    <p:sldId id="392" r:id="rId31"/>
    <p:sldId id="414" r:id="rId32"/>
    <p:sldId id="472" r:id="rId33"/>
    <p:sldId id="475" r:id="rId34"/>
    <p:sldId id="430" r:id="rId35"/>
    <p:sldId id="395" r:id="rId36"/>
  </p:sldIdLst>
  <p:sldSz cx="9144000" cy="6858000" type="screen4x3"/>
  <p:notesSz cx="9601200" cy="7315200"/>
  <p:custDataLst>
    <p:tags r:id="rId4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344" y="-13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05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16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1.emf"/><Relationship Id="rId1" Type="http://schemas.openxmlformats.org/officeDocument/2006/relationships/image" Target="../media/image23.emf"/><Relationship Id="rId2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1.emf"/><Relationship Id="rId1" Type="http://schemas.openxmlformats.org/officeDocument/2006/relationships/image" Target="../media/image25.emf"/><Relationship Id="rId2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1.bin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with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32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6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603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…depends on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 you have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874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You know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1732"/>
              </p:ext>
            </p:extLst>
          </p:nvPr>
        </p:nvGraphicFramePr>
        <p:xfrm>
          <a:off x="2068513" y="2362200"/>
          <a:ext cx="4946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66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330404"/>
            <a:ext cx="140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92082"/>
                </a:solidFill>
                <a:latin typeface="Como"/>
                <a:cs typeface="Como"/>
              </a:rPr>
              <a:t>2</a:t>
            </a:r>
            <a:r>
              <a:rPr lang="en-US" sz="6600" dirty="0" smtClean="0">
                <a:solidFill>
                  <a:srgbClr val="A92082"/>
                </a:solidFill>
                <a:latin typeface="Como"/>
                <a:cs typeface="Como"/>
              </a:rPr>
              <a:t>%</a:t>
            </a:r>
            <a:endParaRPr lang="en-US" sz="6600" dirty="0">
              <a:solidFill>
                <a:srgbClr val="A92082"/>
              </a:solidFill>
              <a:latin typeface="Como"/>
              <a:cs typeface="Como"/>
            </a:endParaRPr>
          </a:p>
        </p:txBody>
      </p:sp>
    </p:spTree>
    <p:extLst>
      <p:ext uri="{BB962C8B-B14F-4D97-AF65-F5344CB8AC3E}">
        <p14:creationId xmlns:p14="http://schemas.microsoft.com/office/powerpoint/2010/main" val="11571648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indicates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774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974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 smtClean="0"/>
              <a:t>: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5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809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0"/>
            <a:ext cx="8153400" cy="4867999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/>
              <a:t>:</a:t>
            </a:r>
          </a:p>
          <a:p>
            <a:endParaRPr lang="en-US" sz="5400" dirty="0"/>
          </a:p>
          <a:p>
            <a:r>
              <a:rPr lang="en-US" sz="5400" dirty="0" smtClean="0">
                <a:solidFill>
                  <a:srgbClr val="A92082"/>
                </a:solidFill>
              </a:rPr>
              <a:t>Do not confuse these!</a:t>
            </a:r>
            <a:endParaRPr lang="en-US" sz="5400" dirty="0">
              <a:solidFill>
                <a:srgbClr val="A920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587"/>
              </p:ext>
            </p:extLst>
          </p:nvPr>
        </p:nvGraphicFramePr>
        <p:xfrm>
          <a:off x="2319338" y="4419600"/>
          <a:ext cx="44973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4" name="Equation" r:id="rId3" imgW="889000" imgH="241300" progId="Equation.DSMT4">
                  <p:embed/>
                </p:oleObj>
              </mc:Choice>
              <mc:Fallback>
                <p:oleObj name="Equation" r:id="rId3" imgW="88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4419600"/>
                        <a:ext cx="449738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5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" name="Group 3"/>
          <p:cNvGrpSpPr/>
          <p:nvPr/>
        </p:nvGrpSpPr>
        <p:grpSpPr>
          <a:xfrm>
            <a:off x="268290" y="1797546"/>
            <a:ext cx="8415210" cy="3231654"/>
            <a:chOff x="268290" y="1797546"/>
            <a:chExt cx="8415210" cy="3231654"/>
          </a:xfrm>
        </p:grpSpPr>
        <p:sp>
          <p:nvSpPr>
            <p:cNvPr id="2" name="TextBox 1"/>
            <p:cNvSpPr txBox="1"/>
            <p:nvPr/>
          </p:nvSpPr>
          <p:spPr>
            <a:xfrm>
              <a:off x="268290" y="1797546"/>
              <a:ext cx="8415210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Bayes’ Theorem</a:t>
              </a:r>
              <a:r>
                <a:rPr lang="en-US" sz="6000" dirty="0" smtClean="0">
                  <a:latin typeface="Comic Sans MS"/>
                  <a:cs typeface="Comic Sans MS"/>
                </a:rPr>
                <a:t> lets us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  find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given</a:t>
              </a:r>
              <a:r>
                <a:rPr lang="en-US" sz="6000" dirty="0" smtClean="0">
                  <a:solidFill>
                    <a:srgbClr val="A92082"/>
                  </a:solidFill>
                  <a:latin typeface="Comic Sans MS"/>
                  <a:cs typeface="Comic Sans MS"/>
                </a:rPr>
                <a:t>  </a:t>
              </a:r>
              <a:r>
                <a:rPr lang="en-US" sz="6000" dirty="0" smtClean="0">
                  <a:latin typeface="Comic Sans MS"/>
                  <a:cs typeface="Comic Sans MS"/>
                </a:rPr>
                <a:t>                 </a:t>
              </a:r>
              <a:endParaRPr lang="en-US" sz="6000" dirty="0"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106496"/>
                </p:ext>
              </p:extLst>
            </p:nvPr>
          </p:nvGraphicFramePr>
          <p:xfrm>
            <a:off x="2971800" y="3926718"/>
            <a:ext cx="3970338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2" name="Equation" r:id="rId4" imgW="850900" imgH="228600" progId="Equation.DSMT4">
                    <p:embed/>
                  </p:oleObj>
                </mc:Choice>
                <mc:Fallback>
                  <p:oleObj name="Equation" r:id="rId4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1800" y="3926718"/>
                          <a:ext cx="3970338" cy="10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367014"/>
                </p:ext>
              </p:extLst>
            </p:nvPr>
          </p:nvGraphicFramePr>
          <p:xfrm>
            <a:off x="2897187" y="2821818"/>
            <a:ext cx="4189413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3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7187" y="2821818"/>
                          <a:ext cx="4189413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8227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4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2858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54287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32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6668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5720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TB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30185"/>
              </p:ext>
            </p:extLst>
          </p:nvPr>
        </p:nvGraphicFramePr>
        <p:xfrm>
          <a:off x="152400" y="1489075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89075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687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4019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1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8321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2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775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633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1" name="Equation" r:id="rId4" imgW="2171700" imgH="495300" progId="Equation.DSMT4">
                  <p:embed/>
                </p:oleObj>
              </mc:Choice>
              <mc:Fallback>
                <p:oleObj name="Equation" r:id="rId4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760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43533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3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1335"/>
              </p:ext>
            </p:extLst>
          </p:nvPr>
        </p:nvGraphicFramePr>
        <p:xfrm>
          <a:off x="933450" y="3200400"/>
          <a:ext cx="34861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4" name="Equation" r:id="rId9" imgW="762000" imgH="533400" progId="Equation.DSMT4">
                  <p:embed/>
                </p:oleObj>
              </mc:Choice>
              <mc:Fallback>
                <p:oleObj name="Equation" r:id="rId9" imgW="762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200400"/>
                        <a:ext cx="34861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77789"/>
              </p:ext>
            </p:extLst>
          </p:nvPr>
        </p:nvGraphicFramePr>
        <p:xfrm>
          <a:off x="4260850" y="3200400"/>
          <a:ext cx="267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5" name="Equation" r:id="rId11" imgW="584200" imgH="533400" progId="Equation.DSMT4">
                  <p:embed/>
                </p:oleObj>
              </mc:Choice>
              <mc:Fallback>
                <p:oleObj name="Equation" r:id="rId11" imgW="58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850" y="3200400"/>
                        <a:ext cx="2673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82090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6" name="Equation" r:id="rId13" imgW="2146300" imgH="495300" progId="Equation.DSMT4">
                  <p:embed/>
                </p:oleObj>
              </mc:Choice>
              <mc:Fallback>
                <p:oleObj name="Equation" r:id="rId13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608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95593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9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34942"/>
              </p:ext>
            </p:extLst>
          </p:nvPr>
        </p:nvGraphicFramePr>
        <p:xfrm>
          <a:off x="858838" y="2819400"/>
          <a:ext cx="691038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0" name="Equation" r:id="rId6" imgW="1612900" imgH="495300" progId="Equation.DSMT4">
                  <p:embed/>
                </p:oleObj>
              </mc:Choice>
              <mc:Fallback>
                <p:oleObj name="Equation" r:id="rId6" imgW="1612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8838" y="2819400"/>
                        <a:ext cx="6910387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51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916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2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0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92829"/>
              </p:ext>
            </p:extLst>
          </p:nvPr>
        </p:nvGraphicFramePr>
        <p:xfrm>
          <a:off x="857250" y="2819400"/>
          <a:ext cx="78343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9" name="Equation" r:id="rId4" imgW="1828800" imgH="495300" progId="Equation.DSMT4">
                  <p:embed/>
                </p:oleObj>
              </mc:Choice>
              <mc:Fallback>
                <p:oleObj name="Equation" r:id="rId4" imgW="1828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0" y="2819400"/>
                        <a:ext cx="7834313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8445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648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55567"/>
              </p:ext>
            </p:extLst>
          </p:nvPr>
        </p:nvGraphicFramePr>
        <p:xfrm>
          <a:off x="533400" y="3090862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2" name="Equation" r:id="rId9" imgW="635000" imgH="469900" progId="Equation.DSMT4">
                  <p:embed/>
                </p:oleObj>
              </mc:Choice>
              <mc:Fallback>
                <p:oleObj name="Equation" r:id="rId9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3090862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3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104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852"/>
              </p:ext>
            </p:extLst>
          </p:nvPr>
        </p:nvGraphicFramePr>
        <p:xfrm>
          <a:off x="2755900" y="2819400"/>
          <a:ext cx="5930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8" name="Equation" r:id="rId4" imgW="1384300" imgH="469900" progId="Equation.DSMT4">
                  <p:embed/>
                </p:oleObj>
              </mc:Choice>
              <mc:Fallback>
                <p:oleObj name="Equation" r:id="rId4" imgW="1384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5900" y="2819400"/>
                        <a:ext cx="5930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5304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857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56391"/>
              </p:ext>
            </p:extLst>
          </p:nvPr>
        </p:nvGraphicFramePr>
        <p:xfrm>
          <a:off x="1743075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1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3075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2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703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6137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7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6184"/>
              </p:ext>
            </p:extLst>
          </p:nvPr>
        </p:nvGraphicFramePr>
        <p:xfrm>
          <a:off x="3571875" y="2819400"/>
          <a:ext cx="51149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9" name="Equation" r:id="rId7" imgW="1193800" imgH="469900" progId="Equation.DSMT4">
                  <p:embed/>
                </p:oleObj>
              </mc:Choice>
              <mc:Fallback>
                <p:oleObj name="Equation" r:id="rId7" imgW="1193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875" y="2819400"/>
                        <a:ext cx="51149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89625"/>
              </p:ext>
            </p:extLst>
          </p:nvPr>
        </p:nvGraphicFramePr>
        <p:xfrm>
          <a:off x="2133600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0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548258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1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8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147"/>
              </p:ext>
            </p:extLst>
          </p:nvPr>
        </p:nvGraphicFramePr>
        <p:xfrm>
          <a:off x="2008788" y="39772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772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51750"/>
              </p:ext>
            </p:extLst>
          </p:nvPr>
        </p:nvGraphicFramePr>
        <p:xfrm>
          <a:off x="304800" y="4595813"/>
          <a:ext cx="6657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595813"/>
                        <a:ext cx="66579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21734"/>
              </p:ext>
            </p:extLst>
          </p:nvPr>
        </p:nvGraphicFramePr>
        <p:xfrm>
          <a:off x="169863" y="1046163"/>
          <a:ext cx="87455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4" name="Equation" r:id="rId4" imgW="1968500" imgH="469900" progId="Equation.DSMT4">
                  <p:embed/>
                </p:oleObj>
              </mc:Choice>
              <mc:Fallback>
                <p:oleObj name="Equation" r:id="rId4" imgW="1968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3" y="1046163"/>
                        <a:ext cx="8745537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2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16034"/>
              </p:ext>
            </p:extLst>
          </p:nvPr>
        </p:nvGraphicFramePr>
        <p:xfrm>
          <a:off x="195263" y="1600200"/>
          <a:ext cx="77295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4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3" y="1600200"/>
                        <a:ext cx="772953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83337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5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587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48871"/>
              </p:ext>
            </p:extLst>
          </p:nvPr>
        </p:nvGraphicFramePr>
        <p:xfrm>
          <a:off x="363538" y="1970087"/>
          <a:ext cx="8474075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tion" r:id="rId4" imgW="1155700" imgH="469900" progId="Equation.DSMT4">
                  <p:embed/>
                </p:oleObj>
              </mc:Choice>
              <mc:Fallback>
                <p:oleObj name="Equation" r:id="rId4" imgW="1155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8" y="1970087"/>
                        <a:ext cx="8474075" cy="344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8090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4800" dirty="0" smtClean="0">
                <a:latin typeface="Comic Sans MS"/>
                <a:cs typeface="Comic Sans MS"/>
              </a:rPr>
              <a:t> probability of TB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78516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371600"/>
            <a:ext cx="899586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000" dirty="0" smtClean="0">
                <a:latin typeface="Comic Sans MS"/>
                <a:cs typeface="Comic Sans MS"/>
              </a:rPr>
              <a:t>ecause of 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 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</a:t>
            </a:r>
          </a:p>
          <a:p>
            <a:pPr algn="l"/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false positive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(2%)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5000" dirty="0" smtClean="0">
                <a:latin typeface="Comic Sans MS"/>
                <a:cs typeface="Comic Sans MS"/>
              </a:rPr>
              <a:t>compared to TB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50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50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probability of TB</a:t>
            </a:r>
          </a:p>
          <a:p>
            <a:pPr lvl="0"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remains </a:t>
            </a:r>
            <a:r>
              <a:rPr lang="en-US" sz="5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(1/2 %</a:t>
            </a:r>
            <a:r>
              <a:rPr lang="en-US" sz="5000" dirty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5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they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98%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814388" y="2435304"/>
            <a:ext cx="7198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29324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88620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8008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579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24016"/>
              </p:ext>
            </p:extLst>
          </p:nvPr>
        </p:nvGraphicFramePr>
        <p:xfrm>
          <a:off x="781050" y="2012950"/>
          <a:ext cx="75358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name="Equation" r:id="rId6" imgW="1574800" imgH="469900" progId="Equation.DSMT4">
                  <p:embed/>
                </p:oleObj>
              </mc:Choice>
              <mc:Fallback>
                <p:oleObj name="Equation" r:id="rId6" imgW="1574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2012950"/>
                        <a:ext cx="75358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4380679"/>
            <a:ext cx="92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2%)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07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56029"/>
              </p:ext>
            </p:extLst>
          </p:nvPr>
        </p:nvGraphicFramePr>
        <p:xfrm>
          <a:off x="573088" y="1936750"/>
          <a:ext cx="753903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4" imgW="1270000" imgH="469900" progId="Equation.DSMT4">
                  <p:embed/>
                </p:oleObj>
              </mc:Choice>
              <mc:Fallback>
                <p:oleObj name="Equation" r:id="rId4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1936750"/>
                        <a:ext cx="7539037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475085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Overall</a:t>
            </a:r>
            <a:endParaRPr lang="en-US" sz="6000" dirty="0"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20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764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11573</TotalTime>
  <Words>667</Words>
  <Application>Microsoft Macintosh PowerPoint</Application>
  <PresentationFormat>On-screen Show (4:3)</PresentationFormat>
  <Paragraphs>151</Paragraphs>
  <Slides>35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6.042 Lecture Template</vt:lpstr>
      <vt:lpstr>Equation</vt:lpstr>
      <vt:lpstr>PowerPoint Presentation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PowerPoint Presentation</vt:lpstr>
      <vt:lpstr>Do you have TB?</vt:lpstr>
      <vt:lpstr>A Random Person</vt:lpstr>
      <vt:lpstr>Do you have TB?</vt:lpstr>
      <vt:lpstr>Do you have TB?</vt:lpstr>
      <vt:lpstr>Confidence vs Prediction</vt:lpstr>
      <vt:lpstr>Confidence vs Prediction</vt:lpstr>
      <vt:lpstr>Confidence vs Prediction</vt:lpstr>
      <vt:lpstr>PowerPoint Presentation</vt:lpstr>
      <vt:lpstr>PowerPoint Presentation</vt:lpstr>
      <vt:lpstr>Odds of TB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11,000 TB cases reported</vt:lpstr>
      <vt:lpstr>11,000 TB cases reported</vt:lpstr>
      <vt:lpstr>Do you have TB?</vt:lpstr>
      <vt:lpstr>Do you have TB?</vt:lpstr>
      <vt:lpstr>Unlikely you have TB</vt:lpstr>
      <vt:lpstr>Unlikely you have TB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1309</cp:revision>
  <cp:lastPrinted>2016-04-22T18:51:20Z</cp:lastPrinted>
  <dcterms:created xsi:type="dcterms:W3CDTF">2011-04-05T13:58:44Z</dcterms:created>
  <dcterms:modified xsi:type="dcterms:W3CDTF">2016-04-28T14:56:00Z</dcterms:modified>
</cp:coreProperties>
</file>