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06" r:id="rId2"/>
    <p:sldId id="296" r:id="rId3"/>
    <p:sldId id="324" r:id="rId4"/>
    <p:sldId id="369" r:id="rId5"/>
    <p:sldId id="384" r:id="rId6"/>
    <p:sldId id="314" r:id="rId7"/>
    <p:sldId id="374" r:id="rId8"/>
    <p:sldId id="391" r:id="rId9"/>
    <p:sldId id="302" r:id="rId10"/>
    <p:sldId id="400" r:id="rId11"/>
    <p:sldId id="394" r:id="rId12"/>
    <p:sldId id="392" r:id="rId13"/>
    <p:sldId id="386" r:id="rId14"/>
    <p:sldId id="388" r:id="rId15"/>
    <p:sldId id="365" r:id="rId16"/>
    <p:sldId id="327" r:id="rId17"/>
    <p:sldId id="300" r:id="rId18"/>
    <p:sldId id="393" r:id="rId19"/>
    <p:sldId id="367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05" d="100"/>
          <a:sy n="105" d="100"/>
        </p:scale>
        <p:origin x="-904" y="-104"/>
      </p:cViewPr>
      <p:guideLst>
        <p:guide orient="horz" pos="2176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4EC8C-F884-488E-A862-79FD3BB1D3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DE255-436F-4D05-9F9F-E12A91E9784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AE3DA-2526-44A5-9FC8-D7F23C7033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C5A86-2CC6-4080-96F0-A9A36CA785C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DD234-A79E-41E3-B31D-576D2B5D4D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F52A8-AB7C-401C-B8E1-CA4A14F1C9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4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88F24A0-8337-483F-94A1-A4658F56F96A}" type="slidenum">
              <a:rPr lang="en-US" sz="1300">
                <a:latin typeface="Arial" pitchFamily="34" charset="0"/>
              </a:rPr>
              <a:pPr algn="r" defTabSz="966788"/>
              <a:t>5</a:t>
            </a:fld>
            <a:endParaRPr lang="en-US" sz="130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F389-BC75-49CD-B91C-BDF5EC1FB59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CE8-5B86-429A-B749-410F8DFE8B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3DA31-0F2C-4435-B422-E3A0805D24E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12M.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30,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Conditional Probability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1429" y="5430762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37838"/>
              </p:ext>
            </p:extLst>
          </p:nvPr>
        </p:nvGraphicFramePr>
        <p:xfrm>
          <a:off x="201613" y="1631950"/>
          <a:ext cx="8443586" cy="370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44" name="Equation" r:id="rId4" imgW="1562100" imgH="685800" progId="Equation.DSMT4">
                  <p:embed/>
                </p:oleObj>
              </mc:Choice>
              <mc:Fallback>
                <p:oleObj name="Equation" r:id="rId4" imgW="15621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631950"/>
                        <a:ext cx="8443586" cy="37042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207610" y="1563007"/>
            <a:ext cx="8548648" cy="3883097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3719" y="4748394"/>
            <a:ext cx="27271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event: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1]</a:t>
            </a:r>
          </a:p>
        </p:txBody>
      </p:sp>
    </p:spTree>
    <p:extLst>
      <p:ext uri="{BB962C8B-B14F-4D97-AF65-F5344CB8AC3E}">
        <p14:creationId xmlns:p14="http://schemas.microsoft.com/office/powerpoint/2010/main" val="27838636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1" grpId="0"/>
      <p:bldP spid="134" grpId="0"/>
      <p:bldP spid="13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71960" y="2463186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(2,1,3)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7914" y="474839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6172164" y="2279076"/>
            <a:ext cx="735911" cy="94961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2453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prize at 1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247643"/>
                </a:solidFill>
              </a:rPr>
              <a:t>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475759" y="2332594"/>
            <a:ext cx="2657098" cy="9387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77" name="Equation" r:id="rId4" imgW="292100" imgH="469900" progId="Equation.DSMT4">
                  <p:embed/>
                </p:oleObj>
              </mc:Choice>
              <mc:Fallback>
                <p:oleObj name="Equation" r:id="rId4" imgW="2921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01670"/>
              </p:ext>
            </p:extLst>
          </p:nvPr>
        </p:nvGraphicFramePr>
        <p:xfrm>
          <a:off x="1285872" y="3889375"/>
          <a:ext cx="68294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8" name="Equation" r:id="rId4" imgW="1168400" imgH="381000" progId="Equation.DSMT4">
                  <p:embed/>
                </p:oleObj>
              </mc:Choice>
              <mc:Fallback>
                <p:oleObj name="Equation" r:id="rId4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2" y="3889375"/>
                        <a:ext cx="6829425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8574" y="1164167"/>
            <a:ext cx="8159758" cy="5143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Pr{ </a:t>
            </a:r>
            <a:r>
              <a:rPr lang="en-US" sz="4800" dirty="0" smtClean="0">
                <a:solidFill>
                  <a:srgbClr val="FF0000"/>
                </a:solidFill>
              </a:rPr>
              <a:t>prize at 1</a:t>
            </a:r>
            <a:r>
              <a:rPr lang="en-US" sz="4800" dirty="0" smtClean="0"/>
              <a:t> </a:t>
            </a:r>
            <a:r>
              <a:rPr lang="en-US" sz="4800" b="1" dirty="0" smtClean="0"/>
              <a:t>| 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endParaRPr lang="en-US" sz="4800" dirty="0" smtClean="0"/>
          </a:p>
          <a:p>
            <a:pPr eaLnBrk="1" hangingPunct="1">
              <a:lnSpc>
                <a:spcPct val="70000"/>
              </a:lnSpc>
            </a:pPr>
            <a:r>
              <a:rPr lang="en-US" sz="4800" dirty="0" smtClean="0"/>
              <a:t>                        goat at 2}</a:t>
            </a:r>
            <a:endParaRPr lang="en-US" sz="60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[</a:t>
            </a:r>
            <a:r>
              <a:rPr lang="en-US" sz="4800" dirty="0" smtClean="0">
                <a:solidFill>
                  <a:srgbClr val="0000CC"/>
                </a:solidFill>
              </a:rPr>
              <a:t>picked 1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CC0099"/>
                </a:solidFill>
              </a:rPr>
              <a:t>&amp;</a:t>
            </a:r>
            <a:r>
              <a:rPr lang="en-US" sz="4800" dirty="0" smtClean="0"/>
              <a:t> goat at 2</a:t>
            </a:r>
            <a:r>
              <a:rPr lang="en-US" sz="4400" dirty="0" smtClean="0"/>
              <a:t>] =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5400" dirty="0" smtClean="0"/>
              <a:t>{ </a:t>
            </a:r>
            <a:r>
              <a:rPr lang="en-US" sz="5400" dirty="0" smtClean="0">
                <a:solidFill>
                  <a:srgbClr val="FF0000"/>
                </a:solidFill>
              </a:rPr>
              <a:t>(1,1,2)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1B7F3C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(1,1,3)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247643"/>
                </a:solidFill>
              </a:rPr>
              <a:t> (3,1,2)</a:t>
            </a:r>
            <a:r>
              <a:rPr lang="en-US" sz="5400" dirty="0" smtClean="0"/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396730" y="1468979"/>
          <a:ext cx="12223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49" name="Equation" r:id="rId6" imgW="292100" imgH="469900" progId="Equation.DSMT4">
                  <p:embed/>
                </p:oleObj>
              </mc:Choice>
              <mc:Fallback>
                <p:oleObj name="Equation" r:id="rId6" imgW="2921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30" y="1468979"/>
                        <a:ext cx="12223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96" y="1417369"/>
            <a:ext cx="6996701" cy="88404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Pr{ prize at 1 </a:t>
            </a:r>
            <a:r>
              <a:rPr lang="en-US" sz="4400" b="1" dirty="0" smtClean="0"/>
              <a:t>| </a:t>
            </a:r>
            <a:r>
              <a:rPr lang="en-US" sz="4400" dirty="0" smtClean="0"/>
              <a:t>Goat at 2}</a:t>
            </a:r>
            <a:r>
              <a:rPr lang="en-US" sz="3600" dirty="0" smtClean="0"/>
              <a:t>  </a:t>
            </a:r>
            <a:r>
              <a:rPr lang="en-US" dirty="0" smtClean="0"/>
              <a:t>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                     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4000" dirty="0">
                <a:latin typeface="Comic Sans MS" pitchFamily="66" charset="0"/>
              </a:rPr>
              <a:t> [Goat at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 { (</a:t>
            </a:r>
            <a:r>
              <a:rPr lang="en-US" sz="4400" dirty="0">
                <a:latin typeface="Comic Sans MS" pitchFamily="66" charset="0"/>
              </a:rPr>
              <a:t>1,1,2),(1,1,3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1,2,3),(1,3,2)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(</a:t>
            </a:r>
            <a:r>
              <a:rPr lang="en-US" sz="4400" dirty="0">
                <a:latin typeface="Comic Sans MS" pitchFamily="66" charset="0"/>
              </a:rPr>
              <a:t>3,3,1),(3,3,2),(3,1,2),(3,2,1)}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99668625-B7B6-4F60-B5FE-C351530365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7143962" y="1371600"/>
            <a:ext cx="1744663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=</a:t>
            </a:r>
            <a:r>
              <a:rPr lang="en-US" sz="4400" b="1" dirty="0">
                <a:solidFill>
                  <a:schemeClr val="accent2"/>
                </a:solidFill>
              </a:rPr>
              <a:t> </a:t>
            </a:r>
            <a:r>
              <a:rPr lang="en-US" sz="4400" b="1" dirty="0">
                <a:solidFill>
                  <a:schemeClr val="accent2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72275" y="2198688"/>
            <a:ext cx="1978025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47643"/>
                </a:solidFill>
                <a:latin typeface="Comic Sans MS" pitchFamily="66" charset="0"/>
              </a:rPr>
              <a:t>Really!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1202077" y="4130212"/>
            <a:ext cx="7305205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(1,1,2),(1,1,3), (1,2,3),(1,3,2)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1263719" y="1356190"/>
            <a:ext cx="2672527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FCF15E04-3298-48B5-AD07-D0187196EF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620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Pr{ prize at 1 </a:t>
            </a:r>
            <a:r>
              <a:rPr lang="en-US" sz="4000" b="1" dirty="0" smtClean="0"/>
              <a:t>| </a:t>
            </a:r>
            <a:r>
              <a:rPr lang="en-US" sz="4000" dirty="0" smtClean="0"/>
              <a:t>Carol opens 2}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 </a:t>
            </a:r>
            <a:r>
              <a:rPr lang="en-US" sz="2400" dirty="0" smtClean="0"/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239000" y="1371600"/>
            <a:ext cx="17446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66" charset="0"/>
              </a:rPr>
              <a:t>=</a:t>
            </a:r>
            <a:r>
              <a:rPr lang="en-US" sz="3600" b="1">
                <a:solidFill>
                  <a:schemeClr val="accent2"/>
                </a:solidFill>
                <a:latin typeface="Comic Sans MS" pitchFamily="66" charset="0"/>
              </a:rPr>
              <a:t> 1/2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2281238"/>
            <a:ext cx="8610600" cy="316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                      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 Outcomes: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mic Sans MS" pitchFamily="66" charset="0"/>
              </a:rPr>
              <a:t>(Prize Door, Picked Door, Carol door)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3600" dirty="0">
                <a:latin typeface="Comic Sans MS" pitchFamily="66" charset="0"/>
              </a:rPr>
              <a:t> [Carol opens 2] =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 smtClean="0">
                <a:latin typeface="Comic Sans MS" pitchFamily="66" charset="0"/>
              </a:rPr>
              <a:t> { (</a:t>
            </a:r>
            <a:r>
              <a:rPr lang="en-US" sz="4400" dirty="0">
                <a:latin typeface="Comic Sans MS" pitchFamily="66" charset="0"/>
              </a:rPr>
              <a:t>1,1,2</a:t>
            </a:r>
            <a:r>
              <a:rPr lang="en-US" sz="4400" dirty="0" smtClean="0">
                <a:latin typeface="Comic Sans MS" pitchFamily="66" charset="0"/>
              </a:rPr>
              <a:t>), (</a:t>
            </a:r>
            <a:r>
              <a:rPr lang="en-US" sz="4400" dirty="0">
                <a:latin typeface="Comic Sans MS" pitchFamily="66" charset="0"/>
              </a:rPr>
              <a:t>1,3,2</a:t>
            </a:r>
            <a:r>
              <a:rPr lang="en-US" sz="4400" dirty="0" smtClean="0">
                <a:latin typeface="Comic Sans MS" pitchFamily="66" charset="0"/>
              </a:rPr>
              <a:t>) ,</a:t>
            </a:r>
            <a:endParaRPr lang="en-US" sz="44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  (3,3,2),(3,1,2)}</a:t>
            </a:r>
          </a:p>
        </p:txBody>
      </p:sp>
      <p:sp>
        <p:nvSpPr>
          <p:cNvPr id="26630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144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Conditional Probability</a:t>
            </a:r>
            <a:r>
              <a:rPr lang="en-US" sz="3200" b="0" smtClean="0"/>
              <a:t>: Monty Hall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1047965" y="1315094"/>
            <a:ext cx="2449710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kern="0" dirty="0" smtClean="0">
                <a:solidFill>
                  <a:srgbClr val="1E8E33"/>
                </a:solidFill>
                <a:latin typeface="Comic Sans MS"/>
              </a:rPr>
              <a:t>prize at 1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2846423" y="3924727"/>
            <a:ext cx="37513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1E8E33"/>
                </a:solidFill>
                <a:latin typeface="Comic Sans MS" pitchFamily="66" charset="0"/>
              </a:rPr>
              <a:t>(1,1,2), (1,3,2)</a:t>
            </a:r>
            <a:endParaRPr lang="en-US" sz="4400" dirty="0" smtClean="0">
              <a:solidFill>
                <a:srgbClr val="1E8E33"/>
              </a:solidFill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B44A5F1B-240B-4E55-8EA4-F0567455291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986" y="1093062"/>
            <a:ext cx="8890000" cy="5071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Seems that the contestant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as well </a:t>
            </a:r>
            <a:r>
              <a:rPr lang="en-US" sz="4000" dirty="0" smtClean="0">
                <a:solidFill>
                  <a:srgbClr val="C00000"/>
                </a:solidFill>
              </a:rPr>
              <a:t>stick</a:t>
            </a:r>
            <a:r>
              <a:rPr lang="en-US" sz="4000" dirty="0" smtClean="0"/>
              <a:t>, since the probabili</a:t>
            </a:r>
            <a:r>
              <a:rPr lang="en-US" sz="4400" dirty="0" smtClean="0"/>
              <a:t>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0000CC"/>
                </a:solidFill>
              </a:rPr>
              <a:t>1/2 </a:t>
            </a:r>
            <a:r>
              <a:rPr lang="en-US" sz="4000" i="1" dirty="0" smtClean="0"/>
              <a:t>given what he knows</a:t>
            </a:r>
            <a:r>
              <a:rPr lang="en-US" sz="4000" dirty="0" smtClean="0"/>
              <a:t>  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he chooses.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But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wait,</a:t>
            </a:r>
            <a:r>
              <a:rPr lang="en-US" sz="4000" dirty="0" smtClean="0">
                <a:solidFill>
                  <a:srgbClr val="DA0000"/>
                </a:solidFill>
              </a:rPr>
              <a:t> </a:t>
            </a:r>
            <a:r>
              <a:rPr lang="en-US" sz="4000" dirty="0" smtClean="0"/>
              <a:t>contestant </a:t>
            </a:r>
            <a:r>
              <a:rPr lang="en-US" sz="4000" dirty="0" smtClean="0">
                <a:solidFill>
                  <a:srgbClr val="1B7F3C"/>
                </a:solidFill>
              </a:rPr>
              <a:t>knows more</a:t>
            </a:r>
            <a:endParaRPr lang="en-US" sz="4000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than goat </a:t>
            </a:r>
            <a:r>
              <a:rPr lang="en-US" dirty="0" smtClean="0"/>
              <a:t>at door 2</a:t>
            </a:r>
            <a:r>
              <a:rPr lang="en-US" sz="4000" dirty="0" smtClean="0"/>
              <a:t>: he knows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Carol opened door 2</a:t>
            </a:r>
            <a:r>
              <a:rPr lang="en-US" sz="4400" dirty="0" smtClean="0"/>
              <a:t>!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6137914" y="4784004"/>
            <a:ext cx="2598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goat 2]</a:t>
            </a:r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7341" y="59497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(1,1,2)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28126" y="1090637"/>
            <a:ext cx="13324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(1,1,3)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29162" y="4282452"/>
            <a:ext cx="1398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47643"/>
                </a:solidFill>
                <a:latin typeface="+mj-lt"/>
              </a:rPr>
              <a:t>(3,1,2)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6111878" y="4831484"/>
            <a:ext cx="2650811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[picked 1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&amp; </a:t>
            </a:r>
            <a:r>
              <a:rPr lang="en-US" sz="4400" dirty="0" smtClean="0">
                <a:solidFill>
                  <a:srgbClr val="FF33CC"/>
                </a:solidFill>
                <a:latin typeface="+mj-lt"/>
              </a:rPr>
              <a:t>open</a:t>
            </a:r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 2]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 flipV="1">
            <a:off x="5946642" y="1222629"/>
            <a:ext cx="1329389" cy="48667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99365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0859681"/>
              </p:ext>
            </p:extLst>
          </p:nvPr>
        </p:nvGraphicFramePr>
        <p:xfrm>
          <a:off x="2860675" y="3159125"/>
          <a:ext cx="342582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59125"/>
                        <a:ext cx="3425825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1731963"/>
            <a:ext cx="8612188" cy="29622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Pr{ </a:t>
            </a:r>
            <a:r>
              <a:rPr lang="en-US" sz="4000" dirty="0" smtClean="0">
                <a:solidFill>
                  <a:srgbClr val="FF0000"/>
                </a:solidFill>
              </a:rPr>
              <a:t>prize at 1</a:t>
            </a:r>
            <a:r>
              <a:rPr lang="en-US" sz="4000" dirty="0" smtClean="0"/>
              <a:t> </a:t>
            </a:r>
            <a:r>
              <a:rPr lang="en-US" sz="4000" b="1" dirty="0" smtClean="0"/>
              <a:t>| 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endParaRPr lang="en-US" sz="40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4000" dirty="0" smtClean="0"/>
              <a:t>                       Carol opens 2} =</a:t>
            </a:r>
            <a:endParaRPr lang="en-US" sz="4800" dirty="0" smtClean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sz="3600" dirty="0" smtClean="0"/>
              <a:t>[</a:t>
            </a:r>
            <a:r>
              <a:rPr lang="en-US" sz="4000" dirty="0" smtClean="0">
                <a:solidFill>
                  <a:srgbClr val="0000CC"/>
                </a:solidFill>
              </a:rPr>
              <a:t>picked 1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C0099"/>
                </a:solidFill>
              </a:rPr>
              <a:t>&amp;</a:t>
            </a:r>
            <a:r>
              <a:rPr lang="en-US" sz="4000" dirty="0" smtClean="0"/>
              <a:t> Carol opens 2</a:t>
            </a:r>
            <a:r>
              <a:rPr lang="en-US" sz="3600" dirty="0" smtClean="0"/>
              <a:t>] =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{ </a:t>
            </a:r>
            <a:r>
              <a:rPr lang="en-US" sz="4400" dirty="0" smtClean="0">
                <a:solidFill>
                  <a:srgbClr val="FF0000"/>
                </a:solidFill>
              </a:rPr>
              <a:t>(1,1,2)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247643"/>
                </a:solidFill>
              </a:rPr>
              <a:t>(3,1,2)</a:t>
            </a:r>
            <a:r>
              <a:rPr lang="en-US" sz="4400" dirty="0" smtClean="0"/>
              <a:t> 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CF7919B3-9114-487F-983E-FE0A79358A7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02" name="Rectangle 1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239000" cy="9906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Conditional Probability</a:t>
            </a:r>
            <a:r>
              <a:rPr lang="en-US" sz="3200" b="0" dirty="0" smtClean="0"/>
              <a:t>: Monty Hall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08275" y="5016500"/>
          <a:ext cx="353695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016500"/>
                        <a:ext cx="3536950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/>
          <p:nvPr/>
        </p:nvSpPr>
        <p:spPr bwMode="auto">
          <a:xfrm>
            <a:off x="6359703" y="2897312"/>
            <a:ext cx="1705510" cy="2948684"/>
          </a:xfrm>
          <a:custGeom>
            <a:avLst/>
            <a:gdLst>
              <a:gd name="connsiteX0" fmla="*/ 0 w 1705510"/>
              <a:gd name="connsiteY0" fmla="*/ 2948684 h 2948684"/>
              <a:gd name="connsiteX1" fmla="*/ 1058239 w 1705510"/>
              <a:gd name="connsiteY1" fmla="*/ 2650733 h 2948684"/>
              <a:gd name="connsiteX2" fmla="*/ 1479479 w 1705510"/>
              <a:gd name="connsiteY2" fmla="*/ 2332234 h 2948684"/>
              <a:gd name="connsiteX3" fmla="*/ 1613043 w 1705510"/>
              <a:gd name="connsiteY3" fmla="*/ 1777430 h 2948684"/>
              <a:gd name="connsiteX4" fmla="*/ 1613043 w 1705510"/>
              <a:gd name="connsiteY4" fmla="*/ 1017142 h 2948684"/>
              <a:gd name="connsiteX5" fmla="*/ 1705510 w 1705510"/>
              <a:gd name="connsiteY5" fmla="*/ 0 h 294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5510" h="2948684">
                <a:moveTo>
                  <a:pt x="0" y="2948684"/>
                </a:moveTo>
                <a:cubicBezTo>
                  <a:pt x="405829" y="2851079"/>
                  <a:pt x="811659" y="2753475"/>
                  <a:pt x="1058239" y="2650733"/>
                </a:cubicBezTo>
                <a:cubicBezTo>
                  <a:pt x="1304819" y="2547991"/>
                  <a:pt x="1387012" y="2477785"/>
                  <a:pt x="1479479" y="2332234"/>
                </a:cubicBezTo>
                <a:cubicBezTo>
                  <a:pt x="1571946" y="2186683"/>
                  <a:pt x="1590782" y="1996612"/>
                  <a:pt x="1613043" y="1777430"/>
                </a:cubicBezTo>
                <a:cubicBezTo>
                  <a:pt x="1635304" y="1558248"/>
                  <a:pt x="1597632" y="1313380"/>
                  <a:pt x="1613043" y="1017142"/>
                </a:cubicBezTo>
                <a:cubicBezTo>
                  <a:pt x="1628454" y="720904"/>
                  <a:pt x="1666982" y="360452"/>
                  <a:pt x="1705510" y="0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7721" y="2089152"/>
            <a:ext cx="1071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+mj-lt"/>
              </a:rPr>
              <a:t>1/3</a:t>
            </a:r>
            <a:endParaRPr lang="en-US" sz="44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52B71504-A7D4-4915-9F12-4FB8BCF731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Conditional Probability: A Fair Die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41313" y="2717800"/>
            <a:ext cx="8397875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“knowledge” changes probabilities:</a:t>
            </a:r>
          </a:p>
          <a:p>
            <a:pPr algn="l"/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      Pr{roll 1 </a:t>
            </a:r>
            <a:r>
              <a:rPr lang="en-US" sz="4000" dirty="0">
                <a:solidFill>
                  <a:srgbClr val="1B7F3C"/>
                </a:solidFill>
                <a:latin typeface="Comic Sans MS" pitchFamily="66" charset="0"/>
              </a:rPr>
              <a:t>knowing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rolled odd}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60425" y="1000125"/>
          <a:ext cx="73882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2260440" imgH="533160" progId="Equation.DSMT4">
                  <p:embed/>
                </p:oleObj>
              </mc:Choice>
              <mc:Fallback>
                <p:oleObj name="Equation" r:id="rId4" imgW="226044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000125"/>
                        <a:ext cx="73882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41500" y="4006850"/>
          <a:ext cx="45894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6" imgW="1117440" imgH="533160" progId="Equation.DSMT4">
                  <p:embed/>
                </p:oleObj>
              </mc:Choice>
              <mc:Fallback>
                <p:oleObj name="Equation" r:id="rId6" imgW="111744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06850"/>
                        <a:ext cx="4589463" cy="218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3E4C6C7A-C13C-402F-A962-0DA50AE125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330200"/>
            <a:ext cx="5834062" cy="758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Conditional Probability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657225" y="1243192"/>
            <a:ext cx="7777163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|A}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is the probability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</a:t>
            </a:r>
            <a:r>
              <a:rPr lang="en-US" sz="4800" i="1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660066"/>
                </a:solidFill>
                <a:latin typeface="Comic Sans MS" pitchFamily="66" charset="0"/>
              </a:rPr>
              <a:t>given</a:t>
            </a:r>
            <a:r>
              <a:rPr lang="en-US" sz="4800" dirty="0">
                <a:latin typeface="Comic Sans MS" pitchFamily="66" charset="0"/>
              </a:rPr>
              <a:t> that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event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has </a:t>
            </a:r>
            <a:r>
              <a:rPr lang="en-US" sz="4800" dirty="0" smtClean="0">
                <a:latin typeface="Comic Sans MS" pitchFamily="66" charset="0"/>
              </a:rPr>
              <a:t>occurre</a:t>
            </a:r>
            <a:r>
              <a:rPr lang="en-US" sz="4400" dirty="0" smtClean="0">
                <a:latin typeface="Comic Sans MS" pitchFamily="66" charset="0"/>
              </a:rPr>
              <a:t>d: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420688" y="3862388"/>
            <a:ext cx="8034337" cy="2127250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39381"/>
              </p:ext>
            </p:extLst>
          </p:nvPr>
        </p:nvGraphicFramePr>
        <p:xfrm>
          <a:off x="595313" y="3717925"/>
          <a:ext cx="78708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1612900" imgH="495300" progId="Equation.DSMT4">
                  <p:embed/>
                </p:oleObj>
              </mc:Choice>
              <mc:Fallback>
                <p:oleObj name="Equation" r:id="rId4" imgW="16129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17925"/>
                        <a:ext cx="7870825" cy="241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3" name="TextBox 12"/>
          <p:cNvSpPr txBox="1"/>
          <p:nvPr/>
        </p:nvSpPr>
        <p:spPr>
          <a:xfrm>
            <a:off x="1101558" y="3082872"/>
            <a:ext cx="64299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Pr{A | O} = </a:t>
            </a:r>
            <a:r>
              <a:rPr lang="en-US" sz="3600" dirty="0" smtClean="0">
                <a:solidFill>
                  <a:srgbClr val="0000CC"/>
                </a:solidFill>
                <a:latin typeface="+mj-lt"/>
              </a:rPr>
              <a:t>Pr{1}/Pr{1,3,5}    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Text Box 123"/>
          <p:cNvSpPr txBox="1">
            <a:spLocks noChangeArrowheads="1"/>
          </p:cNvSpPr>
          <p:nvPr/>
        </p:nvSpPr>
        <p:spPr bwMode="auto">
          <a:xfrm>
            <a:off x="1132166" y="3074173"/>
            <a:ext cx="6871395" cy="3139321"/>
          </a:xfrm>
          <a:prstGeom prst="rect">
            <a:avLst/>
          </a:prstGeom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(1/6)/(1/2)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1/3</a:t>
            </a: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O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(1/3)/(1/2)   =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2/3</a:t>
            </a:r>
          </a:p>
          <a:p>
            <a:pPr lvl="0"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Pr{A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| E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0/(1/2)         = 0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  <a:p>
            <a:pPr algn="l">
              <a:spcBef>
                <a:spcPct val="50000"/>
              </a:spcBef>
            </a:pP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{   | </a:t>
            </a:r>
            <a:r>
              <a:rPr lang="en-US" sz="3600" dirty="0">
                <a:solidFill>
                  <a:srgbClr val="0000CC"/>
                </a:solidFill>
                <a:latin typeface="Comic Sans MS" pitchFamily="66" charset="0"/>
              </a:rPr>
              <a:t>E} =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(1/2)/(1/2)    = 1</a:t>
            </a:r>
            <a:endParaRPr lang="en-US" sz="3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1088" y="357188"/>
            <a:ext cx="7035800" cy="584200"/>
          </a:xfrm>
          <a:noFill/>
        </p:spPr>
        <p:txBody>
          <a:bodyPr wrap="none">
            <a:spAutoFit/>
          </a:bodyPr>
          <a:lstStyle/>
          <a:p>
            <a:pPr eaLnBrk="1" hangingPunct="1"/>
            <a:r>
              <a:rPr lang="en-US" sz="3200" smtClean="0">
                <a:solidFill>
                  <a:srgbClr val="0000CC"/>
                </a:solidFill>
              </a:rPr>
              <a:t>Conditional Probability: A Fair Die</a:t>
            </a:r>
          </a:p>
        </p:txBody>
      </p:sp>
      <p:graphicFrame>
        <p:nvGraphicFramePr>
          <p:cNvPr id="145535" name="Group 127"/>
          <p:cNvGraphicFramePr>
            <a:graphicFrameLocks noGrp="1"/>
          </p:cNvGraphicFramePr>
          <p:nvPr/>
        </p:nvGraphicFramePr>
        <p:xfrm>
          <a:off x="123289" y="955499"/>
          <a:ext cx="8846050" cy="2061541"/>
        </p:xfrm>
        <a:graphic>
          <a:graphicData uri="http://schemas.openxmlformats.org/drawingml/2006/table">
            <a:tbl>
              <a:tblPr/>
              <a:tblGrid>
                <a:gridCol w="3165474"/>
                <a:gridCol w="2191846"/>
                <a:gridCol w="3488730"/>
              </a:tblGrid>
              <a:tr h="707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sym typeface="Symbol"/>
                        </a:rPr>
                        <a:t>        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∩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A: {1}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   : {2,3,4,5,6}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O: {1,3,5}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{3,5}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</a:rPr>
                        <a:t>E: {2,4,6}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Euclid Symbol" charset="2"/>
                          <a:cs typeface="Euclid Symbol" charset="2"/>
                          <a:sym typeface="Symbol"/>
                        </a:rPr>
                        <a:t>∅</a:t>
                      </a:r>
                      <a:endParaRPr kumimoji="0" 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B7F3C"/>
                        </a:solidFill>
                        <a:effectLst/>
                        <a:latin typeface="Euclid Symbol" charset="2"/>
                        <a:cs typeface="Euclid Symbol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B7F3C"/>
                          </a:solidFill>
                          <a:effectLst/>
                          <a:latin typeface="Comic Sans MS" pitchFamily="66" charset="0"/>
                        </a:rPr>
                        <a:t>{2,4,6}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779034" y="3842536"/>
          <a:ext cx="448009" cy="63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2" name="Equation" r:id="rId4" imgW="152280" imgH="215640" progId="Equation.DSMT4">
                  <p:embed/>
                </p:oleObj>
              </mc:Choice>
              <mc:Fallback>
                <p:oleObj name="Equation" r:id="rId4" imgW="1522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034" y="3842536"/>
                        <a:ext cx="448009" cy="635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767513" y="5476743"/>
          <a:ext cx="461979" cy="6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3" name="Equation" r:id="rId6" imgW="152280" imgH="215640" progId="Equation.DSMT4">
                  <p:embed/>
                </p:oleObj>
              </mc:Choice>
              <mc:Fallback>
                <p:oleObj name="Equation" r:id="rId6" imgW="15228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513" y="5476743"/>
                        <a:ext cx="461979" cy="65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764213" y="860425"/>
          <a:ext cx="485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4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860425"/>
                        <a:ext cx="4857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lec</a:t>
            </a:r>
            <a:r>
              <a:rPr lang="en-US" dirty="0" smtClean="0">
                <a:latin typeface="+mj-lt"/>
              </a:rPr>
              <a:t> !2M.</a:t>
            </a:r>
            <a:fld id="{FC8B8329-7D1F-46A0-BB62-0C42EB792034}" type="slidenum">
              <a:rPr lang="en-US" smtClean="0">
                <a:latin typeface="+mj-lt"/>
              </a:rPr>
              <a:pPr>
                <a:defRPr/>
              </a:pPr>
              <a:t>6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85800" y="1752600"/>
            <a:ext cx="4208463" cy="3505200"/>
            <a:chOff x="685800" y="1752600"/>
            <a:chExt cx="4208463" cy="3505200"/>
          </a:xfrm>
        </p:grpSpPr>
        <p:sp>
          <p:nvSpPr>
            <p:cNvPr id="16387" name="Oval 3"/>
            <p:cNvSpPr>
              <a:spLocks noChangeArrowheads="1"/>
            </p:cNvSpPr>
            <p:nvPr/>
          </p:nvSpPr>
          <p:spPr bwMode="auto">
            <a:xfrm>
              <a:off x="685800" y="2895600"/>
              <a:ext cx="1981200" cy="1143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rgbClr val="0000FF"/>
                  </a:solidFill>
                  <a:latin typeface="+mj-lt"/>
                </a:rPr>
                <a:t>{1,2,3,4,5,6}</a:t>
              </a:r>
            </a:p>
          </p:txBody>
        </p:sp>
        <p:grpSp>
          <p:nvGrpSpPr>
            <p:cNvPr id="21532" name="Group 6"/>
            <p:cNvGrpSpPr>
              <a:grpSpLocks/>
            </p:cNvGrpSpPr>
            <p:nvPr/>
          </p:nvGrpSpPr>
          <p:grpSpPr bwMode="auto">
            <a:xfrm>
              <a:off x="2185988" y="1752600"/>
              <a:ext cx="2708275" cy="3505200"/>
              <a:chOff x="1366" y="1104"/>
              <a:chExt cx="1706" cy="2208"/>
            </a:xfrm>
          </p:grpSpPr>
          <p:sp>
            <p:nvSpPr>
              <p:cNvPr id="16413" name="Oval 7"/>
              <p:cNvSpPr>
                <a:spLocks noChangeArrowheads="1"/>
              </p:cNvSpPr>
              <p:nvPr/>
            </p:nvSpPr>
            <p:spPr bwMode="auto">
              <a:xfrm>
                <a:off x="2304" y="1104"/>
                <a:ext cx="720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00FF"/>
                    </a:solidFill>
                    <a:latin typeface="+mj-lt"/>
                  </a:rPr>
                  <a:t>{1,3,5}</a:t>
                </a:r>
              </a:p>
            </p:txBody>
          </p:sp>
          <p:sp>
            <p:nvSpPr>
              <p:cNvPr id="16414" name="Oval 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68" cy="720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{2,4,6}</a:t>
                </a:r>
              </a:p>
            </p:txBody>
          </p:sp>
          <p:cxnSp>
            <p:nvCxnSpPr>
              <p:cNvPr id="21535" name="AutoShape 9"/>
              <p:cNvCxnSpPr>
                <a:cxnSpLocks noChangeShapeType="1"/>
                <a:stCxn id="16387" idx="7"/>
                <a:endCxn id="16413" idx="2"/>
              </p:cNvCxnSpPr>
              <p:nvPr/>
            </p:nvCxnSpPr>
            <p:spPr bwMode="auto">
              <a:xfrm flipV="1">
                <a:off x="1497" y="1464"/>
                <a:ext cx="807" cy="465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36" name="AutoShape 10"/>
              <p:cNvCxnSpPr>
                <a:cxnSpLocks noChangeShapeType="1"/>
                <a:stCxn id="16387" idx="5"/>
                <a:endCxn id="16414" idx="2"/>
              </p:cNvCxnSpPr>
              <p:nvPr/>
            </p:nvCxnSpPr>
            <p:spPr bwMode="auto">
              <a:xfrm>
                <a:off x="1497" y="2439"/>
                <a:ext cx="807" cy="513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17" name="Text Box 11"/>
              <p:cNvSpPr txBox="1">
                <a:spLocks noChangeArrowheads="1"/>
              </p:cNvSpPr>
              <p:nvPr/>
            </p:nvSpPr>
            <p:spPr bwMode="auto">
              <a:xfrm>
                <a:off x="1584" y="1296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8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880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  <p:sp>
            <p:nvSpPr>
              <p:cNvPr id="16419" name="Rectangle 13"/>
              <p:cNvSpPr>
                <a:spLocks noChangeArrowheads="1"/>
              </p:cNvSpPr>
              <p:nvPr/>
            </p:nvSpPr>
            <p:spPr bwMode="auto">
              <a:xfrm>
                <a:off x="1366" y="1572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  <p:sp>
            <p:nvSpPr>
              <p:cNvPr id="16420" name="Rectangle 14"/>
              <p:cNvSpPr>
                <a:spLocks noChangeArrowheads="1"/>
              </p:cNvSpPr>
              <p:nvPr/>
            </p:nvSpPr>
            <p:spPr bwMode="auto">
              <a:xfrm>
                <a:off x="1414" y="2676"/>
                <a:ext cx="4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1/2</a:t>
                </a:r>
              </a:p>
            </p:txBody>
          </p:sp>
        </p:grpSp>
      </p:grpSp>
      <p:grpSp>
        <p:nvGrpSpPr>
          <p:cNvPr id="21520" name="Group 37"/>
          <p:cNvGrpSpPr>
            <a:grpSpLocks/>
          </p:cNvGrpSpPr>
          <p:nvPr/>
        </p:nvGrpSpPr>
        <p:grpSpPr bwMode="auto">
          <a:xfrm>
            <a:off x="4557713" y="1319213"/>
            <a:ext cx="2860676" cy="2200275"/>
            <a:chOff x="2863" y="831"/>
            <a:chExt cx="1802" cy="1386"/>
          </a:xfrm>
        </p:grpSpPr>
        <p:sp>
          <p:nvSpPr>
            <p:cNvPr id="16402" name="Rectangle 23"/>
            <p:cNvSpPr>
              <a:spLocks noChangeArrowheads="1"/>
            </p:cNvSpPr>
            <p:nvPr/>
          </p:nvSpPr>
          <p:spPr bwMode="auto">
            <a:xfrm>
              <a:off x="2863" y="1872"/>
              <a:ext cx="449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33CC"/>
                  </a:solidFill>
                  <a:latin typeface="+mj-lt"/>
                </a:rPr>
                <a:t>2/3</a:t>
              </a:r>
            </a:p>
          </p:txBody>
        </p:sp>
        <p:grpSp>
          <p:nvGrpSpPr>
            <p:cNvPr id="21523" name="Group 35"/>
            <p:cNvGrpSpPr>
              <a:grpSpLocks/>
            </p:cNvGrpSpPr>
            <p:nvPr/>
          </p:nvGrpSpPr>
          <p:grpSpPr bwMode="auto">
            <a:xfrm>
              <a:off x="2930" y="831"/>
              <a:ext cx="1735" cy="1386"/>
              <a:chOff x="2930" y="831"/>
              <a:chExt cx="1735" cy="1386"/>
            </a:xfrm>
          </p:grpSpPr>
          <p:sp>
            <p:nvSpPr>
              <p:cNvPr id="16404" name="Rectangle 16"/>
              <p:cNvSpPr>
                <a:spLocks noChangeArrowheads="1"/>
              </p:cNvSpPr>
              <p:nvPr/>
            </p:nvSpPr>
            <p:spPr bwMode="auto">
              <a:xfrm>
                <a:off x="2935" y="831"/>
                <a:ext cx="418" cy="28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FF33CC"/>
                    </a:solidFill>
                    <a:latin typeface="+mj-lt"/>
                  </a:rPr>
                  <a:t>1/3</a:t>
                </a:r>
              </a:p>
            </p:txBody>
          </p:sp>
          <p:cxnSp>
            <p:nvCxnSpPr>
              <p:cNvPr id="21525" name="AutoShape 18"/>
              <p:cNvCxnSpPr>
                <a:cxnSpLocks noChangeShapeType="1"/>
                <a:stCxn id="16413" idx="5"/>
                <a:endCxn id="16408" idx="2"/>
              </p:cNvCxnSpPr>
              <p:nvPr/>
            </p:nvCxnSpPr>
            <p:spPr bwMode="auto">
              <a:xfrm>
                <a:off x="2930" y="1719"/>
                <a:ext cx="1015" cy="282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26" name="AutoShape 19"/>
              <p:cNvCxnSpPr>
                <a:cxnSpLocks noChangeShapeType="1"/>
                <a:stCxn id="16413" idx="7"/>
                <a:endCxn id="16407" idx="2"/>
              </p:cNvCxnSpPr>
              <p:nvPr/>
            </p:nvCxnSpPr>
            <p:spPr bwMode="auto">
              <a:xfrm flipV="1">
                <a:off x="2930" y="1185"/>
                <a:ext cx="1015" cy="24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07" name="Oval 20"/>
              <p:cNvSpPr>
                <a:spLocks noChangeArrowheads="1"/>
              </p:cNvSpPr>
              <p:nvPr/>
            </p:nvSpPr>
            <p:spPr bwMode="auto">
              <a:xfrm>
                <a:off x="3945" y="969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{1}</a:t>
                </a:r>
              </a:p>
            </p:txBody>
          </p:sp>
          <p:sp>
            <p:nvSpPr>
              <p:cNvPr id="16408" name="Oval 21"/>
              <p:cNvSpPr>
                <a:spLocks noChangeArrowheads="1"/>
              </p:cNvSpPr>
              <p:nvPr/>
            </p:nvSpPr>
            <p:spPr bwMode="auto">
              <a:xfrm>
                <a:off x="3945" y="1785"/>
                <a:ext cx="720" cy="432"/>
              </a:xfrm>
              <a:prstGeom prst="ellipse">
                <a:avLst/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>
                    <a:solidFill>
                      <a:srgbClr val="0000FF"/>
                    </a:solidFill>
                    <a:latin typeface="+mj-lt"/>
                  </a:rPr>
                  <a:t>{3,5}</a:t>
                </a:r>
              </a:p>
            </p:txBody>
          </p:sp>
          <p:sp>
            <p:nvSpPr>
              <p:cNvPr id="16409" name="Text Box 24"/>
              <p:cNvSpPr txBox="1">
                <a:spLocks noChangeArrowheads="1"/>
              </p:cNvSpPr>
              <p:nvPr/>
            </p:nvSpPr>
            <p:spPr bwMode="auto">
              <a:xfrm>
                <a:off x="3129" y="921"/>
                <a:ext cx="720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Yes</a:t>
                </a:r>
              </a:p>
            </p:txBody>
          </p:sp>
          <p:sp>
            <p:nvSpPr>
              <p:cNvPr id="16410" name="Text Box 25"/>
              <p:cNvSpPr txBox="1">
                <a:spLocks noChangeArrowheads="1"/>
              </p:cNvSpPr>
              <p:nvPr/>
            </p:nvSpPr>
            <p:spPr bwMode="auto">
              <a:xfrm>
                <a:off x="2985" y="1593"/>
                <a:ext cx="816" cy="29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>
                    <a:latin typeface="+mj-lt"/>
                  </a:rPr>
                  <a:t>No</a:t>
                </a: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891088" y="4281488"/>
            <a:ext cx="2514600" cy="1143000"/>
            <a:chOff x="4891088" y="4281488"/>
            <a:chExt cx="2514600" cy="1143000"/>
          </a:xfrm>
        </p:grpSpPr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4891088" y="4281488"/>
              <a:ext cx="1295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j-lt"/>
                </a:rPr>
                <a:t>No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894263" y="4281488"/>
              <a:ext cx="2511425" cy="1143000"/>
              <a:chOff x="4894263" y="4281488"/>
              <a:chExt cx="2511425" cy="1143000"/>
            </a:xfrm>
          </p:grpSpPr>
          <p:sp>
            <p:nvSpPr>
              <p:cNvPr id="16396" name="Oval 22"/>
              <p:cNvSpPr>
                <a:spLocks noChangeArrowheads="1"/>
              </p:cNvSpPr>
              <p:nvPr/>
            </p:nvSpPr>
            <p:spPr bwMode="auto">
              <a:xfrm>
                <a:off x="6186488" y="4281488"/>
                <a:ext cx="1219200" cy="1143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rgbClr val="0000FF"/>
                    </a:solidFill>
                    <a:latin typeface="+mj-lt"/>
                  </a:rPr>
                  <a:t>{2,4,6}</a:t>
                </a:r>
                <a:endParaRPr lang="en-US" sz="2400" dirty="0">
                  <a:solidFill>
                    <a:srgbClr val="0000FF"/>
                  </a:solidFill>
                  <a:latin typeface="+mj-lt"/>
                </a:endParaRPr>
              </a:p>
            </p:txBody>
          </p:sp>
          <p:cxnSp>
            <p:nvCxnSpPr>
              <p:cNvPr id="21517" name="AutoShape 27"/>
              <p:cNvCxnSpPr>
                <a:cxnSpLocks noChangeShapeType="1"/>
                <a:stCxn id="16414" idx="6"/>
                <a:endCxn id="16396" idx="2"/>
              </p:cNvCxnSpPr>
              <p:nvPr/>
            </p:nvCxnSpPr>
            <p:spPr bwMode="auto">
              <a:xfrm>
                <a:off x="4894263" y="4686300"/>
                <a:ext cx="1292225" cy="1666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4945724" y="4757276"/>
                <a:ext cx="3465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dirty="0" smtClean="0">
                    <a:solidFill>
                      <a:srgbClr val="FF33CC"/>
                    </a:solidFill>
                    <a:latin typeface="+mj-lt"/>
                  </a:rPr>
                  <a:t>1</a:t>
                </a:r>
                <a:endParaRPr lang="en-US" sz="2800" dirty="0">
                  <a:solidFill>
                    <a:srgbClr val="FF33CC"/>
                  </a:solidFill>
                  <a:latin typeface="+mj-lt"/>
                </a:endParaRPr>
              </a:p>
            </p:txBody>
          </p:sp>
        </p:grpSp>
      </p:grp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1763948" y="12954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CC"/>
                </a:solidFill>
                <a:latin typeface="+mj-lt"/>
              </a:rPr>
              <a:t>Pr{one | odd)} =</a:t>
            </a:r>
            <a:r>
              <a:rPr lang="en-US" sz="2400" dirty="0">
                <a:solidFill>
                  <a:srgbClr val="0000CC"/>
                </a:solidFill>
                <a:latin typeface="+mj-lt"/>
              </a:rPr>
              <a:t> </a:t>
            </a:r>
          </a:p>
        </p:txBody>
      </p:sp>
      <p:sp>
        <p:nvSpPr>
          <p:cNvPr id="16394" name="Text Box 34"/>
          <p:cNvSpPr txBox="1">
            <a:spLocks noChangeArrowheads="1"/>
          </p:cNvSpPr>
          <p:nvPr/>
        </p:nvSpPr>
        <p:spPr bwMode="auto">
          <a:xfrm>
            <a:off x="7740650" y="939800"/>
            <a:ext cx="990600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Pr:</a:t>
            </a: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1/6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1/3</a:t>
            </a: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endParaRPr lang="en-US" sz="4000" dirty="0">
              <a:solidFill>
                <a:srgbClr val="0000CC"/>
              </a:solidFill>
              <a:latin typeface="+mj-lt"/>
            </a:endParaRPr>
          </a:p>
          <a:p>
            <a:pPr>
              <a:defRPr/>
            </a:pPr>
            <a:r>
              <a:rPr lang="en-US" sz="4000" dirty="0">
                <a:solidFill>
                  <a:srgbClr val="0000CC"/>
                </a:solidFill>
                <a:latin typeface="+mj-lt"/>
              </a:rPr>
              <a:t>1/2</a:t>
            </a: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1081088" y="357188"/>
            <a:ext cx="703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200" b="1" dirty="0">
                <a:latin typeface="+mj-lt"/>
              </a:rPr>
              <a:t>Conditional Probability: A Fair Die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803402" y="3200401"/>
            <a:ext cx="3309723" cy="754391"/>
            <a:chOff x="2803402" y="3200401"/>
            <a:chExt cx="3309723" cy="754391"/>
          </a:xfrm>
        </p:grpSpPr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2803402" y="3431572"/>
              <a:ext cx="33097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Pr{not one | odd}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=</a:t>
              </a:r>
              <a:endParaRPr lang="en-US" sz="240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9" name="Curved Connector 38"/>
            <p:cNvCxnSpPr>
              <a:endCxn id="16402" idx="3"/>
            </p:cNvCxnSpPr>
            <p:nvPr/>
          </p:nvCxnSpPr>
          <p:spPr bwMode="auto">
            <a:xfrm rot="10800000">
              <a:off x="5270502" y="3200401"/>
              <a:ext cx="616591" cy="395555"/>
            </a:xfrm>
            <a:prstGeom prst="curvedConnector3">
              <a:avLst>
                <a:gd name="adj1" fmla="val 11675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095700" y="5018886"/>
            <a:ext cx="4196594" cy="698634"/>
            <a:chOff x="1095700" y="5018886"/>
            <a:chExt cx="4196594" cy="698634"/>
          </a:xfrm>
        </p:grpSpPr>
        <p:sp>
          <p:nvSpPr>
            <p:cNvPr id="75806" name="Text Box 30"/>
            <p:cNvSpPr txBox="1">
              <a:spLocks noChangeArrowheads="1"/>
            </p:cNvSpPr>
            <p:nvPr/>
          </p:nvSpPr>
          <p:spPr bwMode="auto">
            <a:xfrm>
              <a:off x="1095700" y="5194300"/>
              <a:ext cx="4038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  Pr{not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one | 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even} </a:t>
              </a:r>
              <a:r>
                <a:rPr lang="en-US" sz="2800" dirty="0">
                  <a:solidFill>
                    <a:srgbClr val="0000CC"/>
                  </a:solidFill>
                  <a:latin typeface="+mj-lt"/>
                </a:rPr>
                <a:t>=</a:t>
              </a:r>
              <a:r>
                <a:rPr lang="en-US" sz="2000" dirty="0">
                  <a:solidFill>
                    <a:srgbClr val="0000CC"/>
                  </a:solidFill>
                  <a:latin typeface="+mj-lt"/>
                </a:rPr>
                <a:t> </a:t>
              </a:r>
            </a:p>
          </p:txBody>
        </p:sp>
        <p:cxnSp>
          <p:nvCxnSpPr>
            <p:cNvPr id="45" name="Curved Connector 44"/>
            <p:cNvCxnSpPr>
              <a:endCxn id="16399" idx="3"/>
            </p:cNvCxnSpPr>
            <p:nvPr/>
          </p:nvCxnSpPr>
          <p:spPr bwMode="auto">
            <a:xfrm rot="5400000" flipH="1" flipV="1">
              <a:off x="4888462" y="5082568"/>
              <a:ext cx="467514" cy="340150"/>
            </a:xfrm>
            <a:prstGeom prst="curvedConnector4">
              <a:avLst>
                <a:gd name="adj1" fmla="val 22021"/>
                <a:gd name="adj2" fmla="val 167206"/>
              </a:avLst>
            </a:prstGeom>
            <a:solidFill>
              <a:schemeClr val="accent1"/>
            </a:solidFill>
            <a:ln w="349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4592426" y="5624838"/>
            <a:ext cx="2362200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1</a:t>
            </a: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15938" y="5615883"/>
            <a:ext cx="4360863" cy="70788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 dirty="0">
                <a:latin typeface="+mj-lt"/>
              </a:rPr>
              <a:t>Rolled odd</a:t>
            </a:r>
          </a:p>
        </p:txBody>
      </p:sp>
      <p:sp>
        <p:nvSpPr>
          <p:cNvPr id="41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7" grpId="0"/>
      <p:bldP spid="16394" grpId="0"/>
      <p:bldP spid="54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9C46E76-9FBA-451C-AE7E-0013B121AE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Bayes</a:t>
            </a:r>
            <a:r>
              <a:rPr lang="en-US" sz="5400" dirty="0" smtClean="0">
                <a:solidFill>
                  <a:schemeClr val="tx1"/>
                </a:solidFill>
              </a:rPr>
              <a:t> Rule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72139"/>
              </p:ext>
            </p:extLst>
          </p:nvPr>
        </p:nvGraphicFramePr>
        <p:xfrm>
          <a:off x="1223133" y="1279525"/>
          <a:ext cx="6700837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9" name="Equation" r:id="rId4" imgW="1066800" imgH="685800" progId="Equation.DSMT4">
                  <p:embed/>
                </p:oleObj>
              </mc:Choice>
              <mc:Fallback>
                <p:oleObj name="Equation" r:id="rId4" imgW="10668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33" y="1279525"/>
                        <a:ext cx="6700837" cy="43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!2M.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268801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268801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345001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345001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268801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268801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268801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345001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345001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345001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268801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268801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!2M.</a:t>
            </a:r>
            <a:fld id="{17233D2A-0857-4415-88C1-423492E69A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402" y="593514"/>
            <a:ext cx="3031599" cy="778086"/>
            <a:chOff x="1045402" y="593514"/>
            <a:chExt cx="3031599" cy="778086"/>
          </a:xfrm>
        </p:grpSpPr>
        <p:sp>
          <p:nvSpPr>
            <p:cNvPr id="2" name="TextBox 1"/>
            <p:cNvSpPr txBox="1"/>
            <p:nvPr/>
          </p:nvSpPr>
          <p:spPr>
            <a:xfrm>
              <a:off x="1045402" y="593514"/>
              <a:ext cx="3031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1|prize 1}</a:t>
              </a:r>
            </a:p>
          </p:txBody>
        </p:sp>
        <p:cxnSp>
          <p:nvCxnSpPr>
            <p:cNvPr id="6" name="Curved Connector 5"/>
            <p:cNvCxnSpPr>
              <a:stCxn id="2" idx="2"/>
              <a:endCxn id="31826" idx="1"/>
            </p:cNvCxnSpPr>
            <p:nvPr/>
          </p:nvCxnSpPr>
          <p:spPr bwMode="auto">
            <a:xfrm rot="16200000" flipH="1">
              <a:off x="2736699" y="941236"/>
              <a:ext cx="254866" cy="60586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178660" y="4739482"/>
            <a:ext cx="3147015" cy="1348949"/>
            <a:chOff x="178660" y="4739482"/>
            <a:chExt cx="3147015" cy="1348949"/>
          </a:xfrm>
        </p:grpSpPr>
        <p:sp>
          <p:nvSpPr>
            <p:cNvPr id="130" name="TextBox 129"/>
            <p:cNvSpPr txBox="1"/>
            <p:nvPr/>
          </p:nvSpPr>
          <p:spPr>
            <a:xfrm>
              <a:off x="178660" y="5565211"/>
              <a:ext cx="3147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CC"/>
                  </a:solidFill>
                  <a:latin typeface="+mj-lt"/>
                </a:rPr>
                <a:t>pr</a:t>
              </a:r>
              <a:r>
                <a:rPr lang="en-US" sz="2800" dirty="0" smtClean="0">
                  <a:solidFill>
                    <a:srgbClr val="0000CC"/>
                  </a:solidFill>
                  <a:latin typeface="+mj-lt"/>
                </a:rPr>
                <a:t>{pick 2|prize 3}</a:t>
              </a:r>
            </a:p>
          </p:txBody>
        </p:sp>
        <p:cxnSp>
          <p:nvCxnSpPr>
            <p:cNvPr id="132" name="Curved Connector 131"/>
            <p:cNvCxnSpPr>
              <a:endCxn id="31833" idx="1"/>
            </p:cNvCxnSpPr>
            <p:nvPr/>
          </p:nvCxnSpPr>
          <p:spPr bwMode="auto">
            <a:xfrm flipV="1">
              <a:off x="1863521" y="4739482"/>
              <a:ext cx="1260679" cy="88698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139" name="TextBox 138"/>
          <p:cNvSpPr txBox="1"/>
          <p:nvPr/>
        </p:nvSpPr>
        <p:spPr>
          <a:xfrm>
            <a:off x="5743143" y="2289028"/>
            <a:ext cx="3326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0000CC"/>
                </a:solidFill>
                <a:latin typeface="+mj-lt"/>
              </a:rPr>
              <a:t>pr</a:t>
            </a:r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{open 3|</a:t>
            </a:r>
          </a:p>
          <a:p>
            <a:pPr algn="l"/>
            <a:r>
              <a:rPr lang="en-US" sz="2800" dirty="0" smtClean="0">
                <a:solidFill>
                  <a:srgbClr val="0000CC"/>
                </a:solidFill>
                <a:latin typeface="+mj-lt"/>
              </a:rPr>
              <a:t>    prize 1 &amp; pick 2}</a:t>
            </a:r>
          </a:p>
        </p:txBody>
      </p:sp>
      <p:cxnSp>
        <p:nvCxnSpPr>
          <p:cNvPr id="27" name="Curved Connector 26"/>
          <p:cNvCxnSpPr>
            <a:stCxn id="31841" idx="3"/>
            <a:endCxn id="139" idx="2"/>
          </p:cNvCxnSpPr>
          <p:nvPr/>
        </p:nvCxnSpPr>
        <p:spPr bwMode="auto">
          <a:xfrm>
            <a:off x="4737100" y="1677988"/>
            <a:ext cx="2669319" cy="1565147"/>
          </a:xfrm>
          <a:prstGeom prst="curvedConnector4">
            <a:avLst>
              <a:gd name="adj1" fmla="val 18845"/>
              <a:gd name="adj2" fmla="val 114606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575450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!2M.</a:t>
            </a:r>
            <a:fld id="{6243465B-1FAC-4BC8-AF6F-DE32C2D781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175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b="0" smtClean="0">
                <a:solidFill>
                  <a:srgbClr val="000099"/>
                </a:solidFill>
              </a:rPr>
              <a:t>Product Rule</a:t>
            </a:r>
          </a:p>
        </p:txBody>
      </p:sp>
      <p:sp>
        <p:nvSpPr>
          <p:cNvPr id="3077" name="Rectangle 14"/>
          <p:cNvSpPr>
            <a:spLocks noChangeArrowheads="1"/>
          </p:cNvSpPr>
          <p:nvPr/>
        </p:nvSpPr>
        <p:spPr bwMode="auto">
          <a:xfrm>
            <a:off x="706144" y="1733440"/>
            <a:ext cx="7578805" cy="3477576"/>
          </a:xfrm>
          <a:prstGeom prst="rect">
            <a:avLst/>
          </a:prstGeom>
          <a:noFill/>
          <a:ln w="31750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244"/>
              </p:ext>
            </p:extLst>
          </p:nvPr>
        </p:nvGraphicFramePr>
        <p:xfrm>
          <a:off x="1139477" y="2080230"/>
          <a:ext cx="6742462" cy="28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066800" imgH="457200" progId="Equation.DSMT4">
                  <p:embed/>
                </p:oleObj>
              </mc:Choice>
              <mc:Fallback>
                <p:oleObj name="Equation" r:id="rId4" imgW="1066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77" y="2080230"/>
                        <a:ext cx="6742462" cy="28886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1426</Words>
  <Application>Microsoft Macintosh PowerPoint</Application>
  <PresentationFormat>On-screen Show (4:3)</PresentationFormat>
  <Paragraphs>456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1_Default Design</vt:lpstr>
      <vt:lpstr>Equation</vt:lpstr>
      <vt:lpstr>Conditional Probability</vt:lpstr>
      <vt:lpstr>Conditional Probability: A Fair Die</vt:lpstr>
      <vt:lpstr>Conditional Probability</vt:lpstr>
      <vt:lpstr>Conditional Probability: A Fair Die</vt:lpstr>
      <vt:lpstr>Conditional Probability: A Fair Die</vt:lpstr>
      <vt:lpstr>PowerPoint Presentation</vt:lpstr>
      <vt:lpstr>Bayes Rule</vt:lpstr>
      <vt:lpstr>PowerPoint Presentation</vt:lpstr>
      <vt:lpstr>Product Rule</vt:lpstr>
      <vt:lpstr>Product Rule</vt:lpstr>
      <vt:lpstr>PowerPoint Presentation</vt:lpstr>
      <vt:lpstr>PowerPoint Presentation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Conditional Probability: Monty Hall</vt:lpstr>
      <vt:lpstr>PowerPoint Presentation</vt:lpstr>
      <vt:lpstr>Conditional Probability: Monty Hall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217</cp:revision>
  <cp:lastPrinted>2011-12-03T00:09:22Z</cp:lastPrinted>
  <dcterms:created xsi:type="dcterms:W3CDTF">2011-04-25T16:32:47Z</dcterms:created>
  <dcterms:modified xsi:type="dcterms:W3CDTF">2012-04-23T21:07:05Z</dcterms:modified>
</cp:coreProperties>
</file>