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6" r:id="rId2"/>
    <p:sldId id="436" r:id="rId3"/>
    <p:sldId id="439" r:id="rId4"/>
    <p:sldId id="440" r:id="rId5"/>
    <p:sldId id="442" r:id="rId6"/>
    <p:sldId id="279" r:id="rId7"/>
    <p:sldId id="443" r:id="rId8"/>
    <p:sldId id="395" r:id="rId9"/>
    <p:sldId id="445" r:id="rId10"/>
    <p:sldId id="446" r:id="rId11"/>
    <p:sldId id="447" r:id="rId12"/>
    <p:sldId id="448" r:id="rId13"/>
    <p:sldId id="449" r:id="rId14"/>
    <p:sldId id="450" r:id="rId15"/>
    <p:sldId id="444" r:id="rId16"/>
    <p:sldId id="451" r:id="rId17"/>
    <p:sldId id="452" r:id="rId18"/>
    <p:sldId id="453" r:id="rId19"/>
    <p:sldId id="454" r:id="rId20"/>
    <p:sldId id="455" r:id="rId21"/>
    <p:sldId id="437" r:id="rId22"/>
    <p:sldId id="438" r:id="rId23"/>
    <p:sldId id="392" r:id="rId24"/>
    <p:sldId id="417" r:id="rId25"/>
    <p:sldId id="418" r:id="rId26"/>
    <p:sldId id="419" r:id="rId27"/>
    <p:sldId id="432" r:id="rId28"/>
    <p:sldId id="421" r:id="rId29"/>
    <p:sldId id="420" r:id="rId30"/>
    <p:sldId id="424" r:id="rId31"/>
    <p:sldId id="422" r:id="rId32"/>
    <p:sldId id="429" r:id="rId33"/>
    <p:sldId id="412" r:id="rId34"/>
    <p:sldId id="259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3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14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27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30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32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8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12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13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>
                <a:latin typeface="Comic Sans MS" pitchFamily="66" charset="0"/>
              </a:rPr>
              <a:t>Partial </a:t>
            </a:r>
            <a:r>
              <a:rPr lang="en-US" sz="8000" b="1" dirty="0" smtClean="0">
                <a:latin typeface="Comic Sans MS" pitchFamily="66" charset="0"/>
              </a:rPr>
              <a:t>Orders </a:t>
            </a:r>
            <a:r>
              <a:rPr lang="en-US" sz="7200" b="1" dirty="0" smtClean="0">
                <a:latin typeface="Comic Sans MS" pitchFamily="66" charset="0"/>
              </a:rPr>
              <a:t>&amp;</a:t>
            </a:r>
            <a:r>
              <a:rPr lang="en-US" sz="8000" b="1" dirty="0" smtClean="0">
                <a:latin typeface="Comic Sans MS" pitchFamily="66" charset="0"/>
              </a:rPr>
              <a:t> Equivalence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latin typeface="Comic Sans MS" pitchFamily="66" charset="0"/>
              </a:rPr>
              <a:t>Relations</a:t>
            </a:r>
            <a:endParaRPr lang="en-US" sz="8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508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/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7030A0"/>
                </a:solidFill>
              </a:rPr>
              <a:t>weak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24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two-way walks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back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54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strongly</a:t>
            </a:r>
          </a:p>
          <a:p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connected.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AND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6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91828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symmetry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2014478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symmetric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0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symmetric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3275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620000" cy="472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an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equiv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8F008F"/>
                </a:solidFill>
                <a:latin typeface="Comic Sans MS" pitchFamily="66" charset="0"/>
              </a:rPr>
              <a:t>rel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R = </a:t>
            </a:r>
            <a:r>
              <a:rPr lang="en-US" sz="6000" dirty="0" smtClean="0"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strongly  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connected relation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  <a:p>
            <a:r>
              <a:rPr lang="en-US" sz="6000" dirty="0" smtClean="0">
                <a:latin typeface="Comic Sans MS" pitchFamily="66" charset="0"/>
              </a:rPr>
              <a:t> of some digraph</a:t>
            </a:r>
            <a:endParaRPr lang="en-US" sz="66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r>
              <a:rPr lang="en-US" sz="4400" i="1" dirty="0" smtClean="0"/>
              <a:t>examples:</a:t>
            </a:r>
          </a:p>
          <a:p>
            <a:pPr marL="857250" indent="-857250">
              <a:buFont typeface="Arial"/>
              <a:buChar char="•"/>
            </a:pP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6000" dirty="0" smtClean="0"/>
              <a:t>(equality)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≡ (mod n)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size</a:t>
            </a:r>
          </a:p>
          <a:p>
            <a:pPr marL="857250" indent="-857250">
              <a:buFont typeface="Arial"/>
              <a:buChar char="•"/>
            </a:pPr>
            <a:r>
              <a:rPr lang="en-US" sz="6000" dirty="0" smtClean="0">
                <a:solidFill>
                  <a:srgbClr val="0000FF"/>
                </a:solidFill>
              </a:rPr>
              <a:t>same color</a:t>
            </a:r>
            <a:endParaRPr lang="en-US" sz="60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equivalence relation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4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222113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/>
                <a:cs typeface="Comic Sans MS"/>
              </a:rPr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605088" cy="1150937"/>
            <a:chOff x="1008" y="2539"/>
            <a:chExt cx="1641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49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/>
                  <a:cs typeface="Comic Sans MS"/>
                </a:rPr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89538" y="3963988"/>
            <a:ext cx="2520950" cy="1319212"/>
            <a:chOff x="3640" y="1090"/>
            <a:chExt cx="1588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640" y="1090"/>
              <a:ext cx="158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latin typeface="Comic Sans MS"/>
                  <a:cs typeface="Comic Sans MS"/>
                </a:rPr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072064" y="1730375"/>
            <a:ext cx="2763838" cy="2003425"/>
            <a:chOff x="3603" y="2530"/>
            <a:chExt cx="1741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603" y="2530"/>
              <a:ext cx="17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Comic Sans MS"/>
                  <a:cs typeface="Comic Sans MS"/>
                </a:rPr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02329" y="2863850"/>
            <a:ext cx="921121" cy="64633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  <a:latin typeface="Comic Sans MS"/>
                <a:cs typeface="Comic Sans MS"/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835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958913" y="1143000"/>
            <a:ext cx="530265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path-total</a:t>
            </a:r>
          </a:p>
          <a:p>
            <a:pPr algn="ctr"/>
            <a:r>
              <a:rPr lang="en-US" sz="3600" dirty="0" smtClean="0">
                <a:latin typeface="Comic Sans MS"/>
                <a:cs typeface="Comic Sans MS"/>
              </a:rPr>
              <a:t>(looks like a path/chain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499874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9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1−5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4038600"/>
            <a:ext cx="7772400" cy="13716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partial orders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strict 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660066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8F008F"/>
                </a:solidFill>
              </a:rPr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⊆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prerequisite </a:t>
            </a:r>
            <a:r>
              <a:rPr lang="en-US" sz="4800" i="1" dirty="0" smtClean="0">
                <a:solidFill>
                  <a:srgbClr val="0033CC"/>
                </a:solidFill>
                <a:latin typeface="Comic Sans MS" pitchFamily="66" charset="0"/>
              </a:rPr>
              <a:t>or</a:t>
            </a:r>
          </a:p>
          <a:p>
            <a:pPr marL="457200" algn="l"/>
            <a:r>
              <a:rPr lang="en-US" sz="4800" i="1" dirty="0" smtClean="0">
                <a:solidFill>
                  <a:srgbClr val="0033CC"/>
                </a:solidFill>
                <a:latin typeface="Comic Sans MS" pitchFamily="66" charset="0"/>
              </a:rPr>
              <a:t>   equal</a:t>
            </a:r>
            <a:r>
              <a:rPr lang="en-US" sz="4800" i="1" dirty="0" smtClean="0">
                <a:latin typeface="Comic Sans MS" pitchFamily="66" charset="0"/>
              </a:rPr>
              <a:t>”</a:t>
            </a:r>
            <a:r>
              <a:rPr lang="en-US" sz="4800" dirty="0" smtClean="0">
                <a:latin typeface="Comic Sans MS" pitchFamily="66" charset="0"/>
              </a:rPr>
              <a:t>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 </a:t>
            </a:r>
            <a:r>
              <a:rPr lang="en-US" sz="4800" i="1" dirty="0" smtClean="0">
                <a:solidFill>
                  <a:srgbClr val="0033CC"/>
                </a:solidFill>
                <a:latin typeface="Comic Sans MS" pitchFamily="66" charset="0"/>
              </a:rPr>
              <a:t>or equal</a:t>
            </a:r>
            <a:r>
              <a:rPr lang="en-US" sz="4800" dirty="0" smtClean="0">
                <a:latin typeface="Comic Sans MS" pitchFamily="66" charset="0"/>
              </a:rPr>
              <a:t>,”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latin typeface="Comic Sans MS" pitchFamily="66" charset="0"/>
              </a:rPr>
              <a:t>, on the real numbers</a:t>
            </a: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698</Words>
  <Application>Microsoft Macintosh PowerPoint</Application>
  <PresentationFormat>On-screen Show (4:3)</PresentationFormat>
  <Paragraphs>197</Paragraphs>
  <Slides>34</Slides>
  <Notes>25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PowerPoint Presentation</vt:lpstr>
      <vt:lpstr>PowerPoint Presentation</vt:lpstr>
      <vt:lpstr>weak partial orders</vt:lpstr>
      <vt:lpstr>weak partial orders</vt:lpstr>
      <vt:lpstr>reflexivity</vt:lpstr>
      <vt:lpstr>PowerPoint Presentation</vt:lpstr>
      <vt:lpstr>PowerPoint Presentation</vt:lpstr>
      <vt:lpstr>weak partial orders</vt:lpstr>
      <vt:lpstr>PowerPoint Presentation</vt:lpstr>
      <vt:lpstr>two-way walks</vt:lpstr>
      <vt:lpstr>symmetry</vt:lpstr>
      <vt:lpstr>PowerPoint Presentation</vt:lpstr>
      <vt:lpstr>equivalence relations</vt:lpstr>
      <vt:lpstr>equivalence relation</vt:lpstr>
      <vt:lpstr>Graphical Properties of Relations</vt:lpstr>
      <vt:lpstr>Graphical Properties of Relations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A/Antisymmetry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267</cp:revision>
  <cp:lastPrinted>2011-03-14T11:47:18Z</cp:lastPrinted>
  <dcterms:created xsi:type="dcterms:W3CDTF">2011-03-14T11:24:59Z</dcterms:created>
  <dcterms:modified xsi:type="dcterms:W3CDTF">2011-10-21T03:53:57Z</dcterms:modified>
</cp:coreProperties>
</file>