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6" r:id="rId2"/>
    <p:sldId id="281" r:id="rId3"/>
    <p:sldId id="282" r:id="rId4"/>
    <p:sldId id="290" r:id="rId5"/>
    <p:sldId id="341" r:id="rId6"/>
    <p:sldId id="278" r:id="rId7"/>
    <p:sldId id="288" r:id="rId8"/>
    <p:sldId id="289" r:id="rId9"/>
    <p:sldId id="284" r:id="rId10"/>
    <p:sldId id="285" r:id="rId11"/>
    <p:sldId id="286" r:id="rId12"/>
    <p:sldId id="322" r:id="rId13"/>
    <p:sldId id="342" r:id="rId14"/>
    <p:sldId id="343" r:id="rId15"/>
    <p:sldId id="340" r:id="rId16"/>
    <p:sldId id="339" r:id="rId17"/>
    <p:sldId id="323" r:id="rId18"/>
    <p:sldId id="345" r:id="rId19"/>
    <p:sldId id="346" r:id="rId20"/>
    <p:sldId id="325" r:id="rId21"/>
    <p:sldId id="344" r:id="rId22"/>
    <p:sldId id="337" r:id="rId23"/>
    <p:sldId id="338" r:id="rId24"/>
    <p:sldId id="287" r:id="rId25"/>
    <p:sldId id="336" r:id="rId26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94700" autoAdjust="0"/>
  </p:normalViewPr>
  <p:slideViewPr>
    <p:cSldViewPr snapToGrid="0" showGuides="1">
      <p:cViewPr varScale="1">
        <p:scale>
          <a:sx n="110" d="100"/>
          <a:sy n="110" d="100"/>
        </p:scale>
        <p:origin x="-1256" y="-112"/>
      </p:cViewPr>
      <p:guideLst>
        <p:guide orient="horz" pos="2147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20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21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24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1264634" y="6471373"/>
            <a:ext cx="4157651" cy="2935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             September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3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3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3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1088" y="2950738"/>
            <a:ext cx="7880921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good</a:t>
            </a:r>
            <a:r>
              <a:rPr lang="en-US" sz="5400" dirty="0" smtClean="0">
                <a:latin typeface="Comic Sans MS" pitchFamily="66" charset="0"/>
              </a:rPr>
              <a:t> if can make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r>
              <a:rPr lang="en-US" sz="5400" dirty="0">
                <a:latin typeface="Comic Sans MS" pitchFamily="66" charset="0"/>
                <a:cs typeface="Times New Roman" pitchFamily="18" charset="0"/>
              </a:rPr>
              <a:t>postage from 3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 &amp; 5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5397" y="4852260"/>
            <a:ext cx="5208959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big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8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  <p:extLst>
      <p:ext uri="{BB962C8B-B14F-4D97-AF65-F5344CB8AC3E}">
        <p14:creationId xmlns:p14="http://schemas.microsoft.com/office/powerpoint/2010/main" val="3949492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Every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big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218521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big</a:t>
            </a:r>
            <a:r>
              <a:rPr lang="en-US" sz="4400" dirty="0" smtClean="0">
                <a:latin typeface="Comic Sans MS" pitchFamily="66" charset="0"/>
              </a:rPr>
              <a:t> # that is</a:t>
            </a:r>
          </a:p>
          <a:p>
            <a:r>
              <a:rPr lang="en-US" sz="4400" dirty="0" smtClean="0">
                <a:latin typeface="Comic Sans MS" pitchFamily="66" charset="0"/>
              </a:rPr>
              <a:t>no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  <p:extLst>
      <p:ext uri="{BB962C8B-B14F-4D97-AF65-F5344CB8AC3E}">
        <p14:creationId xmlns:p14="http://schemas.microsoft.com/office/powerpoint/2010/main" val="276988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34336" y="3101593"/>
            <a:ext cx="8866169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 is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</a:rPr>
              <a:t>big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not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good</a:t>
            </a:r>
            <a:endParaRPr lang="en-US" sz="4800" dirty="0" smtClean="0">
              <a:solidFill>
                <a:srgbClr val="028822"/>
              </a:solidFill>
              <a:latin typeface="Comic Sans MS" pitchFamily="66" charset="0"/>
              <a:cs typeface="Times New Roman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any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</a:rPr>
              <a:t>big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amount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Symbol" charset="2"/>
                <a:cs typeface="Symbol" charset="2"/>
              </a:rPr>
              <a:t>&lt;</a:t>
            </a:r>
            <a:r>
              <a:rPr lang="en-US" sz="48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good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counterexample: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if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latin typeface="Times"/>
                <a:sym typeface="Euclid Symbol"/>
              </a:rPr>
              <a:t>&gt;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8, can get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599" y="2209801"/>
            <a:ext cx="407785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8 is 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55124" y="1947863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20981" y="3648369"/>
            <a:ext cx="5456383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8000" dirty="0" smtClean="0">
                <a:latin typeface="Comic Sans MS" pitchFamily="66" charset="0"/>
              </a:rPr>
              <a:t>so</a:t>
            </a:r>
            <a:r>
              <a:rPr lang="en-US" sz="8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8000" dirty="0" smtClean="0">
                <a:latin typeface="Comic Sans MS" pitchFamily="66" charset="0"/>
              </a:rPr>
              <a:t> </a:t>
            </a:r>
            <a:r>
              <a:rPr lang="en-US" sz="8000" b="1" dirty="0" smtClean="0">
                <a:latin typeface="Euclid Symbol"/>
                <a:sym typeface="Euclid Symbol"/>
              </a:rPr>
              <a:t>&gt;</a:t>
            </a:r>
            <a:r>
              <a:rPr lang="en-US" sz="8000" dirty="0" smtClean="0">
                <a:latin typeface="Comic Sans MS" pitchFamily="66" charset="0"/>
              </a:rPr>
              <a:t> </a:t>
            </a:r>
            <a:r>
              <a:rPr lang="en-US" sz="8000" dirty="0" smtClean="0">
                <a:latin typeface="Comic Sans MS" pitchFamily="66" charset="0"/>
              </a:rPr>
              <a:t>8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51872" y="172027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9: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28072" y="336202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10: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780847" y="3438223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447472" y="1796473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 bwMode="auto">
          <a:xfrm>
            <a:off x="1327731" y="5114636"/>
            <a:ext cx="650546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 pitchFamily="66" charset="0"/>
              </a:rPr>
              <a:t>Hence, 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72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/>
                <a:sym typeface="Euclid Symbol"/>
              </a:rPr>
              <a:t>≥ </a:t>
            </a:r>
            <a:r>
              <a:rPr lang="en-US" sz="7200" dirty="0">
                <a:latin typeface="Comic Sans MS" pitchFamily="66" charset="0"/>
              </a:rPr>
              <a:t>11.</a:t>
            </a:r>
            <a:endParaRPr lang="en-US" sz="72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0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1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8: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1981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9: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47244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10: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838575" y="48006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505200" y="3505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8916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4" imgW="558720" imgH="419040" progId="Equation.DSMT4">
                    <p:embed/>
                  </p:oleObj>
                </mc:Choice>
                <mc:Fallback>
                  <p:oleObj name="Equation" r:id="rId4" imgW="55872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455738"/>
                          <a:ext cx="2006600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975"/>
                        <a:ext cx="99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1997075" cy="1143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Times New (W1)" pitchFamily="18" charset="0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61683" y="1524000"/>
            <a:ext cx="847143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Now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&gt; 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m-3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so can get 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-3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98811"/>
            <a:chOff x="0" y="2033"/>
            <a:chExt cx="2881" cy="201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2015"/>
              <a:chOff x="0" y="2033"/>
              <a:chExt cx="2881" cy="201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08"/>
                <a:ext cx="2713" cy="640"/>
                <a:chOff x="168" y="3408"/>
                <a:chExt cx="2713" cy="640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2" y="3408"/>
                  <a:ext cx="1262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6000" dirty="0" smtClean="0">
                      <a:solidFill>
                        <a:srgbClr val="028822"/>
                      </a:solidFill>
                      <a:latin typeface="Comic Sans MS" pitchFamily="66" charset="0"/>
                    </a:rPr>
                    <a:t>m-3</a:t>
                  </a:r>
                  <a:r>
                    <a:rPr lang="en-US" sz="54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5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11.</a:t>
            </a:r>
          </a:p>
        </p:txBody>
      </p:sp>
      <p:sp>
        <p:nvSpPr>
          <p:cNvPr id="33" name="Oval 32"/>
          <p:cNvSpPr/>
          <p:nvPr/>
        </p:nvSpPr>
        <p:spPr>
          <a:xfrm>
            <a:off x="7086600" y="3733800"/>
            <a:ext cx="1295400" cy="1066800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6019800" y="4953000"/>
            <a:ext cx="315983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5293663" y="2209800"/>
            <a:ext cx="118333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But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1997075" cy="1143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Times New (W1)" pitchFamily="18" charset="0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3534488"/>
            <a:ext cx="4573588" cy="2944821"/>
            <a:chOff x="0" y="3465218"/>
            <a:chExt cx="4573588" cy="2944821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3465218"/>
              <a:ext cx="4573588" cy="2944821"/>
              <a:chOff x="0" y="3130413"/>
              <a:chExt cx="4573588" cy="2944821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3130413"/>
                <a:ext cx="4572000" cy="2182811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266700" y="5059234"/>
                <a:ext cx="4306888" cy="1016000"/>
                <a:chOff x="168" y="3408"/>
                <a:chExt cx="2713" cy="640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2" y="3408"/>
                  <a:ext cx="1262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6000" dirty="0" smtClean="0">
                      <a:solidFill>
                        <a:srgbClr val="028822"/>
                      </a:solidFill>
                      <a:latin typeface="Comic Sans MS" pitchFamily="66" charset="0"/>
                    </a:rPr>
                    <a:t>m-3</a:t>
                  </a:r>
                  <a:r>
                    <a:rPr lang="en-US" sz="54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5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762000" y="3699150"/>
              <a:ext cx="2630488" cy="1638299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8359" y="1268382"/>
            <a:ext cx="7383543" cy="17911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That means 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m-</a:t>
            </a:r>
            <a:r>
              <a:rPr lang="en-US" sz="5400" dirty="0">
                <a:solidFill>
                  <a:srgbClr val="028822"/>
                </a:solidFill>
                <a:latin typeface="Comic Sans MS" pitchFamily="66" charset="0"/>
              </a:rPr>
              <a:t>3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/>
                <a:cs typeface="Comic Sans MS"/>
                <a:sym typeface="Euclid Symbol"/>
              </a:rPr>
              <a:t>is</a:t>
            </a:r>
            <a:r>
              <a:rPr lang="en-US" sz="5400" dirty="0">
                <a:solidFill>
                  <a:srgbClr val="FF33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/>
                <a:cs typeface="Comic Sans MS"/>
                <a:sym typeface="Euclid Symbol"/>
              </a:rPr>
              <a:t>big</a:t>
            </a:r>
            <a:endParaRPr lang="en-US" sz="5400" dirty="0">
              <a:latin typeface="Comic Sans MS" pitchFamily="66" charset="0"/>
              <a:sym typeface="Euclid Symbol"/>
            </a:endParaRPr>
          </a:p>
          <a:p>
            <a:r>
              <a:rPr lang="en-US" sz="5400" dirty="0" smtClean="0">
                <a:latin typeface="Comic Sans MS" pitchFamily="66" charset="0"/>
                <a:sym typeface="Euclid Symbol"/>
              </a:rPr>
              <a:t>and </a:t>
            </a:r>
            <a:r>
              <a:rPr lang="en-US" sz="5400" b="1" dirty="0"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b="1" dirty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, so it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good.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738255" y="5380182"/>
            <a:ext cx="415269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879256" y="2992864"/>
            <a:ext cx="56801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But then 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is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good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1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34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30598" y="4270961"/>
          <a:ext cx="8147469" cy="164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5" imgW="2324100" imgH="469900" progId="Equation.DSMT4">
                  <p:embed/>
                </p:oleObj>
              </mc:Choice>
              <mc:Fallback>
                <p:oleObj name="Equation" r:id="rId5" imgW="2324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98" y="4270961"/>
                        <a:ext cx="8147469" cy="1645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05913" y="976935"/>
          <a:ext cx="735806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3" imgW="2324100" imgH="469900" progId="Equation.DSMT4">
                  <p:embed/>
                </p:oleObj>
              </mc:Choice>
              <mc:Fallback>
                <p:oleObj name="Equation" r:id="rId3" imgW="2324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13" y="976935"/>
                        <a:ext cx="7358063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7801" y="2745748"/>
          <a:ext cx="8335868" cy="79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5" imgW="2540000" imgH="241300" progId="Equation.DSMT4">
                  <p:embed/>
                </p:oleObj>
              </mc:Choice>
              <mc:Fallback>
                <p:oleObj name="Equation" r:id="rId5" imgW="25400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01" y="2745748"/>
                        <a:ext cx="8335868" cy="793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7" imgW="1270000" imgH="469900" progId="Equation.DSMT4">
                  <p:embed/>
                </p:oleObj>
              </mc:Choice>
              <mc:Fallback>
                <p:oleObj name="Equation" r:id="rId7" imgW="12700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446793"/>
                        <a:ext cx="4167187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9" imgW="711200" imgH="469900" progId="Equation.DSMT4">
                  <p:embed/>
                </p:oleObj>
              </mc:Choice>
              <mc:Fallback>
                <p:oleObj name="Equation" r:id="rId9" imgW="711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33" y="3371625"/>
                        <a:ext cx="2536908" cy="1676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11" imgW="660400" imgH="469900" progId="Equation.DSMT4">
                  <p:embed/>
                </p:oleObj>
              </mc:Choice>
              <mc:Fallback>
                <p:oleObj name="Equation" r:id="rId11" imgW="6604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645" y="3458370"/>
                        <a:ext cx="2166937" cy="1543050"/>
                      </a:xfrm>
                      <a:prstGeom prst="rect">
                        <a:avLst/>
                      </a:prstGeom>
                      <a:solidFill>
                        <a:srgbClr val="D7E5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4" imgW="838200" imgH="215900" progId="Equation.DSMT4">
                  <p:embed/>
                </p:oleObj>
              </mc:Choice>
              <mc:Fallback>
                <p:oleObj name="Equation" r:id="rId4" imgW="838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54951"/>
                        <a:ext cx="3341594" cy="86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8" imgW="1663700" imgH="342900" progId="Equation.DSMT4">
                  <p:embed/>
                </p:oleObj>
              </mc:Choice>
              <mc:Fallback>
                <p:oleObj name="Equation" r:id="rId8" imgW="1663700" imgH="342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14935"/>
                        <a:ext cx="5435599" cy="1118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6459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12" imgW="368300" imgH="190500" progId="Equation.DSMT4">
                  <p:embed/>
                </p:oleObj>
              </mc:Choice>
              <mc:Fallback>
                <p:oleObj name="Equation" r:id="rId12" imgW="368300" imgH="190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144598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6" imgW="863280" imgH="558720" progId="Equation.DSMT4">
                  <p:embed/>
                </p:oleObj>
              </mc:Choice>
              <mc:Fallback>
                <p:oleObj name="Equation" r:id="rId6" imgW="863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25975"/>
                        <a:ext cx="30972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143000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962779" y="394494"/>
            <a:ext cx="3807953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 pitchFamily="66" charset="0"/>
              </a:rPr>
              <a:t>What is the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38813" y="1450692"/>
            <a:ext cx="807241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youngest</a:t>
            </a:r>
            <a:r>
              <a:rPr lang="en-US" sz="4800" dirty="0" smtClean="0">
                <a:latin typeface="Comic Sans MS" pitchFamily="66" charset="0"/>
              </a:rPr>
              <a:t> age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MIT graduate?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 neurons in any animal?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#coins = $1.17?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779</Words>
  <Application>Microsoft Macintosh PowerPoint</Application>
  <PresentationFormat>On-screen Show (4:3)</PresentationFormat>
  <Paragraphs>175</Paragraphs>
  <Slides>25</Slides>
  <Notes>22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PowerPoint Presentation</vt:lpstr>
      <vt:lpstr> proof used Well Ordering</vt:lpstr>
      <vt:lpstr>Proof using Well Ordering</vt:lpstr>
      <vt:lpstr>Proof using Well Ordering</vt:lpstr>
      <vt:lpstr>PowerPoint Presentation</vt:lpstr>
      <vt:lpstr>Well Ordering principle</vt:lpstr>
      <vt:lpstr>Well Ordering principle</vt:lpstr>
      <vt:lpstr>Well Ordering principle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371</cp:revision>
  <cp:lastPrinted>2011-09-08T06:22:18Z</cp:lastPrinted>
  <dcterms:created xsi:type="dcterms:W3CDTF">2011-02-07T23:23:10Z</dcterms:created>
  <dcterms:modified xsi:type="dcterms:W3CDTF">2011-09-09T02:40:30Z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