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6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6.bin" ContentType="application/vnd.openxmlformats-officedocument.oleObject"/>
  <Override PartName="/ppt/notesSlides/notesSlide13.xml" ContentType="application/vnd.openxmlformats-officedocument.presentationml.notesSlide+xml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19"/>
  </p:notesMasterIdLst>
  <p:handoutMasterIdLst>
    <p:handoutMasterId r:id="rId20"/>
  </p:handoutMasterIdLst>
  <p:sldIdLst>
    <p:sldId id="816" r:id="rId3"/>
    <p:sldId id="820" r:id="rId4"/>
    <p:sldId id="826" r:id="rId5"/>
    <p:sldId id="842" r:id="rId6"/>
    <p:sldId id="844" r:id="rId7"/>
    <p:sldId id="838" r:id="rId8"/>
    <p:sldId id="841" r:id="rId9"/>
    <p:sldId id="839" r:id="rId10"/>
    <p:sldId id="840" r:id="rId11"/>
    <p:sldId id="821" r:id="rId12"/>
    <p:sldId id="807" r:id="rId13"/>
    <p:sldId id="808" r:id="rId14"/>
    <p:sldId id="823" r:id="rId15"/>
    <p:sldId id="848" r:id="rId16"/>
    <p:sldId id="817" r:id="rId17"/>
    <p:sldId id="822" r:id="rId18"/>
  </p:sldIdLst>
  <p:sldSz cx="9144000" cy="6858000" type="screen4x3"/>
  <p:notesSz cx="9601200" cy="7315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097A"/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1328" y="-872"/>
      </p:cViewPr>
      <p:guideLst>
        <p:guide orient="horz" pos="2159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13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9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15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16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2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12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largenumbers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13,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9.xml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5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7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8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image" Target="../media/image5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1.emf"/><Relationship Id="rId8" Type="http://schemas.openxmlformats.org/officeDocument/2006/relationships/image" Target="../media/image12.jpe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939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The Law of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Large Numbers</a:t>
            </a:r>
            <a:endParaRPr lang="en-US" sz="18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22023" y="1578538"/>
            <a:ext cx="8139314" cy="3094202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Comic Sans MS" pitchFamily="66" charset="0"/>
              </a:rPr>
              <a:t>Random </a:t>
            </a:r>
            <a:r>
              <a:rPr lang="en-US" sz="4800" dirty="0" err="1" smtClean="0">
                <a:latin typeface="Comic Sans MS" pitchFamily="66" charset="0"/>
              </a:rPr>
              <a:t>var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mean </a:t>
            </a:r>
            <a:r>
              <a:rPr lang="en-US" sz="4800" dirty="0" err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4800" dirty="0" smtClean="0">
              <a:solidFill>
                <a:srgbClr val="0000FF"/>
              </a:solidFill>
              <a:latin typeface="Symbol" pitchFamily="18" charset="2"/>
              <a:sym typeface="Symbol" pitchFamily="18" charset="2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independent </a:t>
            </a:r>
            <a:r>
              <a:rPr lang="en-US" sz="4800" dirty="0" smtClean="0">
                <a:latin typeface="Comic Sans MS" pitchFamily="66" charset="0"/>
              </a:rPr>
              <a:t>observations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933575" y="5019645"/>
          <a:ext cx="5280025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8" name="Equation" r:id="rId5" imgW="1295400" imgH="355600" progId="Equation.DSMT4">
                  <p:embed/>
                </p:oleObj>
              </mc:Choice>
              <mc:Fallback>
                <p:oleObj name="Equation" r:id="rId5" imgW="12954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5019645"/>
                        <a:ext cx="5280025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68519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is average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1030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347665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9" name="Equation" r:id="rId7" imgW="1524000" imgH="495300" progId="Equation.DSMT4">
                  <p:embed/>
                </p:oleObj>
              </mc:Choice>
              <mc:Fallback>
                <p:oleObj name="Equation" r:id="rId7" imgW="15240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318367"/>
              </p:ext>
            </p:extLst>
          </p:nvPr>
        </p:nvGraphicFramePr>
        <p:xfrm>
          <a:off x="2347963" y="4067013"/>
          <a:ext cx="4450639" cy="14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10" name="Equation" r:id="rId4" imgW="1092200" imgH="355600" progId="Equation.DSMT4">
                  <p:embed/>
                </p:oleObj>
              </mc:Choice>
              <mc:Fallback>
                <p:oleObj name="Equation" r:id="rId4" imgW="1092200" imgH="355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63" y="4067013"/>
                        <a:ext cx="4450639" cy="144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163813"/>
              </p:ext>
            </p:extLst>
          </p:nvPr>
        </p:nvGraphicFramePr>
        <p:xfrm>
          <a:off x="4194860" y="4406900"/>
          <a:ext cx="402113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11" name="Equation" r:id="rId6" imgW="1117600" imgH="444500" progId="Equation.DSMT4">
                  <p:embed/>
                </p:oleObj>
              </mc:Choice>
              <mc:Fallback>
                <p:oleObj name="Equation" r:id="rId6" imgW="1117600" imgH="444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860" y="4406900"/>
                        <a:ext cx="4021137" cy="159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57816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4800" i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6748360" y="4157927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12" name="Equation" r:id="rId8" imgW="1473120" imgH="431640" progId="Equation.DSMT4">
                  <p:embed/>
                </p:oleObj>
              </mc:Choice>
              <mc:Fallback>
                <p:oleObj name="Equation" r:id="rId8" imgW="14731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356" y="1631857"/>
                        <a:ext cx="6273288" cy="1837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799" y="304800"/>
            <a:ext cx="7522341" cy="1076124"/>
          </a:xfrm>
        </p:spPr>
        <p:txBody>
          <a:bodyPr/>
          <a:lstStyle/>
          <a:p>
            <a:r>
              <a:rPr lang="en-US" b="1" dirty="0"/>
              <a:t>Jacob D. Bernoulli (1659 – 1705)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800" i="1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Therefore, this is the problem which I now set forth and make known after I have pondered over it for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twenty years</a:t>
            </a:r>
            <a:r>
              <a:rPr lang="en-US" sz="4000" dirty="0">
                <a:latin typeface="Times New Roman"/>
                <a:cs typeface="Times New Roman"/>
              </a:rPr>
              <a:t>.  Both its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novelty</a:t>
            </a:r>
            <a:r>
              <a:rPr lang="en-US" sz="4000" dirty="0">
                <a:latin typeface="Times New Roman"/>
                <a:cs typeface="Times New Roman"/>
              </a:rPr>
              <a:t> and its very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great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usefulness</a:t>
            </a:r>
            <a:r>
              <a:rPr lang="en-US" sz="4000" dirty="0">
                <a:latin typeface="Times New Roman"/>
                <a:cs typeface="Times New Roman"/>
              </a:rPr>
              <a:t>, coupled with its just as </a:t>
            </a:r>
            <a:r>
              <a:rPr lang="en-US" sz="4000" dirty="0">
                <a:solidFill>
                  <a:schemeClr val="accent2"/>
                </a:solidFill>
                <a:latin typeface="Times New Roman"/>
                <a:cs typeface="Times New Roman"/>
              </a:rPr>
              <a:t>great difficulty</a:t>
            </a:r>
            <a:r>
              <a:rPr lang="en-US" sz="4000" dirty="0">
                <a:latin typeface="Times New Roman"/>
                <a:cs typeface="Times New Roman"/>
              </a:rPr>
              <a:t>, can exceed in</a:t>
            </a:r>
          </a:p>
          <a:p>
            <a:pPr algn="l"/>
            <a:r>
              <a:rPr lang="en-US" sz="4000" dirty="0">
                <a:latin typeface="Times New Roman"/>
                <a:cs typeface="Times New Roman"/>
              </a:rPr>
              <a:t>weight and value all the remaining chapters of this thesis.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111803"/>
              </p:ext>
            </p:extLst>
          </p:nvPr>
        </p:nvGraphicFramePr>
        <p:xfrm>
          <a:off x="479425" y="2149475"/>
          <a:ext cx="8169275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2" name="Equation" r:id="rId5" imgW="1536700" imgH="355600" progId="Equation.DSMT4">
                  <p:embed/>
                </p:oleObj>
              </mc:Choice>
              <mc:Fallback>
                <p:oleObj name="Equation" r:id="rId5" imgW="15367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425" y="2149475"/>
                        <a:ext cx="8169275" cy="189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4673" y="2499695"/>
            <a:ext cx="506223" cy="10188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2387636" y="184361"/>
            <a:ext cx="4635629" cy="7694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answer:</a:t>
            </a:r>
            <a:endParaRPr lang="en-US" sz="4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2401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46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0500" y="4330700"/>
            <a:ext cx="8953499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will follow easily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&amp; variance properties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095754"/>
              </p:ext>
            </p:extLst>
          </p:nvPr>
        </p:nvGraphicFramePr>
        <p:xfrm>
          <a:off x="508000" y="2139950"/>
          <a:ext cx="823595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1" name="Equation" r:id="rId4" imgW="1549400" imgH="355600" progId="Equation.DSMT4">
                  <p:embed/>
                </p:oleObj>
              </mc:Choice>
              <mc:Fallback>
                <p:oleObj name="Equation" r:id="rId4" imgW="1549400" imgH="3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08000" y="2139950"/>
                        <a:ext cx="8235950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091705"/>
              </p:ext>
            </p:extLst>
          </p:nvPr>
        </p:nvGraphicFramePr>
        <p:xfrm>
          <a:off x="385233" y="3992563"/>
          <a:ext cx="8469313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81" name="Equation" r:id="rId4" imgW="1828800" imgH="469900" progId="Equation.DSMT4">
                  <p:embed/>
                </p:oleObj>
              </mc:Choice>
              <mc:Fallback>
                <p:oleObj name="Equation" r:id="rId4" imgW="1828800" imgH="469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alphaModFix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33" y="3992563"/>
                        <a:ext cx="8469313" cy="2179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350297"/>
              </p:ext>
            </p:extLst>
          </p:nvPr>
        </p:nvGraphicFramePr>
        <p:xfrm>
          <a:off x="2317750" y="1893888"/>
          <a:ext cx="44799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82" name="Equation" r:id="rId7" imgW="901700" imgH="469900" progId="Equation.DSMT4">
                  <p:embed/>
                </p:oleObj>
              </mc:Choice>
              <mc:Fallback>
                <p:oleObj name="Equation" r:id="rId7" imgW="901700" imgH="469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1893888"/>
                        <a:ext cx="4479925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374650" y="3992563"/>
          <a:ext cx="8469313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8" name="Equation" r:id="rId4" imgW="1828800" imgH="469900" progId="Equation.DSMT4">
                  <p:embed/>
                </p:oleObj>
              </mc:Choice>
              <mc:Fallback>
                <p:oleObj name="Equation" r:id="rId4" imgW="1828800" imgH="46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992563"/>
                        <a:ext cx="8469313" cy="2179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503" y="2435063"/>
            <a:ext cx="7847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Bernoulli: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We believe intuitively that</a:t>
            </a:r>
          </a:p>
        </p:txBody>
      </p:sp>
      <p:graphicFrame>
        <p:nvGraphicFramePr>
          <p:cNvPr id="319498" name="Object 10"/>
          <p:cNvGraphicFramePr>
            <a:graphicFrameLocks noChangeAspect="1"/>
          </p:cNvGraphicFramePr>
          <p:nvPr/>
        </p:nvGraphicFramePr>
        <p:xfrm>
          <a:off x="891643" y="3954460"/>
          <a:ext cx="76517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9" name="Equation" r:id="rId7" imgW="1638300" imgH="469900" progId="Equation.DSMT4">
                  <p:embed/>
                </p:oleObj>
              </mc:Choice>
              <mc:Fallback>
                <p:oleObj name="Equation" r:id="rId7" imgW="1638300" imgH="469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643" y="3954460"/>
                        <a:ext cx="7651750" cy="2193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323588" name="Object 4"/>
          <p:cNvGraphicFramePr>
            <a:graphicFrameLocks noChangeAspect="1"/>
          </p:cNvGraphicFramePr>
          <p:nvPr/>
        </p:nvGraphicFramePr>
        <p:xfrm>
          <a:off x="892175" y="3954463"/>
          <a:ext cx="7651750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37" name="Equation" r:id="rId5" imgW="1638300" imgH="469900" progId="Equation.DSMT4">
                  <p:embed/>
                </p:oleObj>
              </mc:Choice>
              <mc:Fallback>
                <p:oleObj name="Equation" r:id="rId5" imgW="1638300" imgH="469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954463"/>
                        <a:ext cx="7651750" cy="219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6840" y="35877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506794"/>
              </p:ext>
            </p:extLst>
          </p:nvPr>
        </p:nvGraphicFramePr>
        <p:xfrm>
          <a:off x="1797239" y="-233045"/>
          <a:ext cx="7138153" cy="187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71" name="Equation" r:id="rId3" imgW="1790700" imgH="469900" progId="Equation.DSMT4">
                  <p:embed/>
                </p:oleObj>
              </mc:Choice>
              <mc:Fallback>
                <p:oleObj name="Equation" r:id="rId3" imgW="17907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239" y="-233045"/>
                        <a:ext cx="7138153" cy="1873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64286"/>
              </p:ext>
            </p:extLst>
          </p:nvPr>
        </p:nvGraphicFramePr>
        <p:xfrm>
          <a:off x="3142724" y="1183902"/>
          <a:ext cx="298602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0.29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72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0.57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431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590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1023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26480" y="1059352"/>
            <a:ext cx="4824771" cy="1833526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flips of 0.49  </a:t>
            </a:r>
          </a:p>
          <a:p>
            <a:pPr eaLnBrk="1" hangingPunct="1">
              <a:buNone/>
            </a:pPr>
            <a:r>
              <a:rPr lang="en-US" sz="4800" dirty="0" smtClean="0"/>
              <a:t>biased coin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568481"/>
              </p:ext>
            </p:extLst>
          </p:nvPr>
        </p:nvGraphicFramePr>
        <p:xfrm>
          <a:off x="788002" y="3430428"/>
          <a:ext cx="7059613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3" name="Equation" r:id="rId4" imgW="1524000" imgH="469900" progId="Equation.DSMT4">
                  <p:embed/>
                </p:oleObj>
              </mc:Choice>
              <mc:Fallback>
                <p:oleObj name="Equation" r:id="rId4" imgW="1524000" imgH="469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02" y="3430428"/>
                        <a:ext cx="7059613" cy="217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893897"/>
              </p:ext>
            </p:extLst>
          </p:nvPr>
        </p:nvGraphicFramePr>
        <p:xfrm>
          <a:off x="1454150" y="2843213"/>
          <a:ext cx="609600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4" name="Equation" r:id="rId6" imgW="1549400" imgH="228600" progId="Equation.DSMT4">
                  <p:embed/>
                </p:oleObj>
              </mc:Choice>
              <mc:Fallback>
                <p:oleObj name="Equation" r:id="rId6" imgW="15494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843213"/>
                        <a:ext cx="6096000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8" cstate="print"/>
          <a:srcRect/>
          <a:stretch>
            <a:fillRect/>
          </a:stretch>
        </p:blipFill>
        <p:spPr>
          <a:xfrm>
            <a:off x="7140909" y="1077234"/>
            <a:ext cx="1222375" cy="1143000"/>
          </a:xfr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47942"/>
              </p:ext>
            </p:extLst>
          </p:nvPr>
        </p:nvGraphicFramePr>
        <p:xfrm>
          <a:off x="1176338" y="323850"/>
          <a:ext cx="7899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95" name="Equation" r:id="rId3" imgW="1981200" imgH="228600" progId="Equation.DSMT4">
                  <p:embed/>
                </p:oleObj>
              </mc:Choice>
              <mc:Fallback>
                <p:oleObj name="Equation" r:id="rId3" imgW="19812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323850"/>
                        <a:ext cx="78994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1850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593195"/>
              </p:ext>
            </p:extLst>
          </p:nvPr>
        </p:nvGraphicFramePr>
        <p:xfrm>
          <a:off x="1227138" y="323850"/>
          <a:ext cx="7797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19" name="Equation" r:id="rId3" imgW="1955800" imgH="228600" progId="Equation.DSMT4">
                  <p:embed/>
                </p:oleObj>
              </mc:Choice>
              <mc:Fallback>
                <p:oleObj name="Equation" r:id="rId3" imgW="19558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323850"/>
                        <a:ext cx="77978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0.37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0.33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16500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1.6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69|7.4|12.8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9462</TotalTime>
  <Words>532</Words>
  <Application>Microsoft Macintosh PowerPoint</Application>
  <PresentationFormat>On-screen Show (4:3)</PresentationFormat>
  <Paragraphs>117</Paragraphs>
  <Slides>16</Slides>
  <Notes>13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6.042 Lecture Template</vt:lpstr>
      <vt:lpstr>Default Design</vt:lpstr>
      <vt:lpstr>Equation</vt:lpstr>
      <vt:lpstr>PowerPoint Presentation</vt:lpstr>
      <vt:lpstr>PowerPoint Presentation</vt:lpstr>
      <vt:lpstr>Repeated Trials</vt:lpstr>
      <vt:lpstr>Repeated Trials</vt:lpstr>
      <vt:lpstr>Repeated Trials</vt:lpstr>
      <vt:lpstr>PowerPoint Presentation</vt:lpstr>
      <vt:lpstr>Repeated Trials</vt:lpstr>
      <vt:lpstr>PowerPoint Presentation</vt:lpstr>
      <vt:lpstr>PowerPoint Presentation</vt:lpstr>
      <vt:lpstr>PowerPoint Presentation</vt:lpstr>
      <vt:lpstr>Repeated Trials</vt:lpstr>
      <vt:lpstr>PowerPoint Presentation</vt:lpstr>
      <vt:lpstr>PowerPoint Presentation</vt:lpstr>
      <vt:lpstr>Jacob D. Bernoulli (1659 – 1705)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1308</cp:revision>
  <cp:lastPrinted>2012-05-02T03:54:32Z</cp:lastPrinted>
  <dcterms:created xsi:type="dcterms:W3CDTF">2011-05-02T03:18:38Z</dcterms:created>
  <dcterms:modified xsi:type="dcterms:W3CDTF">2013-04-20T01:42:54Z</dcterms:modified>
</cp:coreProperties>
</file>