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7.xml" ContentType="application/vnd.openxmlformats-officedocument.presentationml.notesSlide+xml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notesSlides/notesSlide1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5.xml" ContentType="application/vnd.openxmlformats-officedocument.presentationml.notesSlide+xml"/>
  <Override PartName="/ppt/embeddings/oleObject20.bin" ContentType="application/vnd.openxmlformats-officedocument.oleObject"/>
  <Override PartName="/ppt/notesSlides/notesSlide16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ppt/notesSlides/notesSlide32.xml" ContentType="application/vnd.openxmlformats-officedocument.presentationml.notesSlide+xml"/>
  <Override PartName="/ppt/embeddings/oleObject36.bin" ContentType="application/vnd.openxmlformats-officedocument.oleObject"/>
  <Override PartName="/ppt/notesSlides/notesSlide3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4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2" r:id="rId2"/>
    <p:sldId id="413" r:id="rId3"/>
    <p:sldId id="414" r:id="rId4"/>
    <p:sldId id="415" r:id="rId5"/>
    <p:sldId id="448" r:id="rId6"/>
    <p:sldId id="416" r:id="rId7"/>
    <p:sldId id="418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46" r:id="rId24"/>
    <p:sldId id="434" r:id="rId25"/>
    <p:sldId id="435" r:id="rId26"/>
    <p:sldId id="436" r:id="rId27"/>
    <p:sldId id="437" r:id="rId28"/>
    <p:sldId id="438" r:id="rId29"/>
    <p:sldId id="439" r:id="rId30"/>
    <p:sldId id="447" r:id="rId31"/>
    <p:sldId id="440" r:id="rId32"/>
    <p:sldId id="441" r:id="rId33"/>
    <p:sldId id="442" r:id="rId34"/>
    <p:sldId id="443" r:id="rId35"/>
    <p:sldId id="444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 varScale="1">
        <p:scale>
          <a:sx n="108" d="100"/>
          <a:sy n="108" d="100"/>
        </p:scale>
        <p:origin x="-7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1.wmf"/><Relationship Id="rId3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9.emf"/><Relationship Id="rId3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smtClean="0">
                <a:latin typeface="Comic Sans MS" pitchFamily="66" charset="0"/>
              </a:rPr>
              <a:t>lec10M.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   November 7,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wmf"/><Relationship Id="rId12" Type="http://schemas.openxmlformats.org/officeDocument/2006/relationships/oleObject" Target="../embeddings/oleObject34.bin"/><Relationship Id="rId13" Type="http://schemas.openxmlformats.org/officeDocument/2006/relationships/image" Target="../media/image3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1.w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2.wmf"/><Relationship Id="rId10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1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31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415088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062038" y="3419475"/>
          <a:ext cx="7018337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7" name="Equation" r:id="rId4" imgW="1803240" imgH="685800" progId="Equation.DSMT4">
                  <p:embed/>
                </p:oleObj>
              </mc:Choice>
              <mc:Fallback>
                <p:oleObj name="Equation" r:id="rId4" imgW="18032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419475"/>
                        <a:ext cx="7018337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Equation" r:id="rId4" imgW="1777680" imgH="1523880" progId="Equation.DSMT4">
                  <p:embed/>
                </p:oleObj>
              </mc:Choice>
              <mc:Fallback>
                <p:oleObj name="Equation" r:id="rId4" imgW="1777680" imgH="1523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15" y="977185"/>
                        <a:ext cx="6288702" cy="5389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Oh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347788" y="2981325"/>
          <a:ext cx="64643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5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981325"/>
                        <a:ext cx="646430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83335" name="Rectangle 7"/>
          <p:cNvSpPr>
            <a:spLocks noChangeArrowheads="1"/>
          </p:cNvSpPr>
          <p:nvPr/>
        </p:nvSpPr>
        <p:spPr bwMode="auto">
          <a:xfrm>
            <a:off x="1447800" y="12700"/>
            <a:ext cx="75438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>
                <a:solidFill>
                  <a:schemeClr val="tx2"/>
                </a:solidFill>
                <a:latin typeface="Comic Sans MS" pitchFamily="66" charset="0"/>
              </a:rPr>
              <a:t>Little Oh:   </a:t>
            </a:r>
            <a:r>
              <a:rPr lang="en-US" sz="3200" b="1" dirty="0">
                <a:solidFill>
                  <a:srgbClr val="FF33CC"/>
                </a:solidFill>
                <a:latin typeface="Comic Sans MS" pitchFamily="66" charset="0"/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163" y="830263"/>
          <a:ext cx="3987800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1" name="Equation" r:id="rId4" imgW="647700" imgH="241300" progId="Equation.DSMT4">
                  <p:embed/>
                </p:oleObj>
              </mc:Choice>
              <mc:Fallback>
                <p:oleObj name="Equation" r:id="rId4" imgW="6477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830263"/>
                        <a:ext cx="3987800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35050" y="2590800"/>
          <a:ext cx="703738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2" name="Equation" r:id="rId6" imgW="1130300" imgH="444500" progId="Equation.DSMT4">
                  <p:embed/>
                </p:oleObj>
              </mc:Choice>
              <mc:Fallback>
                <p:oleObj name="Equation" r:id="rId6" imgW="11303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590800"/>
                        <a:ext cx="7037388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095500" y="1957388"/>
            <a:ext cx="472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3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 useBgFill="1">
        <p:nvSpPr>
          <p:cNvPr id="487437" name="Rectangle 1037"/>
          <p:cNvSpPr>
            <a:spLocks noChangeArrowheads="1"/>
          </p:cNvSpPr>
          <p:nvPr/>
        </p:nvSpPr>
        <p:spPr bwMode="auto">
          <a:xfrm>
            <a:off x="1460500" y="0"/>
            <a:ext cx="75438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>
                <a:solidFill>
                  <a:schemeClr val="tx2"/>
                </a:solidFill>
                <a:latin typeface="Comic Sans MS" pitchFamily="66" charset="0"/>
              </a:rPr>
              <a:t>Big Oh:   </a:t>
            </a:r>
            <a:r>
              <a:rPr lang="en-US" sz="3200" b="1">
                <a:solidFill>
                  <a:srgbClr val="FF33CC"/>
                </a:solidFill>
                <a:latin typeface="Comic Sans MS" pitchFamily="66" charset="0"/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  <p:bldP spid="487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1538" y="869950"/>
          <a:ext cx="48466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9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69950"/>
                        <a:ext cx="4846637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0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Comic Sans MS" pitchFamily="66" charset="0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err="1" smtClean="0">
                <a:solidFill>
                  <a:srgbClr val="FF33CC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</a:rPr>
              <a:t>lemma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685800" y="838200"/>
          <a:ext cx="7729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name="Equation" r:id="rId4" imgW="1904760" imgH="431640" progId="Equation.DSMT4">
                  <p:embed/>
                </p:oleObj>
              </mc:Choice>
              <mc:Fallback>
                <p:oleObj name="Equation" r:id="rId4" imgW="1904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77292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4384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446569"/>
          <a:ext cx="2173287" cy="157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2" name="Equation" r:id="rId6" imgW="596880" imgH="431640" progId="Equation.DSMT4">
                  <p:embed/>
                </p:oleObj>
              </mc:Choice>
              <mc:Fallback>
                <p:oleObj name="Equation" r:id="rId6" imgW="596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56" y="4446569"/>
                        <a:ext cx="2173287" cy="1573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= 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3" name="Equation" r:id="rId4" imgW="152280" imgH="419040" progId="Equation.DSMT4">
                    <p:embed/>
                  </p:oleObj>
                </mc:Choice>
                <mc:Fallback>
                  <p:oleObj name="Equation" r:id="rId4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21050" cy="1587500"/>
            <a:chOff x="726" y="2002"/>
            <a:chExt cx="2092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= 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4" name="Equation" r:id="rId6" imgW="152280" imgH="444240" progId="Equation.DSMT4">
                    <p:embed/>
                  </p:oleObj>
                </mc:Choice>
                <mc:Fallback>
                  <p:oleObj name="Equation" r:id="rId6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latin typeface="Comic Sans MS" pitchFamily="66" charset="0"/>
              </a:rPr>
              <a:t>=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=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/>
        </p:nvGraphicFramePr>
        <p:xfrm>
          <a:off x="2087563" y="2173288"/>
          <a:ext cx="2681287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7" name="Equation" r:id="rId4" imgW="672840" imgH="419040" progId="Equation.DSMT4">
                  <p:embed/>
                </p:oleObj>
              </mc:Choice>
              <mc:Fallback>
                <p:oleObj name="Equation" r:id="rId4" imgW="67284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173288"/>
                        <a:ext cx="2681287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8" name="Equation" r:id="rId6" imgW="685800" imgH="431800" progId="Equation.DSMT4">
                  <p:embed/>
                </p:oleObj>
              </mc:Choice>
              <mc:Fallback>
                <p:oleObj name="Equation" r:id="rId6" imgW="685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725737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79788" y="1897063"/>
          <a:ext cx="16605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3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897063"/>
                        <a:ext cx="166052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9950" y="3175000"/>
          <a:ext cx="43259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4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175000"/>
                        <a:ext cx="4325938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082925" y="4559300"/>
          <a:ext cx="31369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5" name="Equation" r:id="rId8" imgW="749160" imgH="419040" progId="Equation.DSMT4">
                  <p:embed/>
                </p:oleObj>
              </mc:Choice>
              <mc:Fallback>
                <p:oleObj name="Equation" r:id="rId8" imgW="749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4559300"/>
                        <a:ext cx="3136900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37225" y="22987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345238" y="2068513"/>
          <a:ext cx="25495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1" name="Equation" r:id="rId4" imgW="609480" imgH="253800" progId="Equation.DSMT4">
                  <p:embed/>
                </p:oleObj>
              </mc:Choice>
              <mc:Fallback>
                <p:oleObj name="Equation" r:id="rId4" imgW="609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2068513"/>
                        <a:ext cx="25495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2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1781175" y="3378200"/>
          <a:ext cx="26908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3" name="Equation" r:id="rId8" imgW="698400" imgH="419040" progId="Equation.DSMT4">
                  <p:embed/>
                </p:oleObj>
              </mc:Choice>
              <mc:Fallback>
                <p:oleObj name="Equation" r:id="rId8" imgW="6984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378200"/>
                        <a:ext cx="26908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/>
        </p:nvGraphicFramePr>
        <p:xfrm>
          <a:off x="1657350" y="4865688"/>
          <a:ext cx="41052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4" name="Equation" r:id="rId10" imgW="1066680" imgH="419040" progId="Equation.DSMT4">
                  <p:embed/>
                </p:oleObj>
              </mc:Choice>
              <mc:Fallback>
                <p:oleObj name="Equation" r:id="rId10" imgW="10666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865688"/>
                        <a:ext cx="410527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2205038" y="1841500"/>
          <a:ext cx="22034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5" name="Equation" r:id="rId12" imgW="558720" imgH="419040" progId="Equation.DSMT4">
                  <p:embed/>
                </p:oleObj>
              </mc:Choice>
              <mc:Fallback>
                <p:oleObj name="Equation" r:id="rId12" imgW="55872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841500"/>
                        <a:ext cx="2203450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381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Other proofs:</a:t>
            </a:r>
          </a:p>
          <a:p>
            <a:r>
              <a:rPr lang="en-US" sz="5400">
                <a:latin typeface="Comic Sans MS" pitchFamily="66" charset="0"/>
              </a:rPr>
              <a:t>L’Hopital’s Rule,</a:t>
            </a:r>
          </a:p>
          <a:p>
            <a:r>
              <a:rPr lang="en-US" sz="5400">
                <a:latin typeface="Comic Sans MS" pitchFamily="66" charset="0"/>
              </a:rPr>
              <a:t>McLaurin Series</a:t>
            </a:r>
          </a:p>
          <a:p>
            <a:r>
              <a:rPr lang="en-US" sz="540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x</a:t>
            </a:r>
            <a:r>
              <a:rPr lang="en-US" sz="6600" baseline="30000" dirty="0" err="1" smtClean="0">
                <a:solidFill>
                  <a:srgbClr val="2525FF"/>
                </a:solidFill>
              </a:rPr>
              <a:t>n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3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915988"/>
                        <a:ext cx="1658937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49082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= 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2x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CC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58813" y="2400300"/>
            <a:ext cx="7772400" cy="20129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Lower bound blunder:</a:t>
            </a:r>
          </a:p>
          <a:p>
            <a:r>
              <a:rPr lang="en-US" sz="6600">
                <a:latin typeface="Comic Sans MS" pitchFamily="66" charset="0"/>
              </a:rPr>
              <a:t>“f is 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at least O(n</a:t>
            </a:r>
            <a:r>
              <a:rPr lang="en-US" sz="66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6600">
                <a:latin typeface="Comic Sans MS" pitchFamily="66" charset="0"/>
              </a:rPr>
              <a:t>”</a:t>
            </a:r>
            <a:endParaRPr lang="en-US" sz="6600">
              <a:solidFill>
                <a:srgbClr val="CC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63663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smtClean="0">
                <a:solidFill>
                  <a:srgbClr val="FE0000"/>
                </a:solidFill>
              </a:rPr>
              <a:t>False 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86325" y="800100"/>
          <a:ext cx="3167063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9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800100"/>
                        <a:ext cx="3167063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304165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2786063" y="3711575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1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711575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713288" y="615950"/>
          <a:ext cx="28543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3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15950"/>
                        <a:ext cx="285432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6955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F50320"/>
                </a:solidFill>
                <a:latin typeface="Comic Sans MS" pitchFamily="66" charset="0"/>
              </a:rPr>
              <a:t>false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each i = O(1).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472113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661988" y="4064000"/>
          <a:ext cx="75406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Equation" r:id="rId6" imgW="1765080" imgH="431640" progId="Equation.DSMT4">
                  <p:embed/>
                </p:oleObj>
              </mc:Choice>
              <mc:Fallback>
                <p:oleObj name="Equation" r:id="rId6" imgW="17650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064000"/>
                        <a:ext cx="754062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5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647825" y="5381625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= n</a:t>
            </a:r>
            <a:r>
              <a:rPr lang="en-US" sz="5400">
                <a:latin typeface="Comic Sans MS" pitchFamily="66" charset="0"/>
                <a:cs typeface="Times New Roman" pitchFamily="18" charset="0"/>
              </a:rPr>
              <a:t>· O(1) = O(n).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835025" y="1076325"/>
            <a:ext cx="38068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rgbClr val="F50320"/>
                </a:solidFill>
                <a:latin typeface="Comic Sans MS" pitchFamily="66" charset="0"/>
              </a:rPr>
              <a:t>False Lemma: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192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</a:p>
          <a:p>
            <a:pPr algn="ctr" eaLnBrk="1" hangingPunct="1">
              <a:buNone/>
            </a:pPr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700" dirty="0" smtClean="0">
                <a:sym typeface="Euclid Symbol"/>
              </a:rPr>
              <a:t>3</a:t>
            </a:r>
            <a:endParaRPr lang="en-US" sz="127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2" name="Equation" r:id="rId4" imgW="1612800" imgH="965160" progId="Equation.DSMT4">
                  <p:embed/>
                </p:oleObj>
              </mc:Choice>
              <mc:Fallback>
                <p:oleObj name="Equation" r:id="rId4" imgW="16128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270625" cy="375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43" name="Equation" r:id="rId6" imgW="1218960" imgH="431640" progId="Equation.DSMT4">
                    <p:embed/>
                  </p:oleObj>
                </mc:Choice>
                <mc:Fallback>
                  <p:oleObj name="Equation" r:id="rId6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9" y="4991098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04800" y="990600"/>
          <a:ext cx="8686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4" name="Equation" r:id="rId8" imgW="2108160" imgH="888840" progId="Equation.DSMT4">
                  <p:embed/>
                </p:oleObj>
              </mc:Choice>
              <mc:Fallback>
                <p:oleObj name="Equation" r:id="rId8" imgW="210816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686800" cy="365760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7" name="Equation" r:id="rId4" imgW="1612800" imgH="965160" progId="Equation.DSMT4">
                  <p:embed/>
                </p:oleObj>
              </mc:Choice>
              <mc:Fallback>
                <p:oleObj name="Equation" r:id="rId4" imgW="16128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270625" cy="375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1613" y="860425"/>
          <a:ext cx="8894762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8" name="Equation" r:id="rId6" imgW="2159000" imgH="952500" progId="Equation.DSMT4">
                  <p:embed/>
                </p:oleObj>
              </mc:Choice>
              <mc:Fallback>
                <p:oleObj name="Equation" r:id="rId6" imgW="2159000" imgH="952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860425"/>
                        <a:ext cx="8894762" cy="391795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79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9" y="4991098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3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75628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4" name="Equation" r:id="rId6" imgW="1041120" imgH="469800" progId="Equation.DSMT4">
                  <p:embed/>
                </p:oleObj>
              </mc:Choice>
              <mc:Fallback>
                <p:oleObj name="Equation" r:id="rId6" imgW="1041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886200"/>
                        <a:ext cx="48831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6225" y="2895600"/>
          <a:ext cx="85105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9" name="Equation" r:id="rId4" imgW="1790700" imgH="482600" progId="Equation.DSMT4">
                  <p:embed/>
                </p:oleObj>
              </mc:Choice>
              <mc:Fallback>
                <p:oleObj name="Equation" r:id="rId4" imgW="1790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895600"/>
                        <a:ext cx="851058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 dirty="0"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2074863" y="2228850"/>
          <a:ext cx="5049837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5" name="Equation" r:id="rId4" imgW="1028700" imgH="520700" progId="Equation.DSMT4">
                  <p:embed/>
                </p:oleObj>
              </mc:Choice>
              <mc:Fallback>
                <p:oleObj name="Equation" r:id="rId4" imgW="10287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228850"/>
                        <a:ext cx="5049837" cy="254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94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pf</a:t>
            </a:r>
            <a:r>
              <a:rPr lang="en-US" sz="4800" i="1" dirty="0" smtClean="0">
                <a:latin typeface="+mj-lt"/>
              </a:rPr>
              <a:t>: </a:t>
            </a:r>
            <a:endParaRPr lang="en-US" sz="4800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" name="Equation" r:id="rId4" imgW="1625400" imgH="444240" progId="Equation.DSMT4">
                  <p:embed/>
                </p:oleObj>
              </mc:Choice>
              <mc:Fallback>
                <p:oleObj name="Equation" r:id="rId4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907</Words>
  <Application>Microsoft Macintosh PowerPoint</Application>
  <PresentationFormat>On-screen Show (4:3)</PresentationFormat>
  <Paragraphs>206</Paragraphs>
  <Slides>35</Slides>
  <Notes>35</Notes>
  <HiddenSlides>16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Comic Sans MS</vt:lpstr>
      <vt:lpstr>Euclid Math One</vt:lpstr>
      <vt:lpstr>Euclid Symbol</vt:lpstr>
      <vt:lpstr>Default Design</vt:lpstr>
      <vt:lpstr>Equation</vt:lpstr>
      <vt:lpstr>PowerPoint Presentation</vt:lpstr>
      <vt:lpstr>Closed form for n!</vt:lpstr>
      <vt:lpstr>Closed form for n!</vt:lpstr>
      <vt:lpstr>Closed form for n!</vt:lpstr>
      <vt:lpstr>Closed form for n!</vt:lpstr>
      <vt:lpstr>Closed form for n!</vt:lpstr>
      <vt:lpstr>Asymptotic Equivalence</vt:lpstr>
      <vt:lpstr>PowerPoint Presentation</vt:lpstr>
      <vt:lpstr>PowerPoint Presentation</vt:lpstr>
      <vt:lpstr>Asymptotic Equivalence ~</vt:lpstr>
      <vt:lpstr>Asymptotic Equivalence ~</vt:lpstr>
      <vt:lpstr>transitivity of ~</vt:lpstr>
      <vt:lpstr>Little Oh</vt:lpstr>
      <vt:lpstr>Little Oh:   o(∙)</vt:lpstr>
      <vt:lpstr>Big Oh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389</cp:revision>
  <cp:lastPrinted>2009-11-07T03:33:03Z</cp:lastPrinted>
  <dcterms:created xsi:type="dcterms:W3CDTF">2011-04-06T17:41:41Z</dcterms:created>
  <dcterms:modified xsi:type="dcterms:W3CDTF">2011-11-01T05:36:28Z</dcterms:modified>
</cp:coreProperties>
</file>