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56"/>
  </p:notesMasterIdLst>
  <p:handoutMasterIdLst>
    <p:handoutMasterId r:id="rId57"/>
  </p:handoutMasterIdLst>
  <p:sldIdLst>
    <p:sldId id="392" r:id="rId3"/>
    <p:sldId id="447" r:id="rId4"/>
    <p:sldId id="544" r:id="rId5"/>
    <p:sldId id="576" r:id="rId6"/>
    <p:sldId id="491" r:id="rId7"/>
    <p:sldId id="493" r:id="rId8"/>
    <p:sldId id="496" r:id="rId9"/>
    <p:sldId id="495" r:id="rId10"/>
    <p:sldId id="494" r:id="rId11"/>
    <p:sldId id="510" r:id="rId12"/>
    <p:sldId id="514" r:id="rId13"/>
    <p:sldId id="509" r:id="rId14"/>
    <p:sldId id="511" r:id="rId15"/>
    <p:sldId id="512" r:id="rId16"/>
    <p:sldId id="541" r:id="rId17"/>
    <p:sldId id="515" r:id="rId18"/>
    <p:sldId id="564" r:id="rId19"/>
    <p:sldId id="562" r:id="rId20"/>
    <p:sldId id="563" r:id="rId21"/>
    <p:sldId id="508" r:id="rId22"/>
    <p:sldId id="516" r:id="rId23"/>
    <p:sldId id="565" r:id="rId24"/>
    <p:sldId id="519" r:id="rId25"/>
    <p:sldId id="517" r:id="rId26"/>
    <p:sldId id="521" r:id="rId27"/>
    <p:sldId id="520" r:id="rId28"/>
    <p:sldId id="542" r:id="rId29"/>
    <p:sldId id="561" r:id="rId30"/>
    <p:sldId id="577" r:id="rId31"/>
    <p:sldId id="499" r:id="rId32"/>
    <p:sldId id="543" r:id="rId33"/>
    <p:sldId id="556" r:id="rId34"/>
    <p:sldId id="522" r:id="rId35"/>
    <p:sldId id="525" r:id="rId36"/>
    <p:sldId id="547" r:id="rId37"/>
    <p:sldId id="548" r:id="rId38"/>
    <p:sldId id="550" r:id="rId39"/>
    <p:sldId id="535" r:id="rId40"/>
    <p:sldId id="551" r:id="rId41"/>
    <p:sldId id="558" r:id="rId42"/>
    <p:sldId id="560" r:id="rId43"/>
    <p:sldId id="553" r:id="rId44"/>
    <p:sldId id="568" r:id="rId45"/>
    <p:sldId id="566" r:id="rId46"/>
    <p:sldId id="572" r:id="rId47"/>
    <p:sldId id="573" r:id="rId48"/>
    <p:sldId id="531" r:id="rId49"/>
    <p:sldId id="536" r:id="rId50"/>
    <p:sldId id="537" r:id="rId51"/>
    <p:sldId id="538" r:id="rId52"/>
    <p:sldId id="503" r:id="rId53"/>
    <p:sldId id="575" r:id="rId54"/>
    <p:sldId id="504" r:id="rId55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4617" autoAdjust="0"/>
  </p:normalViewPr>
  <p:slideViewPr>
    <p:cSldViewPr snapToGrid="0" showGuides="1">
      <p:cViewPr varScale="1">
        <p:scale>
          <a:sx n="111" d="100"/>
          <a:sy n="111" d="100"/>
        </p:scale>
        <p:origin x="240" y="19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84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9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5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49" y="304800"/>
            <a:ext cx="207645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304800"/>
            <a:ext cx="6076951" cy="5867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2" y="6553201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61" y="6553201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2" y="6553201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4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>
                <a:latin typeface="Comic Sans MS" pitchFamily="66" charset="0"/>
              </a:rPr>
              <a:t>February 14</a:t>
            </a:r>
            <a:r>
              <a:rPr lang="en-US" sz="1100" dirty="0">
                <a:latin typeface="Comic Sans MS" pitchFamily="66" charset="0"/>
              </a:rPr>
              <a:t>, 2018</a:t>
            </a: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7" y="6553201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8465" y="6611780"/>
            <a:ext cx="1121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1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9" y="6611938"/>
            <a:ext cx="86433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1"/>
            <a:ext cx="3082144" cy="2769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spd="slow" advClick="0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7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5" cy="3727938"/>
          </a:xfrm>
        </p:spPr>
        <p:txBody>
          <a:bodyPr/>
          <a:lstStyle/>
          <a:p>
            <a:pPr algn="ctr"/>
            <a:r>
              <a:rPr lang="en-US" sz="8800" b="0" dirty="0"/>
              <a:t>Propositional</a:t>
            </a:r>
            <a:br>
              <a:rPr lang="en-US" sz="8800" b="0" dirty="0"/>
            </a:br>
            <a:r>
              <a:rPr lang="en-US" sz="8800" b="0" dirty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1"/>
            <a:ext cx="1785540" cy="276999"/>
          </a:xfrm>
          <a:noFill/>
        </p:spPr>
        <p:txBody>
          <a:bodyPr/>
          <a:lstStyle/>
          <a:p>
            <a:r>
              <a:rPr lang="en-US" dirty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/>
              <a:t>Mathematics for Computer Science</a:t>
            </a:r>
            <a:br>
              <a:rPr lang="en-US" i="1"/>
            </a:br>
            <a:r>
              <a:rPr lang="en-US" sz="3200">
                <a:solidFill>
                  <a:srgbClr val="137117"/>
                </a:solidFill>
              </a:rPr>
              <a:t>6.042J/18.062J</a:t>
            </a:r>
            <a:endParaRPr lang="en-US" sz="2800" dirty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9" y="1639295"/>
          <a:ext cx="8540751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08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9" y="1639295"/>
                        <a:ext cx="8540751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  <p:sp useBgFill="1"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89181" y="6553201"/>
            <a:ext cx="1854820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1783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05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1" y="22297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9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7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9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73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61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4" y="3106004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1" y="2597151"/>
          <a:ext cx="8796339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5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1" y="2597151"/>
                        <a:ext cx="8796339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66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57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5" y="3906104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use</a:t>
            </a:r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5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1" y="4070351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6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1" y="4070351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799" y="363539"/>
            <a:ext cx="7163165" cy="983369"/>
          </a:xfrm>
        </p:spPr>
        <p:txBody>
          <a:bodyPr/>
          <a:lstStyle/>
          <a:p>
            <a:r>
              <a:rPr lang="en-US" sz="4000" dirty="0"/>
              <a:t>move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000" dirty="0"/>
              <a:t>s down to literals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82837"/>
              </p:ext>
            </p:extLst>
          </p:nvPr>
        </p:nvGraphicFramePr>
        <p:xfrm>
          <a:off x="2779713" y="4037504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8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9713" y="4037504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>
          <a:xfrm>
            <a:off x="23079" y="392711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  <a:endParaRPr lang="en-US" sz="6600" dirty="0">
              <a:solidFill>
                <a:srgbClr val="C40025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739 L -0.0924 -0.414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2" y="-17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54014"/>
              </p:ext>
            </p:extLst>
          </p:nvPr>
        </p:nvGraphicFramePr>
        <p:xfrm>
          <a:off x="642938" y="2273301"/>
          <a:ext cx="82724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47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1"/>
                        <a:ext cx="82724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101"/>
              </p:ext>
            </p:extLst>
          </p:nvPr>
        </p:nvGraphicFramePr>
        <p:xfrm>
          <a:off x="622566" y="2273301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71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6" y="2273301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1" y="1331773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1" y="350838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2" y="4336178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1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>
                <a:latin typeface="Comic Sans MS" pitchFamily="66" charset="0"/>
              </a:rPr>
              <a:t> of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>
                <a:latin typeface="Comic Sans MS" pitchFamily="66" charset="0"/>
              </a:rPr>
              <a:t>’s     </a:t>
            </a:r>
          </a:p>
        </p:txBody>
      </p:sp>
    </p:spTree>
    <p:extLst>
      <p:ext uri="{BB962C8B-B14F-4D97-AF65-F5344CB8AC3E}">
        <p14:creationId xmlns:p14="http://schemas.microsoft.com/office/powerpoint/2010/main" val="157786971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1" y="363539"/>
            <a:ext cx="6794500" cy="1003300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slow" advClick="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0901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42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4815" y="2259386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16552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2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99240"/>
              </p:ext>
            </p:extLst>
          </p:nvPr>
        </p:nvGraphicFramePr>
        <p:xfrm>
          <a:off x="1934369" y="1355070"/>
          <a:ext cx="5284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3" name="Equation" r:id="rId6" imgW="1511300" imgH="254000" progId="Equation.DSMT4">
                  <p:embed/>
                </p:oleObj>
              </mc:Choice>
              <mc:Fallback>
                <p:oleObj name="Equation" r:id="rId6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4369" y="1355070"/>
                        <a:ext cx="5284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71936"/>
              </p:ext>
            </p:extLst>
          </p:nvPr>
        </p:nvGraphicFramePr>
        <p:xfrm>
          <a:off x="2068572" y="240808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89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72" y="240808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302E-6 3.59473E-6 L -0.00763 -0.180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9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3755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9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1" y="2540001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96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5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63324"/>
              </p:ext>
            </p:extLst>
          </p:nvPr>
        </p:nvGraphicFramePr>
        <p:xfrm>
          <a:off x="2005569" y="1168017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6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5569" y="1168017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6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659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90"/>
            <a:ext cx="3803651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668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spd="slow" advClick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5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1"/>
          <a:ext cx="6307139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5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1"/>
                        <a:ext cx="6307139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spd="slow" advClick="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9" y="45593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8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9" y="45593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1" y="363539"/>
            <a:ext cx="6794500" cy="1003300"/>
          </a:xfrm>
        </p:spPr>
        <p:txBody>
          <a:bodyPr/>
          <a:lstStyle/>
          <a:p>
            <a:r>
              <a:rPr lang="en-US" sz="4000" dirty="0"/>
              <a:t>Get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1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C40025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38568"/>
              </p:ext>
            </p:extLst>
          </p:nvPr>
        </p:nvGraphicFramePr>
        <p:xfrm>
          <a:off x="1336677" y="3457831"/>
          <a:ext cx="5402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7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677" y="3457831"/>
                        <a:ext cx="5402263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92992"/>
              </p:ext>
            </p:extLst>
          </p:nvPr>
        </p:nvGraphicFramePr>
        <p:xfrm>
          <a:off x="1330326" y="1543050"/>
          <a:ext cx="5337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8" name="Equation" r:id="rId6" imgW="1054100" imgH="215900" progId="Equation.DSMT4">
                  <p:embed/>
                </p:oleObj>
              </mc:Choice>
              <mc:Fallback>
                <p:oleObj name="Equation" r:id="rId6" imgW="1054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326" y="1543050"/>
                        <a:ext cx="53371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8218"/>
              </p:ext>
            </p:extLst>
          </p:nvPr>
        </p:nvGraphicFramePr>
        <p:xfrm>
          <a:off x="1146175" y="4395661"/>
          <a:ext cx="6688139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9" name="Equation" r:id="rId8" imgW="1320800" imgH="254000" progId="Equation.DSMT4">
                  <p:embed/>
                </p:oleObj>
              </mc:Choice>
              <mc:Fallback>
                <p:oleObj name="Equation" r:id="rId8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6175" y="4395661"/>
                        <a:ext cx="6688139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5767"/>
              </p:ext>
            </p:extLst>
          </p:nvPr>
        </p:nvGraphicFramePr>
        <p:xfrm>
          <a:off x="1333500" y="2327276"/>
          <a:ext cx="6369051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0" name="Equation" r:id="rId10" imgW="1257300" imgH="254000" progId="Equation.DSMT4">
                  <p:embed/>
                </p:oleObj>
              </mc:Choice>
              <mc:Fallback>
                <p:oleObj name="Equation" r:id="rId10" imgW="1257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3500" y="2327276"/>
                        <a:ext cx="6369051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004403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5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5893"/>
              </p:ext>
            </p:extLst>
          </p:nvPr>
        </p:nvGraphicFramePr>
        <p:xfrm>
          <a:off x="2028013" y="2527300"/>
          <a:ext cx="527526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4" name="Equation" r:id="rId4" imgW="1041400" imgH="228600" progId="Equation.DSMT4">
                  <p:embed/>
                </p:oleObj>
              </mc:Choice>
              <mc:Fallback>
                <p:oleObj name="Equation" r:id="rId4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013" y="2527300"/>
                        <a:ext cx="5275263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02057"/>
              </p:ext>
            </p:extLst>
          </p:nvPr>
        </p:nvGraphicFramePr>
        <p:xfrm>
          <a:off x="2036764" y="1511301"/>
          <a:ext cx="5081587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5" name="Equation" r:id="rId6" imgW="1003300" imgH="228600" progId="Equation.DSMT4">
                  <p:embed/>
                </p:oleObj>
              </mc:Choice>
              <mc:Fallback>
                <p:oleObj name="Equation" r:id="rId6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764" y="1511301"/>
                        <a:ext cx="5081587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24033"/>
              </p:ext>
            </p:extLst>
          </p:nvPr>
        </p:nvGraphicFramePr>
        <p:xfrm>
          <a:off x="2638476" y="3685101"/>
          <a:ext cx="43735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6" name="Equation" r:id="rId8" imgW="863600" imgH="215900" progId="Equation.DSMT4">
                  <p:embed/>
                </p:oleObj>
              </mc:Choice>
              <mc:Fallback>
                <p:oleObj name="Equation" r:id="rId8" imgW="863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8476" y="3685101"/>
                        <a:ext cx="43735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8744"/>
              </p:ext>
            </p:extLst>
          </p:nvPr>
        </p:nvGraphicFramePr>
        <p:xfrm>
          <a:off x="2387651" y="4846639"/>
          <a:ext cx="46958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37" name="Equation" r:id="rId10" imgW="927100" imgH="215900" progId="Equation.DSMT4">
                  <p:embed/>
                </p:oleObj>
              </mc:Choice>
              <mc:Fallback>
                <p:oleObj name="Equation" r:id="rId10" imgW="927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7651" y="4846639"/>
                        <a:ext cx="4695825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4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4813B-A1A7-AA45-8F08-816A8781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914400"/>
            <a:ext cx="4859920" cy="62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2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4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6" y="1282701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6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6" y="1282701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2100" y="3067904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9" y="1282701"/>
          <a:ext cx="6305551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63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9" y="1282701"/>
                        <a:ext cx="6305551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advClick="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1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96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5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now to get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29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30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1"/>
          <a:ext cx="577373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6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1"/>
                        <a:ext cx="5773739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7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4" y="2559904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 DNF for an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>
                <a:solidFill>
                  <a:schemeClr val="tx1"/>
                </a:solidFill>
              </a:rPr>
              <a:t>term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7" y="1593851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7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1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79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1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1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rgbClr val="C00000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3" y="355602"/>
            <a:ext cx="691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rules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1" y="1638301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7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1" y="1638301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1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8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1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60" y="4916336"/>
            <a:ext cx="6613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>
                <a:latin typeface="Comic Sans MS" pitchFamily="66" charset="0"/>
              </a:rPr>
              <a:t> for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1977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Convert to DNF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8" y="6553201"/>
            <a:ext cx="1810186" cy="276999"/>
          </a:xfrm>
        </p:spPr>
        <p:txBody>
          <a:bodyPr/>
          <a:lstStyle/>
          <a:p>
            <a:pPr>
              <a:defRPr/>
            </a:pPr>
            <a:r>
              <a:rPr lang="en-US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9" y="1346201"/>
            <a:ext cx="8574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Come up with enough equivalence rules to convert any formula to an equivalent canonical DNF.  Two formulas are </a:t>
            </a:r>
            <a:r>
              <a:rPr lang="en-US" sz="4800" dirty="0" err="1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when convert to same canonical DNF.</a:t>
            </a:r>
          </a:p>
        </p:txBody>
      </p:sp>
    </p:spTree>
    <p:extLst>
      <p:ext uri="{BB962C8B-B14F-4D97-AF65-F5344CB8AC3E}">
        <p14:creationId xmlns:p14="http://schemas.microsoft.com/office/powerpoint/2010/main" val="2792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85719"/>
              </p:ext>
            </p:extLst>
          </p:nvPr>
        </p:nvGraphicFramePr>
        <p:xfrm>
          <a:off x="2007460" y="1237314"/>
          <a:ext cx="5228131" cy="189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37314"/>
                        <a:ext cx="5228131" cy="1894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>
                <a:solidFill>
                  <a:srgbClr val="BB0FAB"/>
                </a:solidFill>
              </a:rPr>
              <a:t>Sorted</a:t>
            </a:r>
            <a:r>
              <a:rPr lang="en-US" sz="3800" dirty="0"/>
              <a:t>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5" y="1225550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5" y="1225550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1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4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4" y="1320800"/>
            <a:ext cx="85217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same for </a:t>
            </a:r>
            <a:r>
              <a:rPr lang="en-US" sz="5400" dirty="0">
                <a:latin typeface="Comic Sans MS"/>
                <a:cs typeface="Comic Sans MS"/>
              </a:rPr>
              <a:t>each </a:t>
            </a:r>
            <a:r>
              <a:rPr lang="en-US" sz="4000" dirty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-term,</a:t>
            </a:r>
          </a:p>
          <a:p>
            <a:pPr lvl="0" algn="l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>
                <a:solidFill>
                  <a:srgbClr val="FF03E3"/>
                </a:solidFill>
                <a:latin typeface="Comic Sans MS"/>
                <a:cs typeface="Comic Sans MS"/>
              </a:rPr>
              <a:t>OR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792193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082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36780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26" name="Equation" r:id="rId8" imgW="1371600" imgH="482600" progId="Equation.DSMT4">
                  <p:embed/>
                </p:oleObj>
              </mc:Choice>
              <mc:Fallback>
                <p:oleObj name="Equation" r:id="rId8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661716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2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10684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35459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7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9910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3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</p:spTree>
    <p:extLst>
      <p:ext uri="{BB962C8B-B14F-4D97-AF65-F5344CB8AC3E}">
        <p14:creationId xmlns:p14="http://schemas.microsoft.com/office/powerpoint/2010/main" val="4127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4269"/>
              </p:ext>
            </p:extLst>
          </p:nvPr>
        </p:nvGraphicFramePr>
        <p:xfrm>
          <a:off x="2909888" y="4721226"/>
          <a:ext cx="3262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6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721226"/>
                        <a:ext cx="3262312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9943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7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40439"/>
              </p:ext>
            </p:extLst>
          </p:nvPr>
        </p:nvGraphicFramePr>
        <p:xfrm>
          <a:off x="4736113" y="334010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6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6113" y="334010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863" y="1473202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>
                <a:latin typeface="Comic Sans MS" pitchFamily="66" charset="0"/>
              </a:rPr>
              <a:t>(duplicates)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730029" y="3516590"/>
            <a:ext cx="3108467" cy="19502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68278" y="5485306"/>
            <a:ext cx="2824487" cy="2408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583287" y="4915972"/>
            <a:ext cx="481696" cy="25182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4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>
                <a:solidFill>
                  <a:srgbClr val="C40025"/>
                </a:solidFill>
              </a:rPr>
              <a:t>example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02168"/>
              </p:ext>
            </p:extLst>
          </p:nvPr>
        </p:nvGraphicFramePr>
        <p:xfrm>
          <a:off x="820137" y="3282950"/>
          <a:ext cx="3172599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137" y="3282950"/>
                        <a:ext cx="3172599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47514" y="3886793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41882"/>
              </p:ext>
            </p:extLst>
          </p:nvPr>
        </p:nvGraphicFramePr>
        <p:xfrm>
          <a:off x="4741321" y="3288041"/>
          <a:ext cx="28114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3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1321" y="3288041"/>
                        <a:ext cx="28114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23214"/>
              </p:ext>
            </p:extLst>
          </p:nvPr>
        </p:nvGraphicFramePr>
        <p:xfrm>
          <a:off x="2905405" y="4718964"/>
          <a:ext cx="2809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4"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5405" y="4718964"/>
                        <a:ext cx="28098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78326" y="3907806"/>
            <a:ext cx="869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7848" y="1808703"/>
            <a:ext cx="6830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also sort the </a:t>
            </a:r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clauses</a:t>
            </a:r>
          </a:p>
        </p:txBody>
      </p:sp>
    </p:spTree>
    <p:extLst>
      <p:ext uri="{BB962C8B-B14F-4D97-AF65-F5344CB8AC3E}">
        <p14:creationId xmlns:p14="http://schemas.microsoft.com/office/powerpoint/2010/main" val="29515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5136 L 0.13745 -0.21397 " pathEditMode="relative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089E-6 -4.94795E-6 L -0.08279 -0.098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8" y="-49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44455"/>
              </p:ext>
            </p:extLst>
          </p:nvPr>
        </p:nvGraphicFramePr>
        <p:xfrm>
          <a:off x="327025" y="1943870"/>
          <a:ext cx="8497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05" name="Equation" r:id="rId4" imgW="2679700" imgH="482600" progId="Equation.DSMT4">
                  <p:embed/>
                </p:oleObj>
              </mc:Choice>
              <mc:Fallback>
                <p:oleObj name="Equation" r:id="rId4" imgW="2679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" y="1943870"/>
                        <a:ext cx="8497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285488" y="3858307"/>
            <a:ext cx="6429955" cy="1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b="0" dirty="0"/>
              <a:t>Sorted </a:t>
            </a:r>
            <a:r>
              <a:rPr lang="en-US" sz="6000" b="0" dirty="0">
                <a:solidFill>
                  <a:srgbClr val="000000"/>
                </a:solidFill>
              </a:rPr>
              <a:t>Full DNF</a:t>
            </a:r>
          </a:p>
        </p:txBody>
      </p:sp>
      <p:sp useBgFill="1">
        <p:nvSpPr>
          <p:cNvPr id="5" name="TextBox 4"/>
          <p:cNvSpPr txBox="1"/>
          <p:nvPr/>
        </p:nvSpPr>
        <p:spPr>
          <a:xfrm>
            <a:off x="443364" y="3978788"/>
            <a:ext cx="179046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Done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179610" y="1898482"/>
            <a:ext cx="8736673" cy="1808703"/>
          </a:xfrm>
          <a:prstGeom prst="roundRect">
            <a:avLst/>
          </a:prstGeom>
          <a:noFill/>
          <a:ln w="476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501" y="384830"/>
            <a:ext cx="5562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  <a:r>
              <a:rPr lang="en-US" sz="6000" b="1" dirty="0">
                <a:latin typeface="Comic Sans MS" pitchFamily="66" charset="0"/>
              </a:rPr>
              <a:t> DNF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181" y="5182370"/>
            <a:ext cx="7851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unique for each formula</a:t>
            </a:r>
          </a:p>
        </p:txBody>
      </p:sp>
    </p:spTree>
    <p:extLst>
      <p:ext uri="{BB962C8B-B14F-4D97-AF65-F5344CB8AC3E}">
        <p14:creationId xmlns:p14="http://schemas.microsoft.com/office/powerpoint/2010/main" val="104697831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2" grpId="0" animBg="1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This set of rules for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>
                <a:latin typeface="Comic Sans MS" pitchFamily="66" charset="0"/>
              </a:rPr>
              <a:t>:</a:t>
            </a:r>
          </a:p>
          <a:p>
            <a:r>
              <a:rPr lang="en-US" sz="6000" dirty="0">
                <a:latin typeface="Comic Sans MS" pitchFamily="66" charset="0"/>
              </a:rPr>
              <a:t>if two formulas are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4" y="1270000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4000" dirty="0">
                <a:solidFill>
                  <a:srgbClr val="FF03E3"/>
                </a:solidFill>
                <a:latin typeface="Comic Sans MS" pitchFamily="66" charset="0"/>
              </a:rPr>
              <a:t>IMPLIES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1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1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4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1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4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Just leaves 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2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1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canonical DNF.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64536" y="6553201"/>
            <a:ext cx="187946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canonical</a:t>
            </a:r>
          </a:p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>
                <a:latin typeface="Comic Sans MS" pitchFamily="66" charset="0"/>
              </a:rPr>
              <a:t> is just a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formula.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4" y="1308101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Algebraic proofs 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>
                <a:latin typeface="Comic Sans MS" pitchFamily="66" charset="0"/>
              </a:rPr>
              <a:t> don’t beat truth tables.  </a:t>
            </a:r>
            <a:r>
              <a:rPr lang="en-US" sz="5400" dirty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7" y="325438"/>
            <a:ext cx="6227299" cy="1058862"/>
          </a:xfrm>
        </p:spPr>
        <p:txBody>
          <a:bodyPr/>
          <a:lstStyle/>
          <a:p>
            <a:r>
              <a:rPr lang="en-US" sz="3600" dirty="0"/>
              <a:t>Validity Checking still hard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9889" y="6553201"/>
            <a:ext cx="1904112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1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1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1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1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/>
              <a:t>Algebra for Equivalence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7" y="2387601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7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7" y="2387601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2" y="4323478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1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28" y="1915698"/>
            <a:ext cx="8736673" cy="2548348"/>
          </a:xfrm>
        </p:spPr>
        <p:txBody>
          <a:bodyPr/>
          <a:lstStyle/>
          <a:p>
            <a:pPr algn="ctr"/>
            <a:r>
              <a:rPr lang="en-US" sz="6600" b="0" dirty="0"/>
              <a:t>converting to a sum of products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1"/>
            <a:ext cx="1810186" cy="276999"/>
          </a:xfrm>
        </p:spPr>
        <p:txBody>
          <a:bodyPr/>
          <a:lstStyle/>
          <a:p>
            <a:r>
              <a:rPr lang="en-US" dirty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0938" y="384507"/>
            <a:ext cx="2804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C40025"/>
                </a:solidFill>
                <a:latin typeface="Comic Sans MS" pitchFamily="66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spd="slow" advClick="0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695</Words>
  <Application>Microsoft Macintosh PowerPoint</Application>
  <PresentationFormat>On-screen Show (4:3)</PresentationFormat>
  <Paragraphs>219</Paragraphs>
  <Slides>53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Comic Sans MS</vt:lpstr>
      <vt:lpstr>Times New Roman</vt:lpstr>
      <vt:lpstr>6.042 Lecture Template</vt:lpstr>
      <vt:lpstr>1_6.042 Lecture Template</vt:lpstr>
      <vt:lpstr>Equation</vt:lpstr>
      <vt:lpstr>Propositional Algebra</vt:lpstr>
      <vt:lpstr>PowerPoint Presentation</vt:lpstr>
      <vt:lpstr>Strategy: Convert to DNF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converting to a sum of products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move NOTs down to literals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Microsoft Office User</cp:lastModifiedBy>
  <cp:revision>823</cp:revision>
  <cp:lastPrinted>2018-03-10T16:18:19Z</cp:lastPrinted>
  <dcterms:created xsi:type="dcterms:W3CDTF">2011-02-09T15:01:58Z</dcterms:created>
  <dcterms:modified xsi:type="dcterms:W3CDTF">2018-04-05T15:55:38Z</dcterms:modified>
</cp:coreProperties>
</file>