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50" r:id="rId2"/>
    <p:sldId id="341" r:id="rId3"/>
    <p:sldId id="334" r:id="rId4"/>
    <p:sldId id="335" r:id="rId5"/>
    <p:sldId id="342" r:id="rId6"/>
    <p:sldId id="337" r:id="rId7"/>
    <p:sldId id="338" r:id="rId8"/>
    <p:sldId id="340" r:id="rId9"/>
    <p:sldId id="345" r:id="rId10"/>
    <p:sldId id="351" r:id="rId11"/>
    <p:sldId id="346" r:id="rId12"/>
    <p:sldId id="349" r:id="rId13"/>
    <p:sldId id="347" r:id="rId14"/>
    <p:sldId id="348" r:id="rId15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0000"/>
    <a:srgbClr val="D1D1F0"/>
    <a:srgbClr val="E6E6E6"/>
    <a:srgbClr val="CC0000"/>
    <a:srgbClr val="FF00FF"/>
    <a:srgbClr val="008000"/>
    <a:srgbClr val="FF6600"/>
    <a:srgbClr val="80C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8" d="100"/>
          <a:sy n="118" d="100"/>
        </p:scale>
        <p:origin x="-50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0" d="100"/>
        <a:sy n="2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74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64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ruintime</a:t>
            </a:r>
            <a:r>
              <a:rPr lang="en-US" dirty="0" smtClean="0"/>
              <a:t>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14,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ruintime</a:t>
            </a:r>
            <a:r>
              <a:rPr lang="en-US" dirty="0" smtClean="0"/>
              <a:t>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14,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ruintime</a:t>
            </a:r>
            <a:r>
              <a:rPr lang="en-US" dirty="0" smtClean="0"/>
              <a:t>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14,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ruintime</a:t>
            </a:r>
            <a:r>
              <a:rPr lang="en-US" dirty="0" smtClean="0"/>
              <a:t>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14,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ruintime</a:t>
            </a:r>
            <a:r>
              <a:rPr lang="en-US" dirty="0" smtClean="0"/>
              <a:t>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14, 2012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</a:t>
            </a:r>
            <a:r>
              <a:rPr lang="en-US" dirty="0" smtClean="0"/>
              <a:t>15, 2013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err="1" smtClean="0"/>
              <a:t>ruintime</a:t>
            </a:r>
            <a:r>
              <a:rPr lang="en-US" dirty="0" smtClean="0"/>
              <a:t>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6200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8" r:id="rId3"/>
    <p:sldLayoutId id="2147483699" r:id="rId4"/>
    <p:sldLayoutId id="214748370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ruintime</a:t>
            </a:r>
            <a:r>
              <a:rPr lang="en-US" dirty="0" smtClean="0"/>
              <a:t>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086600" cy="1828800"/>
          </a:xfrm>
        </p:spPr>
        <p:txBody>
          <a:bodyPr/>
          <a:lstStyle/>
          <a:p>
            <a:pPr eaLnBrk="1" hangingPunct="1"/>
            <a:r>
              <a:rPr lang="en-US" sz="7200" dirty="0" smtClean="0"/>
              <a:t>Gambler’s </a:t>
            </a:r>
            <a:r>
              <a:rPr lang="en-US" sz="7200" dirty="0" smtClean="0"/>
              <a:t>Ruin</a:t>
            </a:r>
            <a:endParaRPr lang="en-US" sz="7200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</a:rPr>
              <a:t/>
            </a:r>
            <a:br>
              <a:rPr lang="en-US" sz="3600" b="1" i="1">
                <a:solidFill>
                  <a:schemeClr val="tx2"/>
                </a:solidFill>
              </a:rPr>
            </a:br>
            <a:r>
              <a:rPr lang="en-US" b="1">
                <a:solidFill>
                  <a:srgbClr val="008000"/>
                </a:solidFill>
              </a:rPr>
              <a:t>MIT</a:t>
            </a:r>
            <a:r>
              <a:rPr lang="en-US" sz="3600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47800" y="3429000"/>
            <a:ext cx="62664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kern="0" dirty="0">
                <a:solidFill>
                  <a:srgbClr val="000000"/>
                </a:solidFill>
                <a:latin typeface="Comic Sans MS"/>
                <a:ea typeface="ＭＳ Ｐゴシック"/>
              </a:rPr>
              <a:t>Expected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038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smtClean="0"/>
              <a:t>Suppose keep playing until ruined? …that is</a:t>
            </a:r>
            <a:r>
              <a:rPr lang="en-US" sz="4800" dirty="0"/>
              <a:t>, Target </a:t>
            </a:r>
            <a:r>
              <a:rPr lang="en-US" sz="4800" b="1" dirty="0">
                <a:latin typeface="Euclid Symbol" charset="2"/>
                <a:cs typeface="Euclid Symbol" charset="2"/>
              </a:rPr>
              <a:t>=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</a:t>
            </a:r>
            <a:r>
              <a:rPr lang="en-US" sz="4800" dirty="0" smtClean="0"/>
              <a:t>.</a:t>
            </a:r>
          </a:p>
          <a:p>
            <a:pPr marL="0" indent="0">
              <a:buNone/>
            </a:pPr>
            <a:r>
              <a:rPr lang="en-US" sz="4800" dirty="0"/>
              <a:t>I</a:t>
            </a:r>
            <a:r>
              <a:rPr lang="en-US" sz="4800" dirty="0" smtClean="0"/>
              <a:t>n </a:t>
            </a:r>
            <a:r>
              <a:rPr lang="en-US" sz="4800" dirty="0" smtClean="0">
                <a:solidFill>
                  <a:srgbClr val="FF0000"/>
                </a:solidFill>
              </a:rPr>
              <a:t>un</a:t>
            </a:r>
            <a:r>
              <a:rPr lang="en-US" sz="4800" dirty="0" smtClean="0"/>
              <a:t>favorable game,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rgbClr val="660066"/>
                </a:solidFill>
              </a:rPr>
              <a:t>ruin is certain</a:t>
            </a:r>
            <a:r>
              <a:rPr lang="en-US" sz="4800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ruintime</a:t>
            </a:r>
            <a:r>
              <a:rPr lang="en-US" dirty="0" smtClean="0"/>
              <a:t>.</a:t>
            </a:r>
            <a:fld id="{E877D3CB-F960-BD47-98A7-06971C504846}" type="slidenum">
              <a:rPr lang="en-US" smtClean="0"/>
              <a:pPr>
                <a:defRPr/>
              </a:pPr>
              <a:t>10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0372"/>
              </p:ext>
            </p:extLst>
          </p:nvPr>
        </p:nvGraphicFramePr>
        <p:xfrm>
          <a:off x="1057275" y="3886200"/>
          <a:ext cx="61817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14" name="Equation" r:id="rId3" imgW="1562100" imgH="596900" progId="Equation.DSMT4">
                  <p:embed/>
                </p:oleObj>
              </mc:Choice>
              <mc:Fallback>
                <p:oleObj name="Equation" r:id="rId3" imgW="1562100" imgH="596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7275" y="3886200"/>
                        <a:ext cx="6181725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19238" y="76200"/>
            <a:ext cx="6100762" cy="1146176"/>
          </a:xfrm>
        </p:spPr>
        <p:txBody>
          <a:bodyPr/>
          <a:lstStyle/>
          <a:p>
            <a:r>
              <a:rPr lang="en-US" dirty="0" smtClean="0"/>
              <a:t>Keep </a:t>
            </a:r>
            <a:r>
              <a:rPr lang="en-US" dirty="0"/>
              <a:t>P</a:t>
            </a:r>
            <a:r>
              <a:rPr lang="en-US" dirty="0" smtClean="0"/>
              <a:t>laying until Ruin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21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smtClean="0"/>
              <a:t>Suppose keep playing until ruined? …that is</a:t>
            </a:r>
            <a:r>
              <a:rPr lang="en-US" sz="4800" dirty="0"/>
              <a:t>, Target </a:t>
            </a:r>
            <a:r>
              <a:rPr lang="en-US" sz="4800" b="1" dirty="0">
                <a:latin typeface="Euclid Symbol" charset="2"/>
                <a:cs typeface="Euclid Symbol" charset="2"/>
              </a:rPr>
              <a:t>=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</a:t>
            </a:r>
            <a:r>
              <a:rPr lang="en-US" sz="4800" dirty="0" smtClean="0"/>
              <a:t>.</a:t>
            </a:r>
          </a:p>
          <a:p>
            <a:pPr marL="0" indent="0">
              <a:buNone/>
            </a:pPr>
            <a:r>
              <a:rPr lang="en-US" sz="4800" dirty="0"/>
              <a:t>I</a:t>
            </a:r>
            <a:r>
              <a:rPr lang="en-US" sz="4800" dirty="0" smtClean="0"/>
              <a:t>n </a:t>
            </a:r>
            <a:r>
              <a:rPr lang="en-US" sz="4800" dirty="0" smtClean="0">
                <a:solidFill>
                  <a:srgbClr val="FF0000"/>
                </a:solidFill>
              </a:rPr>
              <a:t>un</a:t>
            </a:r>
            <a:r>
              <a:rPr lang="en-US" sz="4800" dirty="0" smtClean="0"/>
              <a:t>favorable</a:t>
            </a:r>
            <a:r>
              <a:rPr lang="en-US" sz="4800" dirty="0" smtClean="0">
                <a:solidFill>
                  <a:srgbClr val="660066"/>
                </a:solidFill>
              </a:rPr>
              <a:t> game</a:t>
            </a:r>
            <a:r>
              <a:rPr lang="en-US" sz="4800" dirty="0" smtClean="0"/>
              <a:t>, 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ruintime</a:t>
            </a:r>
            <a:r>
              <a:rPr lang="en-US" dirty="0" smtClean="0"/>
              <a:t>.</a:t>
            </a:r>
            <a:fld id="{E877D3CB-F960-BD47-98A7-06971C504846}" type="slidenum">
              <a:rPr lang="en-US" smtClean="0"/>
              <a:pPr>
                <a:defRPr/>
              </a:pPr>
              <a:t>11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543126"/>
              </p:ext>
            </p:extLst>
          </p:nvPr>
        </p:nvGraphicFramePr>
        <p:xfrm>
          <a:off x="841375" y="4021138"/>
          <a:ext cx="749141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05" name="Equation" r:id="rId3" imgW="1803400" imgH="228600" progId="Equation.DSMT4">
                  <p:embed/>
                </p:oleObj>
              </mc:Choice>
              <mc:Fallback>
                <p:oleObj name="Equation" r:id="rId3" imgW="1803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1375" y="4021138"/>
                        <a:ext cx="7491413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19238" y="76200"/>
            <a:ext cx="6100762" cy="1146176"/>
          </a:xfrm>
        </p:spPr>
        <p:txBody>
          <a:bodyPr/>
          <a:lstStyle/>
          <a:p>
            <a:r>
              <a:rPr lang="en-US" dirty="0" smtClean="0"/>
              <a:t>Keep </a:t>
            </a:r>
            <a:r>
              <a:rPr lang="en-US" dirty="0"/>
              <a:t>P</a:t>
            </a:r>
            <a:r>
              <a:rPr lang="en-US" dirty="0" smtClean="0"/>
              <a:t>laying until Ruin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18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smtClean="0"/>
              <a:t>Suppose keep playing until ruined? …that is</a:t>
            </a:r>
            <a:r>
              <a:rPr lang="en-US" sz="4800" dirty="0"/>
              <a:t>, Target </a:t>
            </a:r>
            <a:r>
              <a:rPr lang="en-US" sz="4800" b="1" dirty="0">
                <a:latin typeface="Euclid Symbol" charset="2"/>
                <a:cs typeface="Euclid Symbol" charset="2"/>
              </a:rPr>
              <a:t>=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</a:t>
            </a:r>
            <a:r>
              <a:rPr lang="en-US" sz="4800" dirty="0" smtClean="0"/>
              <a:t>.</a:t>
            </a:r>
          </a:p>
          <a:p>
            <a:pPr marL="0" indent="0">
              <a:buNone/>
            </a:pPr>
            <a:r>
              <a:rPr lang="en-US" sz="4800" dirty="0"/>
              <a:t>I</a:t>
            </a:r>
            <a:r>
              <a:rPr lang="en-US" sz="4800" dirty="0" smtClean="0"/>
              <a:t>n   </a:t>
            </a:r>
            <a:r>
              <a:rPr lang="en-US" sz="4800" dirty="0" smtClean="0">
                <a:solidFill>
                  <a:srgbClr val="0000FF"/>
                </a:solidFill>
              </a:rPr>
              <a:t>fair</a:t>
            </a:r>
            <a:r>
              <a:rPr lang="en-US" sz="4800" dirty="0" smtClean="0"/>
              <a:t> game,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rgbClr val="E10000"/>
                </a:solidFill>
              </a:rPr>
              <a:t>ruin is also certain</a:t>
            </a:r>
            <a:r>
              <a:rPr lang="en-US" sz="4800" dirty="0" smtClean="0"/>
              <a:t>, but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expected time to ruin </a:t>
            </a:r>
            <a:r>
              <a:rPr lang="en-US" sz="48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8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∞</a:t>
            </a:r>
          </a:p>
          <a:p>
            <a:pPr marL="0" indent="0" algn="ctr">
              <a:buNone/>
            </a:pPr>
            <a:r>
              <a:rPr lang="en-US" sz="4800" dirty="0" smtClean="0">
                <a:latin typeface="Comic Sans MS"/>
                <a:cs typeface="Comic Sans MS"/>
              </a:rPr>
              <a:t>(class problem)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ruintime</a:t>
            </a:r>
            <a:r>
              <a:rPr lang="en-US" dirty="0" smtClean="0"/>
              <a:t>.</a:t>
            </a:r>
            <a:fld id="{E877D3CB-F960-BD47-98A7-06971C504846}" type="slidenum">
              <a:rPr lang="en-US" smtClean="0"/>
              <a:pPr>
                <a:defRPr/>
              </a:pPr>
              <a:t>12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19238" y="76200"/>
            <a:ext cx="6100762" cy="1146176"/>
          </a:xfrm>
        </p:spPr>
        <p:txBody>
          <a:bodyPr/>
          <a:lstStyle/>
          <a:p>
            <a:r>
              <a:rPr lang="en-US" dirty="0" smtClean="0"/>
              <a:t>Keep </a:t>
            </a:r>
            <a:r>
              <a:rPr lang="en-US" dirty="0"/>
              <a:t>P</a:t>
            </a:r>
            <a:r>
              <a:rPr lang="en-US" dirty="0" smtClean="0"/>
              <a:t>laying until Ruin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1052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8392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smtClean="0"/>
              <a:t>Suppose keep playing until ruined? …that is</a:t>
            </a:r>
            <a:r>
              <a:rPr lang="en-US" sz="4800" dirty="0"/>
              <a:t>, Target </a:t>
            </a:r>
            <a:r>
              <a:rPr lang="en-US" sz="4800" b="1" dirty="0">
                <a:latin typeface="Euclid Symbol" charset="2"/>
                <a:cs typeface="Euclid Symbol" charset="2"/>
              </a:rPr>
              <a:t>=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</a:t>
            </a:r>
            <a:r>
              <a:rPr lang="en-US" sz="4800" dirty="0" smtClean="0"/>
              <a:t>.</a:t>
            </a:r>
          </a:p>
          <a:p>
            <a:pPr marL="0" indent="0">
              <a:buNone/>
            </a:pPr>
            <a:r>
              <a:rPr lang="en-US" sz="4800" dirty="0"/>
              <a:t>I</a:t>
            </a:r>
            <a:r>
              <a:rPr lang="en-US" sz="4800" dirty="0" smtClean="0"/>
              <a:t>n   </a:t>
            </a:r>
            <a:r>
              <a:rPr lang="en-US" sz="4800" dirty="0" smtClean="0">
                <a:solidFill>
                  <a:srgbClr val="008000"/>
                </a:solidFill>
              </a:rPr>
              <a:t>favorable</a:t>
            </a:r>
            <a:r>
              <a:rPr lang="en-US" sz="4800" dirty="0" smtClean="0"/>
              <a:t> game,</a:t>
            </a:r>
          </a:p>
          <a:p>
            <a:pPr marL="0" indent="0">
              <a:buNone/>
            </a:pPr>
            <a:r>
              <a:rPr lang="en-US" sz="4800" dirty="0" smtClean="0"/>
              <a:t>ruin is not certain: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rgbClr val="FF00FF"/>
                </a:solidFill>
              </a:rPr>
              <a:t>play forever</a:t>
            </a:r>
            <a:r>
              <a:rPr lang="en-US" sz="4800" dirty="0" smtClean="0">
                <a:solidFill>
                  <a:srgbClr val="660066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with </a:t>
            </a:r>
            <a:r>
              <a:rPr lang="en-US" sz="4800" dirty="0" err="1" smtClean="0">
                <a:solidFill>
                  <a:srgbClr val="0000FF"/>
                </a:solidFill>
              </a:rPr>
              <a:t>prob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800" dirty="0" smtClean="0">
                <a:solidFill>
                  <a:srgbClr val="FF00FF"/>
                </a:solidFill>
              </a:rPr>
              <a:t>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ruintime</a:t>
            </a:r>
            <a:r>
              <a:rPr lang="en-US" dirty="0" smtClean="0"/>
              <a:t>.</a:t>
            </a:r>
            <a:fld id="{E877D3CB-F960-BD47-98A7-06971C504846}" type="slidenum">
              <a:rPr lang="en-US" smtClean="0"/>
              <a:pPr>
                <a:defRPr/>
              </a:pPr>
              <a:t>13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19238" y="76200"/>
            <a:ext cx="6100762" cy="1146176"/>
          </a:xfrm>
        </p:spPr>
        <p:txBody>
          <a:bodyPr/>
          <a:lstStyle/>
          <a:p>
            <a:r>
              <a:rPr lang="en-US" dirty="0" smtClean="0"/>
              <a:t>Keep </a:t>
            </a:r>
            <a:r>
              <a:rPr lang="en-US" dirty="0"/>
              <a:t>P</a:t>
            </a:r>
            <a:r>
              <a:rPr lang="en-US" dirty="0" smtClean="0"/>
              <a:t>laying until Ruin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27159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8392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smtClean="0"/>
              <a:t>Suppose keep playing until ruined? …that is</a:t>
            </a:r>
            <a:r>
              <a:rPr lang="en-US" sz="4800" dirty="0"/>
              <a:t>, Target </a:t>
            </a:r>
            <a:r>
              <a:rPr lang="en-US" sz="4800" b="1" dirty="0">
                <a:latin typeface="Euclid Symbol" charset="2"/>
                <a:cs typeface="Euclid Symbol" charset="2"/>
              </a:rPr>
              <a:t>=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</a:t>
            </a:r>
            <a:r>
              <a:rPr lang="en-US" sz="4800" dirty="0" smtClean="0"/>
              <a:t>.</a:t>
            </a:r>
          </a:p>
          <a:p>
            <a:pPr marL="0" indent="0">
              <a:buNone/>
            </a:pPr>
            <a:r>
              <a:rPr lang="en-US" sz="4800" dirty="0"/>
              <a:t>I</a:t>
            </a:r>
            <a:r>
              <a:rPr lang="en-US" sz="4800" dirty="0" smtClean="0"/>
              <a:t>n   </a:t>
            </a:r>
            <a:r>
              <a:rPr lang="en-US" sz="4800" dirty="0" smtClean="0">
                <a:solidFill>
                  <a:srgbClr val="008000"/>
                </a:solidFill>
              </a:rPr>
              <a:t>favorable</a:t>
            </a:r>
            <a:r>
              <a:rPr lang="en-US" sz="4800" dirty="0" smtClean="0"/>
              <a:t> game,</a:t>
            </a:r>
          </a:p>
          <a:p>
            <a:pPr marL="0" indent="0">
              <a:buNone/>
            </a:pPr>
            <a:r>
              <a:rPr lang="en-US" sz="4800" dirty="0" smtClean="0"/>
              <a:t>ruin is not certain: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ruintime</a:t>
            </a:r>
            <a:r>
              <a:rPr lang="en-US" dirty="0" smtClean="0"/>
              <a:t>.</a:t>
            </a:r>
            <a:fld id="{E877D3CB-F960-BD47-98A7-06971C504846}" type="slidenum">
              <a:rPr lang="en-US" smtClean="0"/>
              <a:pPr>
                <a:defRPr/>
              </a:pPr>
              <a:t>14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756732"/>
              </p:ext>
            </p:extLst>
          </p:nvPr>
        </p:nvGraphicFramePr>
        <p:xfrm>
          <a:off x="922338" y="4718050"/>
          <a:ext cx="7183437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96" name="Equation" r:id="rId3" imgW="1638300" imgH="228600" progId="Equation.DSMT4">
                  <p:embed/>
                </p:oleObj>
              </mc:Choice>
              <mc:Fallback>
                <p:oleObj name="Equation" r:id="rId3" imgW="1638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4718050"/>
                        <a:ext cx="7183437" cy="1001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19238" y="76200"/>
            <a:ext cx="6100762" cy="1146176"/>
          </a:xfrm>
        </p:spPr>
        <p:txBody>
          <a:bodyPr/>
          <a:lstStyle/>
          <a:p>
            <a:r>
              <a:rPr lang="en-US" dirty="0" smtClean="0"/>
              <a:t>Keep </a:t>
            </a:r>
            <a:r>
              <a:rPr lang="en-US" dirty="0"/>
              <a:t>P</a:t>
            </a:r>
            <a:r>
              <a:rPr lang="en-US" dirty="0" smtClean="0"/>
              <a:t>laying until Ruin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58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301624"/>
            <a:ext cx="6253162" cy="1146176"/>
          </a:xfrm>
        </p:spPr>
        <p:txBody>
          <a:bodyPr/>
          <a:lstStyle/>
          <a:p>
            <a:r>
              <a:rPr lang="en-US" dirty="0" smtClean="0"/>
              <a:t>How Long Till the End?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895600"/>
          </a:xfrm>
        </p:spPr>
        <p:txBody>
          <a:bodyPr/>
          <a:lstStyle/>
          <a:p>
            <a:pPr marL="0" indent="0">
              <a:buNone/>
            </a:pPr>
            <a:r>
              <a:rPr lang="en-US" sz="5400" dirty="0" smtClean="0"/>
              <a:t>How many bets expected till Gambler either hits target or get ruined?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ruintime</a:t>
            </a:r>
            <a:r>
              <a:rPr lang="en-US" dirty="0" smtClean="0"/>
              <a:t>.</a:t>
            </a:r>
            <a:fld id="{E877D3CB-F960-BD47-98A7-06971C504846}" type="slidenum">
              <a:rPr lang="en-US" smtClean="0"/>
              <a:pPr>
                <a:defRPr/>
              </a:pPr>
              <a:t>2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0320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ruintime</a:t>
            </a:r>
            <a:r>
              <a:rPr lang="en-US" dirty="0" smtClean="0"/>
              <a:t>.</a:t>
            </a:r>
            <a:fld id="{E877D3CB-F960-BD47-98A7-06971C504846}" type="slidenum">
              <a:rPr lang="en-US" smtClean="0"/>
              <a:pPr>
                <a:defRPr/>
              </a:pPr>
              <a:t>3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Albert R Meyer,                       May 14, 2012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157138"/>
              </p:ext>
            </p:extLst>
          </p:nvPr>
        </p:nvGraphicFramePr>
        <p:xfrm>
          <a:off x="200025" y="2590800"/>
          <a:ext cx="85820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" name="Equation" r:id="rId3" imgW="2057400" imgH="292100" progId="Equation.DSMT4">
                  <p:embed/>
                </p:oleObj>
              </mc:Choice>
              <mc:Fallback>
                <p:oleObj name="Equation" r:id="rId3" imgW="2057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200025" y="2590800"/>
                        <a:ext cx="8582025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563955"/>
              </p:ext>
            </p:extLst>
          </p:nvPr>
        </p:nvGraphicFramePr>
        <p:xfrm>
          <a:off x="228600" y="3886200"/>
          <a:ext cx="8590279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" name="Equation" r:id="rId5" imgW="2057400" imgH="292100" progId="Equation.DSMT4">
                  <p:embed/>
                </p:oleObj>
              </mc:Choice>
              <mc:Fallback>
                <p:oleObj name="Equation" r:id="rId5" imgW="2057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228600" y="3886200"/>
                        <a:ext cx="8590279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328300"/>
              </p:ext>
            </p:extLst>
          </p:nvPr>
        </p:nvGraphicFramePr>
        <p:xfrm>
          <a:off x="152401" y="1371600"/>
          <a:ext cx="8839200" cy="1202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Equation" r:id="rId7" imgW="2146300" imgH="292100" progId="Equation.DSMT4">
                  <p:embed/>
                </p:oleObj>
              </mc:Choice>
              <mc:Fallback>
                <p:oleObj name="Equation" r:id="rId7" imgW="2146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401" y="1371600"/>
                        <a:ext cx="8839200" cy="1202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 bwMode="auto">
          <a:xfrm>
            <a:off x="1143000" y="1524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ＭＳ Ｐゴシック" pitchFamily="-111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-64" charset="0"/>
                <a:ea typeface="ＭＳ Ｐゴシック" pitchFamily="-64" charset="-128"/>
                <a:cs typeface="ＭＳ Ｐゴシック" pitchFamily="-111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-64" charset="0"/>
                <a:ea typeface="ＭＳ Ｐゴシック" pitchFamily="-64" charset="-128"/>
                <a:cs typeface="ＭＳ Ｐゴシック" pitchFamily="-111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-64" charset="0"/>
                <a:ea typeface="ＭＳ Ｐゴシック" pitchFamily="-64" charset="-128"/>
                <a:cs typeface="ＭＳ Ｐゴシック" pitchFamily="-111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-64" charset="0"/>
                <a:ea typeface="ＭＳ Ｐゴシック" pitchFamily="-64" charset="-128"/>
                <a:cs typeface="ＭＳ Ｐゴシック" pitchFamily="-11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-64" charset="0"/>
                <a:ea typeface="ＭＳ Ｐゴシック" pitchFamily="-64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-64" charset="0"/>
                <a:ea typeface="ＭＳ Ｐゴシック" pitchFamily="-64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-64" charset="0"/>
                <a:ea typeface="ＭＳ Ｐゴシック" pitchFamily="-64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-64" charset="0"/>
                <a:ea typeface="ＭＳ Ｐゴシック" pitchFamily="-64" charset="-128"/>
              </a:defRPr>
            </a:lvl9pPr>
          </a:lstStyle>
          <a:p>
            <a:r>
              <a:rPr lang="en-US" dirty="0" smtClean="0"/>
              <a:t>Expected number of bets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972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ruintime</a:t>
            </a:r>
            <a:r>
              <a:rPr lang="en-US" dirty="0" smtClean="0"/>
              <a:t>.</a:t>
            </a:r>
            <a:fld id="{E877D3CB-F960-BD47-98A7-06971C504846}" type="slidenum">
              <a:rPr lang="en-US" smtClean="0"/>
              <a:pPr>
                <a:defRPr/>
              </a:pPr>
              <a:t>4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Albert R Meyer,                       May 14, 2012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694503"/>
              </p:ext>
            </p:extLst>
          </p:nvPr>
        </p:nvGraphicFramePr>
        <p:xfrm>
          <a:off x="304800" y="1295400"/>
          <a:ext cx="8443481" cy="264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57" name="Equation" r:id="rId3" imgW="2590800" imgH="812800" progId="Equation.DSMT4">
                  <p:embed/>
                </p:oleObj>
              </mc:Choice>
              <mc:Fallback>
                <p:oleObj name="Equation" r:id="rId3" imgW="2590800" imgH="812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295400"/>
                        <a:ext cx="8443481" cy="264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116025"/>
              </p:ext>
            </p:extLst>
          </p:nvPr>
        </p:nvGraphicFramePr>
        <p:xfrm>
          <a:off x="657409" y="4191000"/>
          <a:ext cx="7829181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58" name="Equation" r:id="rId5" imgW="1803400" imgH="330200" progId="Equation.DSMT4">
                  <p:embed/>
                </p:oleObj>
              </mc:Choice>
              <mc:Fallback>
                <p:oleObj name="Equation" r:id="rId5" imgW="18034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7409" y="4191000"/>
                        <a:ext cx="7829181" cy="1433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3038" y="228600"/>
            <a:ext cx="7472362" cy="1143000"/>
          </a:xfrm>
        </p:spPr>
        <p:txBody>
          <a:bodyPr/>
          <a:lstStyle/>
          <a:p>
            <a:r>
              <a:rPr lang="en-US" dirty="0" smtClean="0"/>
              <a:t>Apply Total Expectation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2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ruintime</a:t>
            </a:r>
            <a:r>
              <a:rPr lang="en-US" dirty="0" smtClean="0"/>
              <a:t>.</a:t>
            </a:r>
            <a:fld id="{E877D3CB-F960-BD47-98A7-06971C504846}" type="slidenum">
              <a:rPr lang="en-US" smtClean="0"/>
              <a:pPr>
                <a:defRPr/>
              </a:pPr>
              <a:t>5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Albert R Meyer,                       May 14, 2012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351148"/>
              </p:ext>
            </p:extLst>
          </p:nvPr>
        </p:nvGraphicFramePr>
        <p:xfrm>
          <a:off x="228600" y="1524000"/>
          <a:ext cx="869442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71" name="Equation" r:id="rId3" imgW="3035300" imgH="558800" progId="Equation.DSMT4">
                  <p:embed/>
                </p:oleObj>
              </mc:Choice>
              <mc:Fallback>
                <p:oleObj name="Equation" r:id="rId3" imgW="30353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1524000"/>
                        <a:ext cx="8694420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047236"/>
              </p:ext>
            </p:extLst>
          </p:nvPr>
        </p:nvGraphicFramePr>
        <p:xfrm>
          <a:off x="781419" y="3048000"/>
          <a:ext cx="7829181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72" name="Equation" r:id="rId5" imgW="1803400" imgH="330200" progId="Equation.DSMT4">
                  <p:embed/>
                </p:oleObj>
              </mc:Choice>
              <mc:Fallback>
                <p:oleObj name="Equation" r:id="rId5" imgW="18034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1419" y="3048000"/>
                        <a:ext cx="7829181" cy="1433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1443038" y="228600"/>
            <a:ext cx="7472362" cy="1143000"/>
          </a:xfrm>
        </p:spPr>
        <p:txBody>
          <a:bodyPr/>
          <a:lstStyle/>
          <a:p>
            <a:r>
              <a:rPr lang="en-US" dirty="0" smtClean="0"/>
              <a:t>Apply Total Expectation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69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Linear recurrence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ruintime</a:t>
            </a:r>
            <a:r>
              <a:rPr lang="en-US" dirty="0" smtClean="0"/>
              <a:t>.</a:t>
            </a:r>
            <a:fld id="{E877D3CB-F960-BD47-98A7-06971C504846}" type="slidenum">
              <a:rPr lang="en-US" smtClean="0"/>
              <a:pPr>
                <a:defRPr/>
              </a:pPr>
              <a:t>6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Albert R Meyer,                       May 14, 2012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232004"/>
              </p:ext>
            </p:extLst>
          </p:nvPr>
        </p:nvGraphicFramePr>
        <p:xfrm>
          <a:off x="609600" y="2209800"/>
          <a:ext cx="790194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56" name="Equation" r:id="rId3" imgW="1549400" imgH="508000" progId="Equation.DSMT4">
                  <p:embed/>
                </p:oleObj>
              </mc:Choice>
              <mc:Fallback>
                <p:oleObj name="Equation" r:id="rId3" imgW="15494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2209800"/>
                        <a:ext cx="7901940" cy="259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76437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number of bets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ruintime</a:t>
            </a:r>
            <a:r>
              <a:rPr lang="en-US" dirty="0" smtClean="0"/>
              <a:t>.</a:t>
            </a:r>
            <a:fld id="{E877D3CB-F960-BD47-98A7-06971C504846}" type="slidenum">
              <a:rPr lang="en-US" smtClean="0"/>
              <a:pPr>
                <a:defRPr/>
              </a:pPr>
              <a:t>7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Albert R Meyer,                       May 14, 2012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1447800"/>
            <a:ext cx="9067800" cy="4800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Solve linear recurrence as usual. </a:t>
            </a:r>
          </a:p>
          <a:p>
            <a:pPr>
              <a:spcAft>
                <a:spcPts val="1200"/>
              </a:spcAft>
            </a:pPr>
            <a:r>
              <a:rPr lang="en-US" sz="4400" dirty="0" smtClean="0"/>
              <a:t>Elegant result in the </a:t>
            </a:r>
            <a:r>
              <a:rPr lang="en-US" sz="4400" dirty="0" smtClean="0">
                <a:solidFill>
                  <a:srgbClr val="008000"/>
                </a:solidFill>
              </a:rPr>
              <a:t>fair case</a:t>
            </a:r>
            <a:r>
              <a:rPr lang="en-US" sz="4400" dirty="0" smtClean="0"/>
              <a:t>:</a:t>
            </a:r>
          </a:p>
          <a:p>
            <a:pPr>
              <a:spcAft>
                <a:spcPts val="2400"/>
              </a:spcAft>
            </a:pPr>
            <a:r>
              <a:rPr lang="en-US" sz="6000" dirty="0" smtClean="0">
                <a:solidFill>
                  <a:srgbClr val="0000FF"/>
                </a:solidFill>
              </a:rPr>
              <a:t>  e</a:t>
            </a:r>
            <a:r>
              <a:rPr lang="en-US" sz="6000" baseline="-25000" dirty="0" smtClean="0">
                <a:solidFill>
                  <a:srgbClr val="0000FF"/>
                </a:solidFill>
              </a:rPr>
              <a:t>n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dirty="0" smtClean="0">
                <a:solidFill>
                  <a:srgbClr val="0000FF"/>
                </a:solidFill>
              </a:rPr>
              <a:t> n(T-n)</a:t>
            </a:r>
          </a:p>
          <a:p>
            <a:r>
              <a:rPr lang="en-US" sz="6000" dirty="0" smtClean="0">
                <a:solidFill>
                  <a:srgbClr val="0000FF"/>
                </a:solidFill>
              </a:rPr>
              <a:t>      </a:t>
            </a:r>
            <a:r>
              <a:rPr lang="en-US" sz="6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dirty="0" smtClean="0">
                <a:solidFill>
                  <a:srgbClr val="0000FF"/>
                </a:solidFill>
              </a:rPr>
              <a:t> (initial stake)</a:t>
            </a:r>
          </a:p>
          <a:p>
            <a:r>
              <a:rPr lang="en-US" sz="6000" dirty="0">
                <a:solidFill>
                  <a:srgbClr val="0000FF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          ∙(intended profit)</a:t>
            </a:r>
            <a:endParaRPr lang="en-US" sz="6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65411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772400" cy="1222375"/>
          </a:xfrm>
        </p:spPr>
        <p:txBody>
          <a:bodyPr/>
          <a:lstStyle/>
          <a:p>
            <a:r>
              <a:rPr lang="en-US" dirty="0" smtClean="0"/>
              <a:t>Expected number of </a:t>
            </a:r>
            <a:r>
              <a:rPr lang="en-US" dirty="0" smtClean="0">
                <a:solidFill>
                  <a:srgbClr val="008000"/>
                </a:solidFill>
              </a:rPr>
              <a:t>fair</a:t>
            </a:r>
            <a:r>
              <a:rPr lang="en-US" dirty="0" smtClean="0"/>
              <a:t> bets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ruintime</a:t>
            </a:r>
            <a:r>
              <a:rPr lang="en-US" dirty="0" smtClean="0"/>
              <a:t>.</a:t>
            </a:r>
            <a:fld id="{E877D3CB-F960-BD47-98A7-06971C504846}" type="slidenum">
              <a:rPr lang="en-US" smtClean="0"/>
              <a:pPr>
                <a:defRPr/>
              </a:pPr>
              <a:t>8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Albert R Meyer,                       May 14, 2012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219200"/>
            <a:ext cx="8077200" cy="464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For example</a:t>
            </a:r>
            <a:r>
              <a:rPr lang="en-US" sz="4800" dirty="0" smtClean="0">
                <a:solidFill>
                  <a:srgbClr val="0000FF"/>
                </a:solidFill>
              </a:rPr>
              <a:t>, </a:t>
            </a:r>
            <a:r>
              <a:rPr lang="en-US" sz="4800" dirty="0" smtClean="0"/>
              <a:t>starting </a:t>
            </a:r>
            <a:r>
              <a:rPr lang="en-US" sz="4800" dirty="0" smtClean="0"/>
              <a:t>with</a:t>
            </a:r>
            <a:endParaRPr lang="en-US" sz="4800" dirty="0">
              <a:solidFill>
                <a:srgbClr val="0000FF"/>
              </a:solidFill>
            </a:endParaRPr>
          </a:p>
          <a:p>
            <a:r>
              <a:rPr lang="en-US" sz="4800" dirty="0" smtClean="0">
                <a:solidFill>
                  <a:srgbClr val="0000FF"/>
                </a:solidFill>
              </a:rPr>
              <a:t>$1 </a:t>
            </a:r>
            <a:r>
              <a:rPr lang="en-US" sz="4800" dirty="0" smtClean="0">
                <a:solidFill>
                  <a:srgbClr val="000000"/>
                </a:solidFill>
              </a:rPr>
              <a:t>aiming </a:t>
            </a:r>
            <a:r>
              <a:rPr lang="en-US" sz="4800" dirty="0" smtClean="0">
                <a:solidFill>
                  <a:srgbClr val="000000"/>
                </a:solidFill>
              </a:rPr>
              <a:t>to reach $1000,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expect to make</a:t>
            </a:r>
            <a:r>
              <a:rPr lang="en-US" sz="4800" dirty="0" smtClean="0">
                <a:solidFill>
                  <a:srgbClr val="0000FF"/>
                </a:solidFill>
              </a:rPr>
              <a:t> 999 bets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(and most likely go broke)</a:t>
            </a:r>
          </a:p>
          <a:p>
            <a:r>
              <a:rPr lang="en-US" sz="4400" dirty="0" smtClean="0">
                <a:solidFill>
                  <a:srgbClr val="660066"/>
                </a:solidFill>
              </a:rPr>
              <a:t>Problem</a:t>
            </a:r>
            <a:r>
              <a:rPr lang="en-US" sz="4400" dirty="0" smtClean="0">
                <a:solidFill>
                  <a:srgbClr val="660066"/>
                </a:solidFill>
              </a:rPr>
              <a:t>:</a:t>
            </a:r>
            <a:r>
              <a:rPr lang="en-US" sz="4800" dirty="0" smtClean="0">
                <a:solidFill>
                  <a:srgbClr val="000000"/>
                </a:solidFill>
              </a:rPr>
              <a:t> There must be an intuitive proof.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600" y="4884003"/>
            <a:ext cx="2734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660066"/>
                </a:solidFill>
              </a:rPr>
              <a:t>Find one.</a:t>
            </a:r>
            <a:endParaRPr lang="en-US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052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238" y="76200"/>
            <a:ext cx="6100762" cy="1146176"/>
          </a:xfrm>
        </p:spPr>
        <p:txBody>
          <a:bodyPr/>
          <a:lstStyle/>
          <a:p>
            <a:r>
              <a:rPr lang="en-US" dirty="0" smtClean="0"/>
              <a:t>Keep </a:t>
            </a:r>
            <a:r>
              <a:rPr lang="en-US" dirty="0"/>
              <a:t>P</a:t>
            </a:r>
            <a:r>
              <a:rPr lang="en-US" dirty="0" smtClean="0"/>
              <a:t>laying until Ruin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smtClean="0"/>
              <a:t>Suppose keep playing until ruined? …that is</a:t>
            </a:r>
            <a:r>
              <a:rPr lang="en-US" sz="4800" dirty="0"/>
              <a:t>, Target </a:t>
            </a:r>
            <a:r>
              <a:rPr lang="en-US" sz="4800" b="1" dirty="0">
                <a:latin typeface="Euclid Symbol" charset="2"/>
                <a:cs typeface="Euclid Symbol" charset="2"/>
              </a:rPr>
              <a:t>=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</a:t>
            </a:r>
            <a:r>
              <a:rPr lang="en-US" sz="4800" dirty="0" smtClean="0"/>
              <a:t>.</a:t>
            </a:r>
          </a:p>
          <a:p>
            <a:pPr marL="0" indent="0">
              <a:buNone/>
            </a:pPr>
            <a:r>
              <a:rPr lang="en-US" sz="4800" dirty="0"/>
              <a:t>I</a:t>
            </a:r>
            <a:r>
              <a:rPr lang="en-US" sz="4800" dirty="0" smtClean="0"/>
              <a:t>n </a:t>
            </a:r>
            <a:r>
              <a:rPr lang="en-US" sz="4800" dirty="0" smtClean="0">
                <a:solidFill>
                  <a:srgbClr val="FF0000"/>
                </a:solidFill>
              </a:rPr>
              <a:t>un</a:t>
            </a:r>
            <a:r>
              <a:rPr lang="en-US" sz="4800" dirty="0" smtClean="0"/>
              <a:t>favorable game,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rgbClr val="660066"/>
                </a:solidFill>
              </a:rPr>
              <a:t>ruin is certain</a:t>
            </a:r>
            <a:r>
              <a:rPr lang="en-US" sz="4800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ruintime</a:t>
            </a:r>
            <a:r>
              <a:rPr lang="en-US" dirty="0" smtClean="0"/>
              <a:t>.</a:t>
            </a:r>
            <a:fld id="{E877D3CB-F960-BD47-98A7-06971C504846}" type="slidenum">
              <a:rPr lang="en-US" smtClean="0"/>
              <a:pPr>
                <a:defRPr/>
              </a:pPr>
              <a:t>9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2781300" y="6629400"/>
            <a:ext cx="3581400" cy="228600"/>
          </a:xfrm>
        </p:spPr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281431"/>
              </p:ext>
            </p:extLst>
          </p:nvPr>
        </p:nvGraphicFramePr>
        <p:xfrm>
          <a:off x="1066800" y="3937000"/>
          <a:ext cx="7288212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80" name="Equation" r:id="rId3" imgW="1841500" imgH="584200" progId="Equation.DSMT4">
                  <p:embed/>
                </p:oleObj>
              </mc:Choice>
              <mc:Fallback>
                <p:oleObj name="Equation" r:id="rId3" imgW="18415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3937000"/>
                        <a:ext cx="7288212" cy="231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0606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3671</TotalTime>
  <Words>447</Words>
  <Application>Microsoft Macintosh PowerPoint</Application>
  <PresentationFormat>On-screen Show (4:3)</PresentationFormat>
  <Paragraphs>77</Paragraphs>
  <Slides>14</Slides>
  <Notes>1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Blank Presentation</vt:lpstr>
      <vt:lpstr>Equation</vt:lpstr>
      <vt:lpstr>MathType 6.0 Equation</vt:lpstr>
      <vt:lpstr>Gambler’s Ruin</vt:lpstr>
      <vt:lpstr>How Long Till the End?</vt:lpstr>
      <vt:lpstr>PowerPoint Presentation</vt:lpstr>
      <vt:lpstr>Apply Total Expectation</vt:lpstr>
      <vt:lpstr>Apply Total Expectation</vt:lpstr>
      <vt:lpstr>Linear recurrence</vt:lpstr>
      <vt:lpstr>Expected number of bets</vt:lpstr>
      <vt:lpstr>Expected number of fair bets</vt:lpstr>
      <vt:lpstr>Keep Playing until Ruin</vt:lpstr>
      <vt:lpstr>Keep Playing until Ruin</vt:lpstr>
      <vt:lpstr>Keep Playing until Ruin</vt:lpstr>
      <vt:lpstr>Keep Playing until Ruin</vt:lpstr>
      <vt:lpstr>Keep Playing until Ruin</vt:lpstr>
      <vt:lpstr>Keep Playing until Ruin</vt:lpstr>
    </vt:vector>
  </TitlesOfParts>
  <Company>Jeremy Fineman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325</cp:revision>
  <cp:lastPrinted>2012-05-14T05:30:13Z</cp:lastPrinted>
  <dcterms:created xsi:type="dcterms:W3CDTF">2011-05-09T16:25:32Z</dcterms:created>
  <dcterms:modified xsi:type="dcterms:W3CDTF">2013-05-12T17:50:24Z</dcterms:modified>
</cp:coreProperties>
</file>