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94" r:id="rId3"/>
    <p:sldId id="369" r:id="rId4"/>
    <p:sldId id="374" r:id="rId5"/>
    <p:sldId id="296" r:id="rId6"/>
    <p:sldId id="297" r:id="rId7"/>
    <p:sldId id="301" r:id="rId8"/>
    <p:sldId id="278" r:id="rId9"/>
    <p:sldId id="376" r:id="rId10"/>
    <p:sldId id="300" r:id="rId11"/>
    <p:sldId id="375" r:id="rId12"/>
    <p:sldId id="291" r:id="rId13"/>
    <p:sldId id="279" r:id="rId14"/>
    <p:sldId id="359" r:id="rId15"/>
    <p:sldId id="373" r:id="rId16"/>
    <p:sldId id="371" r:id="rId17"/>
    <p:sldId id="372" r:id="rId1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5" autoAdjust="0"/>
    <p:restoredTop sz="96020" autoAdjust="0"/>
  </p:normalViewPr>
  <p:slideViewPr>
    <p:cSldViewPr snapToGrid="0" showGuides="1">
      <p:cViewPr>
        <p:scale>
          <a:sx n="130" d="100"/>
          <a:sy n="130" d="100"/>
        </p:scale>
        <p:origin x="-184" y="-34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Binomial, Uniform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smtClean="0">
                <a:solidFill>
                  <a:srgbClr val="9B2894"/>
                </a:solidFill>
              </a:rPr>
              <a:t>PDF</a:t>
            </a:r>
            <a:r>
              <a:rPr lang="en-US" sz="4400" baseline="-250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</a:t>
            </a:r>
            <a:r>
              <a:rPr lang="en-US" sz="4400" dirty="0" smtClean="0"/>
              <a:t>[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]</a:t>
            </a:r>
            <a:endParaRPr lang="en-US" sz="4400" dirty="0" smtClean="0"/>
          </a:p>
          <a:p>
            <a:pPr eaLnBrk="1" hangingPunct="1"/>
            <a:r>
              <a:rPr lang="en-US" sz="3600" dirty="0" smtClean="0">
                <a:solidFill>
                  <a:srgbClr val="9B2894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smtClean="0">
                <a:solidFill>
                  <a:srgbClr val="9B2894"/>
                </a:solidFill>
              </a:rPr>
              <a:t>CDF</a:t>
            </a:r>
            <a:r>
              <a:rPr lang="en-US" sz="4400" baseline="-250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</a:t>
            </a:r>
            <a:r>
              <a:rPr lang="en-US" sz="4400" dirty="0" smtClean="0"/>
              <a:t>[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]</a:t>
            </a:r>
            <a:endParaRPr lang="en-US" sz="4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5133" y="1653945"/>
            <a:ext cx="8006443" cy="354398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9B2894"/>
                </a:solidFill>
              </a:rPr>
              <a:t>Probability Density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9B2894"/>
                </a:solidFill>
              </a:rPr>
              <a:t>Cumulative Distribution Functions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of</a:t>
            </a:r>
            <a:r>
              <a:rPr lang="en-US" sz="4800" dirty="0" smtClean="0">
                <a:solidFill>
                  <a:srgbClr val="0000FF"/>
                </a:solidFill>
              </a:rPr>
              <a:t> R</a:t>
            </a:r>
            <a:r>
              <a:rPr lang="en-US" sz="4800" dirty="0" smtClean="0"/>
              <a:t>, do not depend on </a:t>
            </a:r>
            <a:r>
              <a:rPr lang="en-US" sz="4800" dirty="0" smtClean="0">
                <a:solidFill>
                  <a:srgbClr val="0000FF"/>
                </a:solidFill>
              </a:rPr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C000224B-2332-4750-9253-37D5821B63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smtClean="0"/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Z</a:t>
            </a:r>
            <a:r>
              <a:rPr lang="en-US" sz="5400" dirty="0" smtClean="0"/>
              <a:t>(</a:t>
            </a:r>
            <a:r>
              <a:rPr lang="en-US" sz="5400" dirty="0" err="1" smtClean="0"/>
              <a:t>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] </a:t>
            </a:r>
            <a:r>
              <a:rPr lang="en-US" sz="5400" dirty="0" smtClean="0"/>
              <a:t>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2801238-F1E7-4FD8-BA50-E337AFF1C7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</a:t>
            </a:r>
            <a:r>
              <a:rPr lang="en-US" dirty="0" smtClean="0"/>
              <a:t>1] </a:t>
            </a:r>
            <a:r>
              <a:rPr lang="en-US" dirty="0" smtClean="0"/>
              <a:t>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</a:t>
            </a:r>
            <a:r>
              <a:rPr lang="en-US" dirty="0" smtClean="0"/>
              <a:t>2] </a:t>
            </a:r>
            <a:r>
              <a:rPr lang="en-US" dirty="0" smtClean="0"/>
              <a:t>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</a:t>
            </a:r>
            <a:r>
              <a:rPr lang="en-US" dirty="0" smtClean="0">
                <a:cs typeface="Times New Roman" pitchFamily="18" charset="0"/>
              </a:rPr>
              <a:t>6]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0000] </a:t>
            </a:r>
            <a:r>
              <a:rPr lang="en-US" dirty="0" smtClean="0"/>
              <a:t>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0001] </a:t>
            </a:r>
            <a:r>
              <a:rPr lang="en-US" dirty="0" smtClean="0"/>
              <a:t>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 smtClean="0">
                <a:cs typeface="Times New Roman" pitchFamily="18" charset="0"/>
              </a:rPr>
              <a:t>9999] </a:t>
            </a:r>
            <a:r>
              <a:rPr lang="en-US" dirty="0" smtClean="0">
                <a:cs typeface="Times New Roman" pitchFamily="18" charset="0"/>
              </a:rPr>
              <a:t>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154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43800" y="6591300"/>
            <a:ext cx="1531809" cy="2793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9773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81900" y="6591300"/>
            <a:ext cx="1493709" cy="2666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990019"/>
            <a:ext cx="8968037" cy="4089981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Lemma:</a:t>
            </a:r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 YES,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when one of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cs typeface="Comic Sans MS"/>
              </a:rPr>
              <a:t>1</a:t>
            </a:r>
            <a:r>
              <a:rPr lang="en-US" sz="6000" dirty="0" smtClean="0">
                <a:cs typeface="Comic Sans MS"/>
              </a:rPr>
              <a:t>,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FF00FF"/>
                </a:solidFill>
                <a:cs typeface="Comic Sans MS"/>
              </a:rPr>
              <a:t>2</a:t>
            </a:r>
            <a:r>
              <a:rPr lang="en-US" sz="6000" dirty="0" smtClean="0">
                <a:cs typeface="Comic Sans MS"/>
              </a:rPr>
              <a:t>,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  <a:cs typeface="Comic Sans MS"/>
              </a:rPr>
              <a:t>3</a:t>
            </a:r>
            <a:r>
              <a:rPr lang="en-US" sz="6000" dirty="0">
                <a:cs typeface="Comic Sans MS"/>
              </a:rPr>
              <a:t> </a:t>
            </a:r>
            <a:r>
              <a:rPr lang="en-US" sz="6000" dirty="0" smtClean="0">
                <a:cs typeface="Comic Sans MS"/>
              </a:rPr>
              <a:t>is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uniform</a:t>
            </a:r>
            <a:endParaRPr lang="en-US" sz="6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69" y="901119"/>
            <a:ext cx="9143999" cy="5167667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endParaRPr lang="en-US" sz="4400" dirty="0">
              <a:solidFill>
                <a:srgbClr val="0000CC"/>
              </a:solidFill>
              <a:sym typeface="Euclid Symbol"/>
            </a:endParaRPr>
          </a:p>
          <a:p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events</a:t>
            </a:r>
            <a:r>
              <a:rPr lang="en-US" sz="5400" dirty="0" smtClean="0">
                <a:solidFill>
                  <a:srgbClr val="0000CC"/>
                </a:solidFill>
              </a:rPr>
              <a:t> 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/>
              <a:t> 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are </a:t>
            </a:r>
          </a:p>
          <a:p>
            <a:pPr algn="ctr"/>
            <a:r>
              <a:rPr lang="en-US" sz="6000" dirty="0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independent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when the </a:t>
            </a:r>
            <a:r>
              <a:rPr lang="en-US" sz="6000" dirty="0" err="1" smtClean="0">
                <a:solidFill>
                  <a:srgbClr val="3333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are </a:t>
            </a:r>
            <a:r>
              <a:rPr lang="en-US" sz="6000" dirty="0" smtClean="0">
                <a:solidFill>
                  <a:srgbClr val="3333FF"/>
                </a:solidFill>
                <a:cs typeface="Comic Sans MS"/>
              </a:rPr>
              <a:t>uniform</a:t>
            </a:r>
            <a:endParaRPr lang="en-US" sz="60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43800" y="6604000"/>
            <a:ext cx="1531809" cy="253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</a:t>
            </a:r>
            <a:r>
              <a:rPr lang="en-US" dirty="0" smtClean="0">
                <a:solidFill>
                  <a:srgbClr val="0000FF"/>
                </a:solidFill>
              </a:rPr>
              <a:t>}⋅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357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2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7701"/>
              </p:ext>
            </p:extLst>
          </p:nvPr>
        </p:nvGraphicFramePr>
        <p:xfrm>
          <a:off x="4368797" y="27768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7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27768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= #</a:t>
            </a:r>
            <a:r>
              <a:rPr lang="en-US" dirty="0" err="1" smtClean="0"/>
              <a:t>seq’s⋅pr</a:t>
            </a:r>
            <a:r>
              <a:rPr lang="en-US" dirty="0" smtClean="0"/>
              <a:t>[</a:t>
            </a:r>
            <a:r>
              <a:rPr lang="en-US" dirty="0" err="1" smtClean="0"/>
              <a:t>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51252"/>
              </p:ext>
            </p:extLst>
          </p:nvPr>
        </p:nvGraphicFramePr>
        <p:xfrm>
          <a:off x="1120775" y="3532188"/>
          <a:ext cx="75104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32188"/>
                        <a:ext cx="7510463" cy="240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80313" y="656889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96284" cy="517280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  <a:endParaRPr lang="en-US" sz="5400" dirty="0" smtClean="0"/>
          </a:p>
          <a:p>
            <a:pPr eaLnBrk="1" hangingPunct="1"/>
            <a:r>
              <a:rPr lang="en-US" sz="5400" dirty="0" smtClean="0">
                <a:solidFill>
                  <a:srgbClr val="9B2894"/>
                </a:solidFill>
              </a:rPr>
              <a:t>Cumulative Distribution</a:t>
            </a:r>
          </a:p>
          <a:p>
            <a:pPr algn="ctr" eaLnBrk="1" hangingPunct="1"/>
            <a:r>
              <a:rPr lang="en-US" sz="5400" dirty="0">
                <a:solidFill>
                  <a:srgbClr val="9B2894"/>
                </a:solidFill>
              </a:rPr>
              <a:t>CDF</a:t>
            </a:r>
            <a:r>
              <a:rPr lang="en-US" sz="5400" baseline="-25000" dirty="0">
                <a:solidFill>
                  <a:srgbClr val="3333FF"/>
                </a:solidFill>
              </a:rPr>
              <a:t>R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3333FF"/>
                </a:solidFill>
              </a:rPr>
              <a:t>a</a:t>
            </a:r>
            <a:r>
              <a:rPr lang="en-US" sz="5400" dirty="0"/>
              <a:t>)</a:t>
            </a:r>
            <a:r>
              <a:rPr lang="en-US" sz="5400" baseline="-250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::=</a:t>
            </a:r>
            <a:r>
              <a:rPr lang="en-US" sz="5400" dirty="0"/>
              <a:t>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</a:t>
            </a:r>
            <a:r>
              <a:rPr lang="en-US" sz="5400" b="1" dirty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/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  <a:endParaRPr lang="en-US" sz="5400" dirty="0">
              <a:solidFill>
                <a:srgbClr val="9B2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844</Words>
  <Application>Microsoft Macintosh PowerPoint</Application>
  <PresentationFormat>On-screen Show (4:3)</PresentationFormat>
  <Paragraphs>123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PowerPoint Presentation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104</cp:revision>
  <cp:lastPrinted>2012-05-01T04:09:25Z</cp:lastPrinted>
  <dcterms:created xsi:type="dcterms:W3CDTF">2011-04-28T01:16:18Z</dcterms:created>
  <dcterms:modified xsi:type="dcterms:W3CDTF">2013-04-30T20:36:27Z</dcterms:modified>
</cp:coreProperties>
</file>