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2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3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474" r:id="rId2"/>
    <p:sldId id="563" r:id="rId3"/>
    <p:sldId id="557" r:id="rId4"/>
    <p:sldId id="558" r:id="rId5"/>
    <p:sldId id="559" r:id="rId6"/>
    <p:sldId id="560" r:id="rId7"/>
    <p:sldId id="561" r:id="rId8"/>
    <p:sldId id="484" r:id="rId9"/>
    <p:sldId id="546" r:id="rId10"/>
    <p:sldId id="508" r:id="rId11"/>
    <p:sldId id="509" r:id="rId12"/>
    <p:sldId id="528" r:id="rId13"/>
    <p:sldId id="555" r:id="rId14"/>
    <p:sldId id="564" r:id="rId15"/>
    <p:sldId id="512" r:id="rId16"/>
    <p:sldId id="55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96A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4" autoAdjust="0"/>
    <p:restoredTop sz="86437" autoAdjust="0"/>
  </p:normalViewPr>
  <p:slideViewPr>
    <p:cSldViewPr>
      <p:cViewPr varScale="1">
        <p:scale>
          <a:sx n="117" d="100"/>
          <a:sy n="117" d="100"/>
        </p:scale>
        <p:origin x="-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72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3.emf"/><Relationship Id="rId1" Type="http://schemas.openxmlformats.org/officeDocument/2006/relationships/image" Target="../media/image36.emf"/><Relationship Id="rId2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wmf"/><Relationship Id="rId7" Type="http://schemas.openxmlformats.org/officeDocument/2006/relationships/image" Target="../media/image22.emf"/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2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e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 </a:t>
            </a:r>
            <a:r>
              <a:rPr lang="en-US" sz="5400" b="1" smtClean="0">
                <a:solidFill>
                  <a:schemeClr val="tx2"/>
                </a:solidFill>
              </a:rPr>
              <a:t>for Fibonacci </a:t>
            </a:r>
            <a:r>
              <a:rPr lang="en-US" sz="5400" b="1" dirty="0" smtClean="0">
                <a:solidFill>
                  <a:schemeClr val="tx2"/>
                </a:solidFill>
              </a:rPr>
              <a:t>Recurrence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Partial Fraction Expansion</a:t>
            </a:r>
            <a:endParaRPr lang="en-US" b="0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70927"/>
              </p:ext>
            </p:extLst>
          </p:nvPr>
        </p:nvGraphicFramePr>
        <p:xfrm>
          <a:off x="974725" y="3119438"/>
          <a:ext cx="71945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Equation" r:id="rId4" imgW="5664200" imgH="1066800" progId="Equation.DSMT4">
                  <p:embed/>
                </p:oleObj>
              </mc:Choice>
              <mc:Fallback>
                <p:oleObj name="Equation" r:id="rId4" imgW="5664200" imgH="1066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119438"/>
                        <a:ext cx="7194550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FF6600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FF6600"/>
                </a:solidFill>
              </a:rPr>
              <a:t>b</a:t>
            </a:r>
            <a:endParaRPr lang="en-US" sz="4800" dirty="0">
              <a:solidFill>
                <a:srgbClr val="FF6600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35433"/>
              </p:ext>
            </p:extLst>
          </p:nvPr>
        </p:nvGraphicFramePr>
        <p:xfrm>
          <a:off x="1576388" y="1179513"/>
          <a:ext cx="59912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Equation" r:id="rId6" imgW="5219700" imgH="1663700" progId="Equation.DSMT4">
                  <p:embed/>
                </p:oleObj>
              </mc:Choice>
              <mc:Fallback>
                <p:oleObj name="Equation" r:id="rId6" imgW="5219700" imgH="166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179513"/>
                        <a:ext cx="5991225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</a:t>
            </a:r>
            <a:r>
              <a:rPr lang="en-US" sz="4000" dirty="0" smtClean="0">
                <a:solidFill>
                  <a:srgbClr val="FF6600"/>
                </a:solidFill>
              </a:rPr>
              <a:t>    </a:t>
            </a: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6600"/>
                </a:solidFill>
              </a:rPr>
              <a:t>  </a:t>
            </a:r>
            <a:r>
              <a:rPr lang="en-US" sz="4000" dirty="0" smtClean="0"/>
              <a:t>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76361"/>
              </p:ext>
            </p:extLst>
          </p:nvPr>
        </p:nvGraphicFramePr>
        <p:xfrm>
          <a:off x="971550" y="1320800"/>
          <a:ext cx="7175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4" imgW="7175500" imgH="1587500" progId="Equation.DSMT4">
                  <p:embed/>
                </p:oleObj>
              </mc:Choice>
              <mc:Fallback>
                <p:oleObj name="Equation" r:id="rId4" imgW="7175500" imgH="1587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20800"/>
                        <a:ext cx="71755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82483"/>
              </p:ext>
            </p:extLst>
          </p:nvPr>
        </p:nvGraphicFramePr>
        <p:xfrm>
          <a:off x="1581150" y="3784600"/>
          <a:ext cx="582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6" imgW="5829300" imgH="863600" progId="Equation.DSMT4">
                  <p:embed/>
                </p:oleObj>
              </mc:Choice>
              <mc:Fallback>
                <p:oleObj name="Equation" r:id="rId6" imgW="5829300" imgH="86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784600"/>
                        <a:ext cx="5829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rgbClr val="FF6600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FF6600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112425"/>
                </p:ext>
              </p:extLst>
            </p:nvPr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6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Partial Fraction Expansion</a:t>
            </a:r>
            <a:endParaRPr lang="en-US" b="0" baseline="-250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0021" y="4683204"/>
            <a:ext cx="3494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amazing!</a:t>
            </a:r>
            <a:endParaRPr lang="en-US" sz="66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66244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4" imgW="6807200" imgH="2082800" progId="Equation.DSMT4">
                  <p:embed/>
                </p:oleObj>
              </mc:Choice>
              <mc:Fallback>
                <p:oleObj name="Equation" r:id="rId4" imgW="6807200" imgH="208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57178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9" name="Equation" r:id="rId6" imgW="2463800" imgH="965200" progId="Equation.DSMT4">
                  <p:embed/>
                </p:oleObj>
              </mc:Choice>
              <mc:Fallback>
                <p:oleObj name="Equation" r:id="rId6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67424"/>
              </p:ext>
            </p:extLst>
          </p:nvPr>
        </p:nvGraphicFramePr>
        <p:xfrm>
          <a:off x="5168079" y="3429000"/>
          <a:ext cx="2451921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7" name="Equation" r:id="rId4" imgW="1739900" imgH="1600200" progId="Equation.DSMT4">
                  <p:embed/>
                </p:oleObj>
              </mc:Choice>
              <mc:Fallback>
                <p:oleObj name="Equation" r:id="rId4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079" y="3429000"/>
                        <a:ext cx="2451921" cy="2255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42474"/>
              </p:ext>
            </p:extLst>
          </p:nvPr>
        </p:nvGraphicFramePr>
        <p:xfrm>
          <a:off x="1604724" y="3363913"/>
          <a:ext cx="1976676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8" name="Equation" r:id="rId6" imgW="1346200" imgH="1600200" progId="Equation.DSMT4">
                  <p:embed/>
                </p:oleObj>
              </mc:Choice>
              <mc:Fallback>
                <p:oleObj name="Equation" r:id="rId6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724" y="3363913"/>
                        <a:ext cx="1976676" cy="2351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5235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9" name="Equation" r:id="rId8" imgW="6807200" imgH="2082800" progId="Equation.DSMT4">
                  <p:embed/>
                </p:oleObj>
              </mc:Choice>
              <mc:Fallback>
                <p:oleObj name="Equation" r:id="rId8" imgW="68072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85389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0" name="Equation" r:id="rId10" imgW="2463800" imgH="965200" progId="Equation.DSMT4">
                  <p:embed/>
                </p:oleObj>
              </mc:Choice>
              <mc:Fallback>
                <p:oleObj name="Equation" r:id="rId10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198030"/>
              </p:ext>
            </p:extLst>
          </p:nvPr>
        </p:nvGraphicFramePr>
        <p:xfrm>
          <a:off x="5181600" y="3581400"/>
          <a:ext cx="2295026" cy="205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9" name="Equation" r:id="rId4" imgW="1803400" imgH="1612900" progId="Equation.DSMT4">
                  <p:embed/>
                </p:oleObj>
              </mc:Choice>
              <mc:Fallback>
                <p:oleObj name="Equation" r:id="rId4" imgW="18034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81400"/>
                        <a:ext cx="2295026" cy="20519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17297"/>
              </p:ext>
            </p:extLst>
          </p:nvPr>
        </p:nvGraphicFramePr>
        <p:xfrm>
          <a:off x="1604724" y="3363913"/>
          <a:ext cx="1976676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0" name="Equation" r:id="rId6" imgW="1346200" imgH="1600200" progId="Equation.DSMT4">
                  <p:embed/>
                </p:oleObj>
              </mc:Choice>
              <mc:Fallback>
                <p:oleObj name="Equation" r:id="rId6" imgW="13462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724" y="3363913"/>
                        <a:ext cx="1976676" cy="2351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12828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1" name="Equation" r:id="rId8" imgW="6807200" imgH="2082800" progId="Equation.DSMT4">
                  <p:embed/>
                </p:oleObj>
              </mc:Choice>
              <mc:Fallback>
                <p:oleObj name="Equation" r:id="rId8" imgW="68072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15895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2" name="Equation" r:id="rId10" imgW="2463800" imgH="965200" progId="Equation.DSMT4">
                  <p:embed/>
                </p:oleObj>
              </mc:Choice>
              <mc:Fallback>
                <p:oleObj name="Equation" r:id="rId10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8662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13473"/>
              </p:ext>
            </p:extLst>
          </p:nvPr>
        </p:nvGraphicFramePr>
        <p:xfrm>
          <a:off x="1143000" y="762000"/>
          <a:ext cx="6375400" cy="23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Equation" r:id="rId4" imgW="5613400" imgH="2082800" progId="Equation.DSMT4">
                  <p:embed/>
                </p:oleObj>
              </mc:Choice>
              <mc:Fallback>
                <p:oleObj name="Equation" r:id="rId4" imgW="5613400" imgH="208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6375400" cy="23655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6482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rabbit population </a:t>
            </a:r>
            <a:r>
              <a:rPr lang="en-US" sz="4800" dirty="0" smtClean="0"/>
              <a:t>grows </a:t>
            </a:r>
            <a:r>
              <a:rPr lang="en-US" sz="4800" dirty="0" smtClean="0">
                <a:solidFill>
                  <a:srgbClr val="A3096A"/>
                </a:solidFill>
              </a:rPr>
              <a:t>exponentially</a:t>
            </a:r>
            <a:endParaRPr lang="en-US" sz="4800" dirty="0">
              <a:solidFill>
                <a:srgbClr val="A3096A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98782"/>
              </p:ext>
            </p:extLst>
          </p:nvPr>
        </p:nvGraphicFramePr>
        <p:xfrm>
          <a:off x="3505200" y="3200400"/>
          <a:ext cx="403315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4033158" cy="1371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05788"/>
              </p:ext>
            </p:extLst>
          </p:nvPr>
        </p:nvGraphicFramePr>
        <p:xfrm>
          <a:off x="950913" y="1851025"/>
          <a:ext cx="7161212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47" name="Equation" r:id="rId4" imgW="6121400" imgH="2654300" progId="Equation.DSMT4">
                  <p:embed/>
                </p:oleObj>
              </mc:Choice>
              <mc:Fallback>
                <p:oleObj name="Equation" r:id="rId4" imgW="6121400" imgH="2654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851025"/>
                        <a:ext cx="7161212" cy="310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914400" y="3124200"/>
            <a:ext cx="7391400" cy="296632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dirty="0" smtClean="0"/>
              <a:t>use </a:t>
            </a:r>
            <a:r>
              <a:rPr lang="en-US" sz="6000" dirty="0" smtClean="0">
                <a:solidFill>
                  <a:srgbClr val="008000"/>
                </a:solidFill>
              </a:rPr>
              <a:t>partial fraction</a:t>
            </a:r>
            <a:r>
              <a:rPr lang="en-US" sz="6000" dirty="0" smtClean="0"/>
              <a:t> expansion to find</a:t>
            </a:r>
          </a:p>
          <a:p>
            <a:r>
              <a:rPr lang="en-US" sz="6000" dirty="0" smtClean="0"/>
              <a:t>closed form for </a:t>
            </a: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baseline="-25000" dirty="0">
              <a:solidFill>
                <a:srgbClr val="0000F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3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79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5579"/>
              </p:ext>
            </p:extLst>
          </p:nvPr>
        </p:nvGraphicFramePr>
        <p:xfrm>
          <a:off x="2432050" y="3530600"/>
          <a:ext cx="419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130300" imgH="508000" progId="Equation.DSMT4">
                  <p:embed/>
                </p:oleObj>
              </mc:Choice>
              <mc:Fallback>
                <p:oleObj name="Equation" r:id="rId4" imgW="1130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530600"/>
                        <a:ext cx="41910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07725"/>
              </p:ext>
            </p:extLst>
          </p:nvPr>
        </p:nvGraphicFramePr>
        <p:xfrm>
          <a:off x="2438400" y="3505200"/>
          <a:ext cx="4400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168400" imgH="495300" progId="Equation.DSMT4">
                  <p:embed/>
                </p:oleObj>
              </mc:Choice>
              <mc:Fallback>
                <p:oleObj name="Equation" r:id="rId6" imgW="1168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4400550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858000" cy="1066800"/>
          </a:xfrm>
        </p:spPr>
        <p:txBody>
          <a:bodyPr/>
          <a:lstStyle/>
          <a:p>
            <a:r>
              <a:rPr lang="en-US" dirty="0" smtClean="0"/>
              <a:t>Coefficient notation (review)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42441"/>
              </p:ext>
            </p:extLst>
          </p:nvPr>
        </p:nvGraphicFramePr>
        <p:xfrm>
          <a:off x="325438" y="1479550"/>
          <a:ext cx="840898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2514600" imgH="520700" progId="Equation.DSMT4">
                  <p:embed/>
                </p:oleObj>
              </mc:Choice>
              <mc:Fallback>
                <p:oleObj name="Equation" r:id="rId8" imgW="251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479550"/>
                        <a:ext cx="8408987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190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5050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2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58148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3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602344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4" name="Equation" r:id="rId8" imgW="2692400" imgH="342900" progId="Equation.DSMT4">
                  <p:embed/>
                </p:oleObj>
              </mc:Choice>
              <mc:Fallback>
                <p:oleObj name="Equation" r:id="rId8" imgW="2692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4719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81452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6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83694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7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2981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8" name="Equation" r:id="rId8" imgW="1866900" imgH="304800" progId="Equation.DSMT4">
                  <p:embed/>
                </p:oleObj>
              </mc:Choice>
              <mc:Fallback>
                <p:oleObj name="Equation" r:id="rId8" imgW="1866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9239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06960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0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93657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1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2261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2" name="Equation" r:id="rId8" imgW="2768600" imgH="495300" progId="Equation.DSMT4">
                  <p:embed/>
                </p:oleObj>
              </mc:Choice>
              <mc:Fallback>
                <p:oleObj name="Equation" r:id="rId8" imgW="2768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2943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39042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0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1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2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07701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3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38198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4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5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00262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6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7130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78077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5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95552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6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6216"/>
              </p:ext>
            </p:extLst>
          </p:nvPr>
        </p:nvGraphicFramePr>
        <p:xfrm>
          <a:off x="1524000" y="4478338"/>
          <a:ext cx="60245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67" name="Equation" r:id="rId8" imgW="5321300" imgH="1511300" progId="Equation.DSMT4">
                  <p:embed/>
                </p:oleObj>
              </mc:Choice>
              <mc:Fallback>
                <p:oleObj name="Equation" r:id="rId8" imgW="53213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78338"/>
                        <a:ext cx="60245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14442</TotalTime>
  <Words>218</Words>
  <Application>Microsoft Macintosh PowerPoint</Application>
  <PresentationFormat>On-screen Show (4:3)</PresentationFormat>
  <Paragraphs>65</Paragraphs>
  <Slides>16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Equation</vt:lpstr>
      <vt:lpstr>MathType 6.0 Equation</vt:lpstr>
      <vt:lpstr>PowerPoint Presentation</vt:lpstr>
      <vt:lpstr>Generating Function for Rabbits</vt:lpstr>
      <vt:lpstr>Coefficient notation (review)</vt:lpstr>
      <vt:lpstr>Generating Functions so far</vt:lpstr>
      <vt:lpstr>Generating Functions so far</vt:lpstr>
      <vt:lpstr>Generating Functions so far</vt:lpstr>
      <vt:lpstr>Shifting Right</vt:lpstr>
      <vt:lpstr>Closed Form for [xn]B(x)</vt:lpstr>
      <vt:lpstr>Closed Form for [xn]B(x)</vt:lpstr>
      <vt:lpstr>Partial Fraction Expansion</vt:lpstr>
      <vt:lpstr>Partial Fraction Expansion</vt:lpstr>
      <vt:lpstr>the answer</vt:lpstr>
      <vt:lpstr>the answer</vt:lpstr>
      <vt:lpstr>the answer</vt:lpstr>
      <vt:lpstr>the answer</vt:lpstr>
      <vt:lpstr>Simpler Closed Form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1786</cp:revision>
  <cp:lastPrinted>2012-04-20T12:48:52Z</cp:lastPrinted>
  <dcterms:created xsi:type="dcterms:W3CDTF">2010-04-23T23:25:30Z</dcterms:created>
  <dcterms:modified xsi:type="dcterms:W3CDTF">2013-04-26T14:39:44Z</dcterms:modified>
</cp:coreProperties>
</file>