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7.xml" ContentType="application/vnd.openxmlformats-officedocument.presentationml.notesSlide+xml"/>
  <Override PartName="/ppt/embeddings/oleObject19.bin" ContentType="application/vnd.openxmlformats-officedocument.oleObject"/>
  <Override PartName="/ppt/notesSlides/notesSlide8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9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0.xml" ContentType="application/vnd.openxmlformats-officedocument.presentationml.notesSlide+xml"/>
  <Override PartName="/ppt/embeddings/oleObject3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474" r:id="rId2"/>
    <p:sldId id="475" r:id="rId3"/>
    <p:sldId id="476" r:id="rId4"/>
    <p:sldId id="477" r:id="rId5"/>
    <p:sldId id="524" r:id="rId6"/>
    <p:sldId id="526" r:id="rId7"/>
    <p:sldId id="560" r:id="rId8"/>
    <p:sldId id="564" r:id="rId9"/>
    <p:sldId id="566" r:id="rId10"/>
    <p:sldId id="567" r:id="rId11"/>
    <p:sldId id="481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60"/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74" autoAdjust="0"/>
    <p:restoredTop sz="99862" autoAdjust="0"/>
  </p:normalViewPr>
  <p:slideViewPr>
    <p:cSldViewPr>
      <p:cViewPr varScale="1">
        <p:scale>
          <a:sx n="130" d="100"/>
          <a:sy n="130" d="100"/>
        </p:scale>
        <p:origin x="-112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6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4.emf"/><Relationship Id="rId2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e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1" Type="http://schemas.openxmlformats.org/officeDocument/2006/relationships/image" Target="../media/image15.emf"/><Relationship Id="rId2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4.emf"/><Relationship Id="rId5" Type="http://schemas.openxmlformats.org/officeDocument/2006/relationships/image" Target="../media/image29.emf"/><Relationship Id="rId6" Type="http://schemas.openxmlformats.org/officeDocument/2006/relationships/image" Target="../media/image30.wmf"/><Relationship Id="rId1" Type="http://schemas.openxmlformats.org/officeDocument/2006/relationships/image" Target="../media/image23.emf"/><Relationship Id="rId2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1613-EC62-40D3-8136-F14459906EC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905B8-D925-4F1E-B5B0-BB5794A1FFE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57D-5B9A-45F6-837A-D4279732BAB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37B98-0414-40A3-99A6-454357EF5EB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April 29,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oleObject" Target="../embeddings/oleObject30.bin"/><Relationship Id="rId13" Type="http://schemas.openxmlformats.org/officeDocument/2006/relationships/image" Target="../media/image29.emf"/><Relationship Id="rId14" Type="http://schemas.openxmlformats.org/officeDocument/2006/relationships/oleObject" Target="../embeddings/oleObject31.bin"/><Relationship Id="rId15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8.emf"/><Relationship Id="rId10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8.emf"/><Relationship Id="rId15" Type="http://schemas.openxmlformats.org/officeDocument/2006/relationships/oleObject" Target="../embeddings/oleObject6.bin"/><Relationship Id="rId1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oleObject" Target="../embeddings/oleObject11.bin"/><Relationship Id="rId13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14" Type="http://schemas.openxmlformats.org/officeDocument/2006/relationships/oleObject" Target="../embeddings/oleObject17.bin"/><Relationship Id="rId15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6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0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oleObject" Target="../embeddings/oleObject24.bin"/><Relationship Id="rId13" Type="http://schemas.openxmlformats.org/officeDocument/2006/relationships/image" Target="../media/image27.emf"/><Relationship Id="rId14" Type="http://schemas.openxmlformats.org/officeDocument/2006/relationships/oleObject" Target="../embeddings/oleObject25.bin"/><Relationship Id="rId15" Type="http://schemas.openxmlformats.org/officeDocument/2006/relationships/image" Target="../media/image2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</a:rPr>
              <a:t>A Famous</a:t>
            </a:r>
          </a:p>
          <a:p>
            <a:pPr algn="ctr"/>
            <a:r>
              <a:rPr lang="en-US" sz="7200" b="1" dirty="0" smtClean="0">
                <a:solidFill>
                  <a:schemeClr val="tx2"/>
                </a:solidFill>
              </a:rPr>
              <a:t>Linear Recurrence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Series Recurrence</a:t>
            </a:r>
            <a:endParaRPr lang="en-US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0380"/>
              </p:ext>
            </p:extLst>
          </p:nvPr>
        </p:nvGraphicFramePr>
        <p:xfrm>
          <a:off x="533400" y="2819400"/>
          <a:ext cx="8135937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6" name="Equation" r:id="rId4" imgW="6388100" imgH="850900" progId="Equation.DSMT4">
                  <p:embed/>
                </p:oleObj>
              </mc:Choice>
              <mc:Fallback>
                <p:oleObj name="Equation" r:id="rId4" imgW="63881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8135937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449061"/>
              </p:ext>
            </p:extLst>
          </p:nvPr>
        </p:nvGraphicFramePr>
        <p:xfrm>
          <a:off x="1390650" y="1676400"/>
          <a:ext cx="22479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7" name="Equation" r:id="rId6" imgW="1765300" imgH="850900" progId="Equation.DSMT4">
                  <p:embed/>
                </p:oleObj>
              </mc:Choice>
              <mc:Fallback>
                <p:oleObj name="Equation" r:id="rId6" imgW="17653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676400"/>
                        <a:ext cx="2247900" cy="1084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464633"/>
              </p:ext>
            </p:extLst>
          </p:nvPr>
        </p:nvGraphicFramePr>
        <p:xfrm>
          <a:off x="1447800" y="953380"/>
          <a:ext cx="1549400" cy="102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8" name="Equation" r:id="rId8" imgW="1282700" imgH="850900" progId="Equation.DSMT4">
                  <p:embed/>
                </p:oleObj>
              </mc:Choice>
              <mc:Fallback>
                <p:oleObj name="Equation" r:id="rId8" imgW="1282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53380"/>
                        <a:ext cx="1549400" cy="10278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275157"/>
              </p:ext>
            </p:extLst>
          </p:nvPr>
        </p:nvGraphicFramePr>
        <p:xfrm>
          <a:off x="304800" y="3733800"/>
          <a:ext cx="82470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9" name="Equation" r:id="rId10" imgW="6807200" imgH="850900" progId="Equation.DSMT4">
                  <p:embed/>
                </p:oleObj>
              </mc:Choice>
              <mc:Fallback>
                <p:oleObj name="Equation" r:id="rId10" imgW="68072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8247062" cy="1031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>
            <a:off x="304800" y="48006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687253"/>
              </p:ext>
            </p:extLst>
          </p:nvPr>
        </p:nvGraphicFramePr>
        <p:xfrm>
          <a:off x="393700" y="4648200"/>
          <a:ext cx="37973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40" name="Equation" r:id="rId12" imgW="2946400" imgH="850900" progId="Equation.DSMT4">
                  <p:embed/>
                </p:oleObj>
              </mc:Choice>
              <mc:Fallback>
                <p:oleObj name="Equation" r:id="rId12" imgW="29464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648200"/>
                        <a:ext cx="3797300" cy="1096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972085"/>
              </p:ext>
            </p:extLst>
          </p:nvPr>
        </p:nvGraphicFramePr>
        <p:xfrm>
          <a:off x="5334000" y="5029200"/>
          <a:ext cx="292873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41" name="Equation" r:id="rId14" imgW="2641320" imgH="1168200" progId="Equation.DSMT4">
                  <p:embed/>
                </p:oleObj>
              </mc:Choice>
              <mc:Fallback>
                <p:oleObj name="Equation" r:id="rId14" imgW="264132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029200"/>
                        <a:ext cx="2928730" cy="1295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181600" y="4953000"/>
            <a:ext cx="3276600" cy="15240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6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Function for Rabbits</a:t>
            </a:r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914400" y="3124200"/>
            <a:ext cx="7391400" cy="2966323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dirty="0" smtClean="0"/>
              <a:t>use </a:t>
            </a:r>
            <a:r>
              <a:rPr lang="en-US" sz="6000" dirty="0" smtClean="0">
                <a:solidFill>
                  <a:srgbClr val="008000"/>
                </a:solidFill>
              </a:rPr>
              <a:t>partial fraction</a:t>
            </a:r>
            <a:r>
              <a:rPr lang="en-US" sz="6000" dirty="0" smtClean="0"/>
              <a:t> expansion to find</a:t>
            </a:r>
          </a:p>
          <a:p>
            <a:r>
              <a:rPr lang="en-US" sz="6000" dirty="0" smtClean="0"/>
              <a:t>closed form for </a:t>
            </a: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baseline="-25000" dirty="0">
              <a:solidFill>
                <a:srgbClr val="0000FF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9200" y="1371600"/>
          <a:ext cx="3987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" name="Equation" r:id="rId4" imgW="3987720" imgH="1384200" progId="Equation.DSMT4">
                  <p:embed/>
                </p:oleObj>
              </mc:Choice>
              <mc:Fallback>
                <p:oleObj name="Equation" r:id="rId4" imgW="3987720" imgH="1384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371600"/>
                        <a:ext cx="39878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breeding pair </a:t>
            </a:r>
            <a:r>
              <a:rPr lang="en-US" dirty="0" smtClean="0"/>
              <a:t>of rabbits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produces a newborn pair every month.</a:t>
            </a:r>
          </a:p>
          <a:p>
            <a:pPr eaLnBrk="1" hangingPunct="1"/>
            <a:r>
              <a:rPr lang="en-US" dirty="0" smtClean="0"/>
              <a:t>Rabbits  breed  after one month.</a:t>
            </a:r>
          </a:p>
          <a:p>
            <a:pPr eaLnBrk="1" hangingPunct="1"/>
            <a:r>
              <a:rPr lang="en-US" dirty="0" smtClean="0"/>
              <a:t>After n months: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8000"/>
                </a:solidFill>
              </a:rPr>
              <a:t>		</a:t>
            </a: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::= #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reeding pairs</a:t>
            </a:r>
          </a:p>
          <a:p>
            <a:pPr eaLnBrk="1" hangingPunct="1"/>
            <a:r>
              <a:rPr lang="en-US" dirty="0" smtClean="0"/>
              <a:t>Start with a newborn pair:   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baseline="-25000" dirty="0" smtClean="0">
                <a:solidFill>
                  <a:srgbClr val="008000"/>
                </a:solidFill>
              </a:rPr>
              <a:t>0 </a:t>
            </a:r>
            <a:r>
              <a:rPr lang="en-US" dirty="0" smtClean="0">
                <a:solidFill>
                  <a:srgbClr val="008000"/>
                </a:solidFill>
              </a:rPr>
              <a:t>= 1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			      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</a:rPr>
              <a:t>= 0</a:t>
            </a:r>
            <a:r>
              <a:rPr lang="en-US" dirty="0" smtClean="0"/>
              <a:t>                                           </a:t>
            </a:r>
          </a:p>
        </p:txBody>
      </p:sp>
      <p:pic>
        <p:nvPicPr>
          <p:cNvPr id="568327" name="Picture 7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91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::= #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reeding pairs</a:t>
            </a:r>
          </a:p>
        </p:txBody>
      </p:sp>
      <p:pic>
        <p:nvPicPr>
          <p:cNvPr id="14341" name="Picture 4" descr="MPj0316895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043982"/>
              </p:ext>
            </p:extLst>
          </p:nvPr>
        </p:nvGraphicFramePr>
        <p:xfrm>
          <a:off x="1066800" y="2819400"/>
          <a:ext cx="1028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8" name="Equation" r:id="rId5" imgW="1028700" imgH="914400" progId="Equation.DSMT4">
                  <p:embed/>
                </p:oleObj>
              </mc:Choice>
              <mc:Fallback>
                <p:oleObj name="Equation" r:id="rId5" imgW="102870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1028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066800" y="3733800"/>
          <a:ext cx="1930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9" name="Equation" r:id="rId7" imgW="1930320" imgH="634680" progId="Equation.DSMT4">
                  <p:embed/>
                </p:oleObj>
              </mc:Choice>
              <mc:Fallback>
                <p:oleObj name="Equation" r:id="rId7" imgW="1930320" imgH="634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1930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5130800" y="2971800"/>
          <a:ext cx="353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0" name="Equation" r:id="rId9" imgW="3530520" imgH="647640" progId="Equation.DSMT4">
                  <p:embed/>
                </p:oleObj>
              </mc:Choice>
              <mc:Fallback>
                <p:oleObj name="Equation" r:id="rId9" imgW="3530520" imgH="647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971800"/>
                        <a:ext cx="3530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33400" y="4716959"/>
            <a:ext cx="3886200" cy="1404441"/>
            <a:chOff x="533400" y="4716959"/>
            <a:chExt cx="3886200" cy="1404441"/>
          </a:xfrm>
        </p:grpSpPr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1066800" y="5486400"/>
            <a:ext cx="33528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1" name="Equation" r:id="rId11" imgW="3352680" imgH="634680" progId="Equation.DSMT4">
                    <p:embed/>
                  </p:oleObj>
                </mc:Choice>
                <mc:Fallback>
                  <p:oleObj name="Equation" r:id="rId11" imgW="3352680" imgH="634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5486400"/>
                          <a:ext cx="3352800" cy="635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533400" y="4716959"/>
              <a:ext cx="31021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Therefore,</a:t>
              </a:r>
              <a:endParaRPr lang="en-US" dirty="0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873919"/>
              </p:ext>
            </p:extLst>
          </p:nvPr>
        </p:nvGraphicFramePr>
        <p:xfrm>
          <a:off x="2336800" y="2819400"/>
          <a:ext cx="86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2" name="Equation" r:id="rId13" imgW="863600" imgH="914400" progId="Equation.DSMT4">
                  <p:embed/>
                </p:oleObj>
              </mc:Choice>
              <mc:Fallback>
                <p:oleObj name="Equation" r:id="rId13" imgW="863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6800" y="2819400"/>
                        <a:ext cx="863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470806"/>
              </p:ext>
            </p:extLst>
          </p:nvPr>
        </p:nvGraphicFramePr>
        <p:xfrm>
          <a:off x="3238500" y="2819400"/>
          <a:ext cx="139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3" name="Equation" r:id="rId15" imgW="1397000" imgH="914400" progId="Equation.DSMT4">
                  <p:embed/>
                </p:oleObj>
              </mc:Choice>
              <mc:Fallback>
                <p:oleObj name="Equation" r:id="rId15" imgW="13970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38500" y="2819400"/>
                        <a:ext cx="13970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50292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/>
              <a:t> + </a:t>
            </a:r>
            <a:r>
              <a:rPr lang="en-US" sz="6000" dirty="0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n-2</a:t>
            </a:r>
          </a:p>
        </p:txBody>
      </p:sp>
      <p:pic>
        <p:nvPicPr>
          <p:cNvPr id="15365" name="Picture 4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1600200" y="1828800"/>
            <a:ext cx="5715000" cy="12954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381000" y="3657600"/>
            <a:ext cx="8305800" cy="175432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990060"/>
                </a:solidFill>
              </a:rPr>
              <a:t>Fibonacci</a:t>
            </a:r>
            <a:r>
              <a:rPr lang="en-US" sz="5400" dirty="0" smtClean="0"/>
              <a:t> was </a:t>
            </a:r>
            <a:r>
              <a:rPr lang="en-US" sz="5400" dirty="0"/>
              <a:t>studying </a:t>
            </a:r>
            <a:r>
              <a:rPr lang="en-US" sz="5400" dirty="0" smtClean="0"/>
              <a:t>rabbit population growth</a:t>
            </a:r>
            <a:r>
              <a:rPr lang="en-US" sz="5400" dirty="0" smtClean="0">
                <a:solidFill>
                  <a:srgbClr val="990060"/>
                </a:solidFill>
              </a:rPr>
              <a:t>!</a:t>
            </a:r>
            <a:endParaRPr lang="en-US" sz="5400" dirty="0">
              <a:solidFill>
                <a:srgbClr val="990060"/>
              </a:solidFill>
            </a:endParaRPr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 animBg="1"/>
      <p:bldP spid="5703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Generating Function</a:t>
            </a:r>
            <a:r>
              <a:rPr lang="en-US" dirty="0" smtClean="0"/>
              <a:t> 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16685"/>
              </p:ext>
            </p:extLst>
          </p:nvPr>
        </p:nvGraphicFramePr>
        <p:xfrm>
          <a:off x="381000" y="15748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76" name="Equation" r:id="rId4" imgW="8204200" imgH="850900" progId="Equation.DSMT4">
                  <p:embed/>
                </p:oleObj>
              </mc:Choice>
              <mc:Fallback>
                <p:oleObj name="Equation" r:id="rId4" imgW="8204200" imgH="850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748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61608"/>
              </p:ext>
            </p:extLst>
          </p:nvPr>
        </p:nvGraphicFramePr>
        <p:xfrm>
          <a:off x="406400" y="227965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77" name="Equation" r:id="rId6" imgW="8204200" imgH="850900" progId="Equation.DSMT4">
                  <p:embed/>
                </p:oleObj>
              </mc:Choice>
              <mc:Fallback>
                <p:oleObj name="Equation" r:id="rId6" imgW="82042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27965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616393"/>
              </p:ext>
            </p:extLst>
          </p:nvPr>
        </p:nvGraphicFramePr>
        <p:xfrm>
          <a:off x="406400" y="2984500"/>
          <a:ext cx="820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78" name="Equation" r:id="rId8" imgW="8204200" imgH="850900" progId="Equation.DSMT4">
                  <p:embed/>
                </p:oleObj>
              </mc:Choice>
              <mc:Fallback>
                <p:oleObj name="Equation" r:id="rId8" imgW="82042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984500"/>
                        <a:ext cx="820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047014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5564125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7132120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065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68528"/>
              </p:ext>
            </p:extLst>
          </p:nvPr>
        </p:nvGraphicFramePr>
        <p:xfrm>
          <a:off x="412750" y="4076700"/>
          <a:ext cx="8204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79" name="Equation" r:id="rId10" imgW="8204200" imgH="622300" progId="Equation.DSMT4">
                  <p:embed/>
                </p:oleObj>
              </mc:Choice>
              <mc:Fallback>
                <p:oleObj name="Equation" r:id="rId10" imgW="8204200" imgH="622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4076700"/>
                        <a:ext cx="8204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262935"/>
              </p:ext>
            </p:extLst>
          </p:nvPr>
        </p:nvGraphicFramePr>
        <p:xfrm>
          <a:off x="4603750" y="5276850"/>
          <a:ext cx="403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0" name="Equation" r:id="rId12" imgW="4038600" imgH="850900" progId="Equation.DSMT4">
                  <p:embed/>
                </p:oleObj>
              </mc:Choice>
              <mc:Fallback>
                <p:oleObj name="Equation" r:id="rId12" imgW="40386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5276850"/>
                        <a:ext cx="4038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13218"/>
              </p:ext>
            </p:extLst>
          </p:nvPr>
        </p:nvGraphicFramePr>
        <p:xfrm>
          <a:off x="366713" y="1597025"/>
          <a:ext cx="411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6" name="Equation" r:id="rId4" imgW="4114800" imgH="850900" progId="Equation.DSMT4">
                  <p:embed/>
                </p:oleObj>
              </mc:Choice>
              <mc:Fallback>
                <p:oleObj name="Equation" r:id="rId4" imgW="4114800" imgH="850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597025"/>
                        <a:ext cx="4114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04192" y="2418136"/>
          <a:ext cx="4102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7" name="Equation" r:id="rId6" imgW="4101840" imgH="596880" progId="Equation.DSMT4">
                  <p:embed/>
                </p:oleObj>
              </mc:Choice>
              <mc:Fallback>
                <p:oleObj name="Equation" r:id="rId6" imgW="4101840" imgH="596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92" y="2418136"/>
                        <a:ext cx="4102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96241" y="3095597"/>
          <a:ext cx="431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8" name="Equation" r:id="rId8" imgW="4317840" imgH="622080" progId="Equation.DSMT4">
                  <p:embed/>
                </p:oleObj>
              </mc:Choice>
              <mc:Fallback>
                <p:oleObj name="Equation" r:id="rId8" imgW="4317840" imgH="622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1" y="3095597"/>
                        <a:ext cx="4318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798150"/>
              </p:ext>
            </p:extLst>
          </p:nvPr>
        </p:nvGraphicFramePr>
        <p:xfrm>
          <a:off x="6343650" y="1466850"/>
          <a:ext cx="1714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9" name="Equation" r:id="rId10" imgW="1714500" imgH="1943100" progId="Equation.DSMT4">
                  <p:embed/>
                </p:oleObj>
              </mc:Choice>
              <mc:Fallback>
                <p:oleObj name="Equation" r:id="rId10" imgW="1714500" imgH="194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1466850"/>
                        <a:ext cx="17145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2"/>
          <p:cNvGraphicFramePr>
            <a:graphicFrameLocks noChangeAspect="1"/>
          </p:cNvGraphicFramePr>
          <p:nvPr/>
        </p:nvGraphicFramePr>
        <p:xfrm>
          <a:off x="381000" y="4114800"/>
          <a:ext cx="828040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60" name="Equation" r:id="rId12" imgW="8280360" imgH="647640" progId="Equation.DSMT4">
                  <p:embed/>
                </p:oleObj>
              </mc:Choice>
              <mc:Fallback>
                <p:oleObj name="Equation" r:id="rId12" imgW="8280360" imgH="647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4800"/>
                        <a:ext cx="8280401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11200" y="5226050"/>
          <a:ext cx="725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61" name="Equation" r:id="rId14" imgW="7251480" imgH="660240" progId="Equation.DSMT4">
                  <p:embed/>
                </p:oleObj>
              </mc:Choice>
              <mc:Fallback>
                <p:oleObj name="Equation" r:id="rId14" imgW="7251480" imgH="660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226050"/>
                        <a:ext cx="72517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34850" name="Object 2"/>
          <p:cNvGraphicFramePr>
            <a:graphicFrameLocks noChangeAspect="1"/>
          </p:cNvGraphicFramePr>
          <p:nvPr/>
        </p:nvGraphicFramePr>
        <p:xfrm>
          <a:off x="1371600" y="2286000"/>
          <a:ext cx="6400800" cy="2221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6" name="Equation" r:id="rId3" imgW="3987720" imgH="1384200" progId="Equation.DSMT4">
                  <p:embed/>
                </p:oleObj>
              </mc:Choice>
              <mc:Fallback>
                <p:oleObj name="Equation" r:id="rId3" imgW="3987720" imgH="13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400800" cy="22219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Series Recurrence</a:t>
            </a:r>
            <a:endParaRPr lang="en-US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530651"/>
              </p:ext>
            </p:extLst>
          </p:nvPr>
        </p:nvGraphicFramePr>
        <p:xfrm>
          <a:off x="568325" y="2819400"/>
          <a:ext cx="65182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9" name="Equation" r:id="rId4" imgW="5118100" imgH="749300" progId="Equation.DSMT4">
                  <p:embed/>
                </p:oleObj>
              </mc:Choice>
              <mc:Fallback>
                <p:oleObj name="Equation" r:id="rId4" imgW="51181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819400"/>
                        <a:ext cx="6518275" cy="954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38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Series Recurrence</a:t>
            </a:r>
            <a:endParaRPr lang="en-US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1328"/>
              </p:ext>
            </p:extLst>
          </p:nvPr>
        </p:nvGraphicFramePr>
        <p:xfrm>
          <a:off x="533400" y="2819400"/>
          <a:ext cx="8135937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2" name="Equation" r:id="rId4" imgW="6388100" imgH="850900" progId="Equation.DSMT4">
                  <p:embed/>
                </p:oleObj>
              </mc:Choice>
              <mc:Fallback>
                <p:oleObj name="Equation" r:id="rId4" imgW="63881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8135937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574123"/>
              </p:ext>
            </p:extLst>
          </p:nvPr>
        </p:nvGraphicFramePr>
        <p:xfrm>
          <a:off x="304800" y="3733800"/>
          <a:ext cx="82470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3" name="Equation" r:id="rId6" imgW="6807200" imgH="850900" progId="Equation.DSMT4">
                  <p:embed/>
                </p:oleObj>
              </mc:Choice>
              <mc:Fallback>
                <p:oleObj name="Equation" r:id="rId6" imgW="68072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8247062" cy="1031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700290"/>
              </p:ext>
            </p:extLst>
          </p:nvPr>
        </p:nvGraphicFramePr>
        <p:xfrm>
          <a:off x="304800" y="5410200"/>
          <a:ext cx="3377631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4" name="Equation" r:id="rId8" imgW="2616200" imgH="850900" progId="Equation.DSMT4">
                  <p:embed/>
                </p:oleObj>
              </mc:Choice>
              <mc:Fallback>
                <p:oleObj name="Equation" r:id="rId8" imgW="26162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3377631" cy="1098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>
            <a:off x="304800" y="48006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915894" y="2743200"/>
            <a:ext cx="37106" cy="2209800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8153400" y="2743200"/>
            <a:ext cx="37106" cy="2209800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553200" y="2743200"/>
            <a:ext cx="37106" cy="2209800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719456"/>
              </p:ext>
            </p:extLst>
          </p:nvPr>
        </p:nvGraphicFramePr>
        <p:xfrm>
          <a:off x="4841875" y="4724400"/>
          <a:ext cx="43576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5" name="Equation" r:id="rId10" imgW="3429000" imgH="749300" progId="Equation.DSMT4">
                  <p:embed/>
                </p:oleObj>
              </mc:Choice>
              <mc:Fallback>
                <p:oleObj name="Equation" r:id="rId10" imgW="34290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4724400"/>
                        <a:ext cx="4357688" cy="952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600221"/>
              </p:ext>
            </p:extLst>
          </p:nvPr>
        </p:nvGraphicFramePr>
        <p:xfrm>
          <a:off x="1390650" y="1676400"/>
          <a:ext cx="22479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6" name="Equation" r:id="rId12" imgW="1765300" imgH="850900" progId="Equation.DSMT4">
                  <p:embed/>
                </p:oleObj>
              </mc:Choice>
              <mc:Fallback>
                <p:oleObj name="Equation" r:id="rId12" imgW="17653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676400"/>
                        <a:ext cx="2247900" cy="1084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610549"/>
              </p:ext>
            </p:extLst>
          </p:nvPr>
        </p:nvGraphicFramePr>
        <p:xfrm>
          <a:off x="1447800" y="953380"/>
          <a:ext cx="1549400" cy="102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7" name="Equation" r:id="rId14" imgW="1282700" imgH="850900" progId="Equation.DSMT4">
                  <p:embed/>
                </p:oleObj>
              </mc:Choice>
              <mc:Fallback>
                <p:oleObj name="Equation" r:id="rId14" imgW="1282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53380"/>
                        <a:ext cx="1549400" cy="10278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84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14509</TotalTime>
  <Words>150</Words>
  <Application>Microsoft Macintosh PowerPoint</Application>
  <PresentationFormat>On-screen Show (4:3)</PresentationFormat>
  <Paragraphs>49</Paragraphs>
  <Slides>11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6.042 Lecture Template</vt:lpstr>
      <vt:lpstr>Equation</vt:lpstr>
      <vt:lpstr>MathType 6.0 Equation</vt:lpstr>
      <vt:lpstr>PowerPoint Presentation</vt:lpstr>
      <vt:lpstr>The Rabbit Population</vt:lpstr>
      <vt:lpstr>The Rabbit Population</vt:lpstr>
      <vt:lpstr>The Rabbit Population</vt:lpstr>
      <vt:lpstr>Generating Function for Rabbits</vt:lpstr>
      <vt:lpstr>Generating Function for Rabbits</vt:lpstr>
      <vt:lpstr>Generating Function for Rabbits</vt:lpstr>
      <vt:lpstr>Geometric Series Recurrence</vt:lpstr>
      <vt:lpstr>Geometric Series Recurrence</vt:lpstr>
      <vt:lpstr>Geometric Series Recurrence</vt:lpstr>
      <vt:lpstr>Generating Function for Rabbits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1801</cp:revision>
  <cp:lastPrinted>2012-04-20T12:48:52Z</cp:lastPrinted>
  <dcterms:created xsi:type="dcterms:W3CDTF">2010-04-23T23:25:30Z</dcterms:created>
  <dcterms:modified xsi:type="dcterms:W3CDTF">2013-04-26T14:19:24Z</dcterms:modified>
</cp:coreProperties>
</file>