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6" r:id="rId2"/>
    <p:sldId id="457" r:id="rId3"/>
    <p:sldId id="436" r:id="rId4"/>
    <p:sldId id="439" r:id="rId5"/>
    <p:sldId id="458" r:id="rId6"/>
    <p:sldId id="440" r:id="rId7"/>
    <p:sldId id="442" r:id="rId8"/>
    <p:sldId id="279" r:id="rId9"/>
    <p:sldId id="445" r:id="rId10"/>
    <p:sldId id="443" r:id="rId11"/>
    <p:sldId id="470" r:id="rId12"/>
    <p:sldId id="460" r:id="rId13"/>
    <p:sldId id="446" r:id="rId14"/>
    <p:sldId id="447" r:id="rId15"/>
    <p:sldId id="448" r:id="rId16"/>
    <p:sldId id="462" r:id="rId17"/>
    <p:sldId id="449" r:id="rId18"/>
    <p:sldId id="450" r:id="rId19"/>
    <p:sldId id="444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28683" autoAdjust="0"/>
    <p:restoredTop sz="94660"/>
  </p:normalViewPr>
  <p:slideViewPr>
    <p:cSldViewPr showGuides="1">
      <p:cViewPr varScale="1">
        <p:scale>
          <a:sx n="95" d="100"/>
          <a:sy n="95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3/12/12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3/12/12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16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17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18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5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8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12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13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14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15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9600" b="1" dirty="0">
                <a:latin typeface="Comic Sans MS" pitchFamily="66" charset="0"/>
              </a:rPr>
              <a:t>Partial </a:t>
            </a:r>
            <a:r>
              <a:rPr lang="en-US" sz="9600" b="1" dirty="0" smtClean="0">
                <a:latin typeface="Comic Sans MS" pitchFamily="66" charset="0"/>
              </a:rPr>
              <a:t>Orders</a:t>
            </a:r>
            <a:endParaRPr lang="en-US" sz="96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SPO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strict partial orders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038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22179" y="1578114"/>
            <a:ext cx="817613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The whole partial order is a chain</a:t>
            </a:r>
            <a:endParaRPr lang="en-US" sz="4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419600" y="2438400"/>
            <a:ext cx="152400" cy="1225550"/>
            <a:chOff x="4419600" y="2667000"/>
            <a:chExt cx="152400" cy="1225550"/>
          </a:xfrm>
        </p:grpSpPr>
        <p:grpSp>
          <p:nvGrpSpPr>
            <p:cNvPr id="82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56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" name="AutoShape 19"/>
              <p:cNvCxnSpPr>
                <a:cxnSpLocks noChangeShapeType="1"/>
                <a:stCxn id="56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1" name="Object 8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25" name="Equation" r:id="rId3" imgW="76200" imgH="165100" progId="Equation.DSMT4">
                    <p:embed/>
                  </p:oleObj>
                </mc:Choice>
                <mc:Fallback>
                  <p:oleObj name="Equation" r:id="rId3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" name="Group 83"/>
          <p:cNvGrpSpPr/>
          <p:nvPr/>
        </p:nvGrpSpPr>
        <p:grpSpPr>
          <a:xfrm>
            <a:off x="4419600" y="3657600"/>
            <a:ext cx="152400" cy="1225550"/>
            <a:chOff x="4419600" y="2667000"/>
            <a:chExt cx="152400" cy="1225550"/>
          </a:xfrm>
        </p:grpSpPr>
        <p:grpSp>
          <p:nvGrpSpPr>
            <p:cNvPr id="85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87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8" name="AutoShape 19"/>
              <p:cNvCxnSpPr>
                <a:cxnSpLocks noChangeShapeType="1"/>
                <a:stCxn id="87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6" name="Object 85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26" name="Equation" r:id="rId5" imgW="76200" imgH="165100" progId="Equation.DSMT4">
                    <p:embed/>
                  </p:oleObj>
                </mc:Choice>
                <mc:Fallback>
                  <p:oleObj name="Equation" r:id="rId5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Group 88"/>
          <p:cNvGrpSpPr/>
          <p:nvPr/>
        </p:nvGrpSpPr>
        <p:grpSpPr>
          <a:xfrm>
            <a:off x="4419600" y="4953000"/>
            <a:ext cx="152400" cy="1225550"/>
            <a:chOff x="4419600" y="2667000"/>
            <a:chExt cx="152400" cy="1225550"/>
          </a:xfrm>
        </p:grpSpPr>
        <p:grpSp>
          <p:nvGrpSpPr>
            <p:cNvPr id="90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92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93" name="AutoShape 19"/>
              <p:cNvCxnSpPr>
                <a:cxnSpLocks noChangeShapeType="1"/>
                <a:stCxn id="92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91" name="Object 9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27" name="Equation" r:id="rId7" imgW="76200" imgH="165100" progId="Equation.DSMT4">
                    <p:embed/>
                  </p:oleObj>
                </mc:Choice>
                <mc:Fallback>
                  <p:oleObj name="Equation" r:id="rId7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00"/>
                </a:solidFill>
              </a:rPr>
              <a:t>path total </a:t>
            </a:r>
            <a:r>
              <a:rPr lang="en-US" sz="4800" dirty="0">
                <a:solidFill>
                  <a:srgbClr val="000000"/>
                </a:solidFill>
              </a:rPr>
              <a:t>o</a:t>
            </a:r>
            <a:r>
              <a:rPr lang="en-US" sz="4800" dirty="0" smtClean="0">
                <a:solidFill>
                  <a:srgbClr val="000000"/>
                </a:solidFill>
              </a:rPr>
              <a:t>rders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00"/>
                </a:solidFill>
              </a:rPr>
              <a:t>path total </a:t>
            </a:r>
            <a:r>
              <a:rPr lang="en-US" sz="4800" dirty="0">
                <a:solidFill>
                  <a:srgbClr val="000000"/>
                </a:solidFill>
              </a:rPr>
              <a:t>o</a:t>
            </a:r>
            <a:r>
              <a:rPr lang="en-US" sz="4800" dirty="0" smtClean="0">
                <a:solidFill>
                  <a:srgbClr val="000000"/>
                </a:solidFill>
              </a:rPr>
              <a:t>rders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49547" cy="2743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5400" dirty="0" smtClean="0">
                <a:cs typeface="Times New Roman" pitchFamily="18" charset="0"/>
              </a:rPr>
              <a:t>  on </a:t>
            </a:r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5400" dirty="0" err="1" smtClean="0">
                <a:cs typeface="Times New Roman" pitchFamily="18" charset="0"/>
              </a:rPr>
              <a:t>Reals</a:t>
            </a:r>
            <a:endParaRPr lang="en-US" sz="5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5400" dirty="0" smtClean="0">
                <a:solidFill>
                  <a:srgbClr val="0033CC"/>
                </a:solidFill>
                <a:cs typeface="Times New Roman" pitchFamily="18" charset="0"/>
                <a:sym typeface="Symbol" pitchFamily="18" charset="2"/>
              </a:rPr>
              <a:t>ranks below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” on</a:t>
            </a:r>
          </a:p>
          <a:p>
            <a:pPr>
              <a:lnSpc>
                <a:spcPct val="90000"/>
              </a:lnSpc>
              <a:buNone/>
            </a:pPr>
            <a:r>
              <a:rPr lang="en-US" sz="5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      tournament players</a:t>
            </a:r>
            <a:endParaRPr lang="en-US" sz="54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899" y="449580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incomparable</a:t>
            </a:r>
            <a:r>
              <a:rPr lang="en-US" sz="5400" dirty="0" smtClean="0">
                <a:latin typeface="Comic Sans MS" pitchFamily="66" charset="0"/>
              </a:rPr>
              <a:t> elements</a:t>
            </a:r>
            <a:endParaRPr lang="en-US" sz="5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7099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5747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8F008F"/>
                </a:solidFill>
              </a:rPr>
              <a:t>weak</a:t>
            </a:r>
            <a:r>
              <a:rPr lang="en-US" sz="5400" dirty="0" smtClean="0">
                <a:solidFill>
                  <a:schemeClr val="tx1"/>
                </a:solidFill>
              </a:rPr>
              <a:t> partial</a:t>
            </a:r>
            <a:r>
              <a:rPr lang="en-US" sz="5400" dirty="0" smtClean="0"/>
              <a:t> orders</a:t>
            </a:r>
            <a:endParaRPr lang="en-US" sz="54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baseline="30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i="1" dirty="0" smtClean="0">
                <a:latin typeface="Comic Sans MS" pitchFamily="66" charset="0"/>
              </a:rPr>
              <a:t>examples: 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6887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334000" cy="1066800"/>
          </a:xfrm>
        </p:spPr>
        <p:txBody>
          <a:bodyPr>
            <a:normAutofit/>
          </a:bodyPr>
          <a:lstStyle/>
          <a:p>
            <a:r>
              <a:rPr lang="en-US" sz="6000" b="0" dirty="0" smtClean="0"/>
              <a:t>reflexivity</a:t>
            </a:r>
            <a:endParaRPr lang="en-US" sz="6000" b="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685800" y="1470660"/>
            <a:ext cx="7869251" cy="39395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>
              <a:spcAft>
                <a:spcPts val="1200"/>
              </a:spcAft>
            </a:pP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>
              <a:spcAft>
                <a:spcPts val="12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is </a:t>
            </a:r>
            <a:r>
              <a:rPr lang="en-US" sz="6000" dirty="0" smtClean="0">
                <a:latin typeface="Comic Sans MS" pitchFamily="66" charset="0"/>
              </a:rPr>
              <a:t>reflexive</a:t>
            </a:r>
            <a:endParaRPr lang="en-US" sz="6000" dirty="0" smtClean="0">
              <a:solidFill>
                <a:srgbClr val="1E03BD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6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7924800" cy="3492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 </a:t>
            </a:r>
            <a:r>
              <a:rPr lang="en-US" sz="5400" dirty="0" smtClean="0">
                <a:latin typeface="Comic Sans MS" pitchFamily="66" charset="0"/>
              </a:rPr>
              <a:t>is </a:t>
            </a:r>
          </a:p>
          <a:p>
            <a:pPr marL="742950" indent="-285750" algn="l"/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it is asymmetric 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except for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baseline="-25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3048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455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81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          for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60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2400"/>
              </a:spcAft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err="1" smtClean="0">
                <a:latin typeface="Comic Sans MS" pitchFamily="66" charset="0"/>
              </a:rPr>
              <a:t>antisymmetric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7800" y="3048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2438400"/>
            <a:ext cx="7620000" cy="2209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57200" y="1676400"/>
            <a:ext cx="80772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transitive,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</a:t>
            </a:r>
          </a:p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reflexive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5747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8F008F"/>
                </a:solidFill>
              </a:rPr>
              <a:t>weak</a:t>
            </a:r>
            <a:r>
              <a:rPr lang="en-US" sz="5400" dirty="0" smtClean="0">
                <a:solidFill>
                  <a:schemeClr val="tx1"/>
                </a:solidFill>
              </a:rPr>
              <a:t> partial</a:t>
            </a:r>
            <a:r>
              <a:rPr lang="en-US" sz="5400" dirty="0" smtClean="0"/>
              <a:t> orders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4472955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W</a:t>
            </a:r>
            <a:r>
              <a:rPr lang="en-US" sz="6000" dirty="0" smtClean="0">
                <a:latin typeface="Comic Sans MS" pitchFamily="66" charset="0"/>
              </a:rPr>
              <a:t>PO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D</a:t>
            </a:r>
            <a:r>
              <a:rPr lang="en-US" sz="6600" dirty="0" smtClean="0">
                <a:solidFill>
                  <a:srgbClr val="8F008F"/>
                </a:solidFill>
                <a:latin typeface="Comic Sans MS" pitchFamily="66" charset="0"/>
              </a:rPr>
              <a:t>*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  DAG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5747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8F008F"/>
                </a:solidFill>
              </a:rPr>
              <a:t>weak</a:t>
            </a:r>
            <a:r>
              <a:rPr lang="en-US" sz="5400" dirty="0" smtClean="0">
                <a:solidFill>
                  <a:schemeClr val="tx1"/>
                </a:solidFill>
              </a:rPr>
              <a:t> partial</a:t>
            </a:r>
            <a:r>
              <a:rPr lang="en-US" sz="5400" dirty="0" smtClean="0"/>
              <a:t> orders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182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9248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  <a:p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implies walk </a:t>
            </a:r>
            <a:r>
              <a:rPr lang="en-US" sz="5400" dirty="0">
                <a:latin typeface="Comic Sans MS" pitchFamily="66" charset="0"/>
              </a:rPr>
              <a:t>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3581400"/>
            <a:ext cx="533400" cy="762000"/>
            <a:chOff x="609600" y="2438400"/>
            <a:chExt cx="533400" cy="762000"/>
          </a:xfrm>
        </p:grpSpPr>
        <p:sp>
          <p:nvSpPr>
            <p:cNvPr id="6" name="Oval 5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u</a:t>
              </a:r>
            </a:p>
          </p:txBody>
        </p:sp>
      </p:grpSp>
      <p:cxnSp>
        <p:nvCxnSpPr>
          <p:cNvPr id="8" name="Curved Connector 7"/>
          <p:cNvCxnSpPr/>
          <p:nvPr/>
        </p:nvCxnSpPr>
        <p:spPr>
          <a:xfrm flipV="1">
            <a:off x="2057400" y="3505200"/>
            <a:ext cx="2133600" cy="4572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4572000" y="3505200"/>
            <a:ext cx="1981200" cy="4572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191000" y="3124200"/>
            <a:ext cx="533400" cy="762000"/>
            <a:chOff x="609600" y="2438400"/>
            <a:chExt cx="533400" cy="762000"/>
          </a:xfrm>
        </p:grpSpPr>
        <p:sp>
          <p:nvSpPr>
            <p:cNvPr id="11" name="Oval 10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v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53200" y="3657600"/>
            <a:ext cx="533400" cy="762000"/>
            <a:chOff x="609600" y="2438400"/>
            <a:chExt cx="533400" cy="762000"/>
          </a:xfrm>
        </p:grpSpPr>
        <p:sp>
          <p:nvSpPr>
            <p:cNvPr id="14" name="Oval 13"/>
            <p:cNvSpPr/>
            <p:nvPr/>
          </p:nvSpPr>
          <p:spPr>
            <a:xfrm>
              <a:off x="609600" y="2590800"/>
              <a:ext cx="381000" cy="3810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CCFFCC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" y="2438400"/>
              <a:ext cx="533400" cy="76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2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walk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, implies</a:t>
            </a:r>
          </a:p>
          <a:p>
            <a:r>
              <a:rPr lang="en-US" sz="5400" dirty="0">
                <a:latin typeface="Comic Sans MS" pitchFamily="66" charset="0"/>
              </a:rPr>
              <a:t>walk 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r>
              <a:rPr lang="en-US" sz="4400" dirty="0" smtClean="0">
                <a:latin typeface="Comic Sans MS" pitchFamily="66" charset="0"/>
              </a:rPr>
              <a:t>   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0600" y="38100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Walks in digraph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1371600"/>
            <a:ext cx="7505700" cy="411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elation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u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AND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4800" dirty="0" smtClean="0">
                <a:latin typeface="Comic Sans MS" pitchFamily="66" charset="0"/>
              </a:rPr>
              <a:t>     IMPLIES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pPr>
              <a:spcAft>
                <a:spcPts val="1800"/>
              </a:spcAft>
            </a:pP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   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6800" y="2438400"/>
            <a:ext cx="6477000" cy="18288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71600"/>
            <a:ext cx="7772400" cy="3962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Theorem: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 is a transitive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 = G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600" dirty="0" smtClean="0">
                <a:latin typeface="Comic Sans MS" pitchFamily="66" charset="0"/>
              </a:rPr>
              <a:t> for some    </a:t>
            </a:r>
          </a:p>
          <a:p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    digraph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endParaRPr lang="en-US" sz="6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64466" y="274638"/>
            <a:ext cx="7422334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transitivity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873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382000" cy="4343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pos</a:t>
            </a:r>
            <a:r>
              <a:rPr lang="en-US" sz="5400" dirty="0" smtClean="0">
                <a:latin typeface="Comic Sans MS" pitchFamily="66" charset="0"/>
              </a:rPr>
              <a:t> length path from 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implies</a:t>
            </a:r>
          </a:p>
          <a:p>
            <a:pPr>
              <a:spcAft>
                <a:spcPts val="1200"/>
              </a:spcAft>
            </a:pPr>
            <a:r>
              <a:rPr lang="en-US" sz="5400" dirty="0" smtClean="0">
                <a:latin typeface="Comic Sans MS" pitchFamily="66" charset="0"/>
              </a:rPr>
              <a:t>  no path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endParaRPr lang="en-US" sz="5400" dirty="0" smtClean="0">
              <a:latin typeface="Comic Sans MS" pitchFamily="66" charset="0"/>
            </a:endParaRPr>
          </a:p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478507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</a:t>
            </a:r>
            <a:r>
              <a:rPr lang="en-US" sz="4400" dirty="0" smtClean="0">
                <a:solidFill>
                  <a:srgbClr val="8F008F"/>
                </a:solidFill>
              </a:rPr>
              <a:t>DAG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153400" cy="3581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dirty="0" smtClean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relation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>
                <a:solidFill>
                  <a:srgbClr val="8F008F"/>
                </a:solidFill>
                <a:latin typeface="Comic Sans MS" pitchFamily="66" charset="0"/>
              </a:rPr>
              <a:t>asymmetric</a:t>
            </a:r>
            <a:endParaRPr lang="en-US" sz="6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2438400"/>
            <a:ext cx="7620000" cy="1219200"/>
          </a:xfrm>
          <a:prstGeom prst="roundRect">
            <a:avLst/>
          </a:prstGeom>
          <a:noFill/>
          <a:ln w="34925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strict </a:t>
            </a:r>
            <a:r>
              <a:rPr lang="en-US" sz="5400" dirty="0" smtClean="0">
                <a:solidFill>
                  <a:srgbClr val="000000"/>
                </a:solidFill>
              </a:rPr>
              <a:t>partial orders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381000" y="1143000"/>
            <a:ext cx="8382000" cy="4462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i="1" dirty="0" smtClean="0">
                <a:latin typeface="Comic Sans MS" pitchFamily="66" charset="0"/>
              </a:rPr>
              <a:t>examples: </a:t>
            </a:r>
          </a:p>
          <a:p>
            <a:pPr marL="1028700" indent="-571500" algn="l">
              <a:buFont typeface="Arial"/>
              <a:buChar char="•"/>
            </a:pP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⊂ </a:t>
            </a:r>
            <a:r>
              <a:rPr lang="en-US" sz="4800" dirty="0" smtClean="0">
                <a:latin typeface="Comic Sans MS" pitchFamily="66" charset="0"/>
              </a:rPr>
              <a:t>on sets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indirect prerequisite</a:t>
            </a:r>
            <a:r>
              <a:rPr lang="en-US" sz="4800" dirty="0" smtClean="0">
                <a:latin typeface="Comic Sans MS" pitchFamily="66" charset="0"/>
              </a:rPr>
              <a:t>” on MIT subjects</a:t>
            </a:r>
            <a:endParaRPr lang="en-US" sz="66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800" dirty="0">
                <a:latin typeface="Comic Sans MS" pitchFamily="66" charset="0"/>
              </a:rPr>
              <a:t>,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, on real     </a:t>
            </a:r>
          </a:p>
          <a:p>
            <a:pPr marL="457200" algn="l"/>
            <a:r>
              <a:rPr lang="en-US" sz="4800" dirty="0" smtClean="0">
                <a:latin typeface="Comic Sans MS" pitchFamily="66" charset="0"/>
              </a:rPr>
              <a:t>    numbers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7422334" cy="10969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strict </a:t>
            </a:r>
            <a:r>
              <a:rPr lang="en-US" sz="5400" dirty="0" smtClean="0">
                <a:solidFill>
                  <a:srgbClr val="000000"/>
                </a:solidFill>
              </a:rPr>
              <a:t>partial orders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2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33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400</Words>
  <Application>Microsoft Macintosh PowerPoint</Application>
  <PresentationFormat>On-screen Show (4:3)</PresentationFormat>
  <Paragraphs>104</Paragraphs>
  <Slides>19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partial orders</vt:lpstr>
      <vt:lpstr>strict partial orders</vt:lpstr>
      <vt:lpstr>PowerPoint Presentation</vt:lpstr>
      <vt:lpstr>path total orders</vt:lpstr>
      <vt:lpstr>path total orders</vt:lpstr>
      <vt:lpstr>weak partial orders</vt:lpstr>
      <vt:lpstr>reflexivity</vt:lpstr>
      <vt:lpstr>PowerPoint Presentation</vt:lpstr>
      <vt:lpstr>A/Antisymmetry</vt:lpstr>
      <vt:lpstr>PowerPoint Presentation</vt:lpstr>
      <vt:lpstr>weak partial orders</vt:lpstr>
      <vt:lpstr>weak partial orders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301</cp:revision>
  <cp:lastPrinted>2012-03-13T02:45:30Z</cp:lastPrinted>
  <dcterms:created xsi:type="dcterms:W3CDTF">2011-03-14T11:24:59Z</dcterms:created>
  <dcterms:modified xsi:type="dcterms:W3CDTF">2012-03-13T02:45:38Z</dcterms:modified>
</cp:coreProperties>
</file>