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40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embeddings/oleObject38.bin" ContentType="application/vnd.openxmlformats-officedocument.oleObject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embeddings/oleObject41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34.bin" ContentType="application/vnd.openxmlformats-officedocument.oleObject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embeddings/oleObject22.bin" ContentType="application/vnd.openxmlformats-officedocument.oleObject"/>
  <Override PartName="/ppt/embeddings/oleObject37.bin" ContentType="application/vnd.openxmlformats-officedocument.oleObject"/>
  <Override PartName="/ppt/notesSlides/notesSlide4.xml" ContentType="application/vnd.openxmlformats-officedocument.presentationml.notesSlide+xml"/>
  <Override PartName="/ppt/embeddings/oleObject31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embeddings/oleObject36.bin" ContentType="application/vnd.openxmlformats-officedocument.oleObject"/>
  <Override PartName="/ppt/notesSlides/notesSlide1.xml" ContentType="application/vnd.openxmlformats-officedocument.presentationml.notes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ppt/embeddings/oleObject29.bin" ContentType="application/vnd.openxmlformats-officedocument.oleObject"/>
  <Override PartName="/docProps/core.xml" ContentType="application/vnd.openxmlformats-package.core-properties+xml"/>
  <Override PartName="/ppt/embeddings/oleObject28.bin" ContentType="application/vnd.openxmlformats-officedocument.oleObject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embeddings/oleObject39.bin" ContentType="application/vnd.openxmlformats-officedocument.oleObject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embeddings/oleObject35.bin" ContentType="application/vnd.openxmlformats-officedocument.oleObject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embeddings/oleObject20.bin" ContentType="application/vnd.openxmlformats-officedocument.oleObject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embeddings/oleObject19.bin" ContentType="application/vnd.openxmlformats-officedocument.oleObject"/>
  <Override PartName="/ppt/embeddings/oleObject6.bin" ContentType="application/vnd.openxmlformats-officedocument.oleObject"/>
  <Override PartName="/ppt/embeddings/oleObject33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26.bin" ContentType="application/vnd.openxmlformats-officedocument.oleObject"/>
  <Override PartName="/ppt/embeddings/oleObject25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23.bin" ContentType="application/vnd.openxmlformats-officedocument.oleObject"/>
  <Override PartName="/ppt/embeddings/oleObject42.bin" ContentType="application/vnd.openxmlformats-officedocument.oleObject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Override PartName="/ppt/embeddings/oleObject32.bin" ContentType="application/vnd.openxmlformats-officedocument.oleObject"/>
  <Default Extension="jpeg" ContentType="image/jpeg"/>
  <Override PartName="/ppt/notesSlides/notesSlide33.xml" ContentType="application/vnd.openxmlformats-officedocument.presentationml.notesSlide+xml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embeddings/oleObject30.bin" ContentType="application/vnd.openxmlformats-officedocument.oleObject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3" r:id="rId1"/>
  </p:sldMasterIdLst>
  <p:notesMasterIdLst>
    <p:notesMasterId r:id="rId36"/>
  </p:notesMasterIdLst>
  <p:handoutMasterIdLst>
    <p:handoutMasterId r:id="rId37"/>
  </p:handoutMasterIdLst>
  <p:sldIdLst>
    <p:sldId id="474" r:id="rId2"/>
    <p:sldId id="501" r:id="rId3"/>
    <p:sldId id="510" r:id="rId4"/>
    <p:sldId id="513" r:id="rId5"/>
    <p:sldId id="511" r:id="rId6"/>
    <p:sldId id="554" r:id="rId7"/>
    <p:sldId id="512" r:id="rId8"/>
    <p:sldId id="514" r:id="rId9"/>
    <p:sldId id="515" r:id="rId10"/>
    <p:sldId id="516" r:id="rId11"/>
    <p:sldId id="556" r:id="rId12"/>
    <p:sldId id="565" r:id="rId13"/>
    <p:sldId id="520" r:id="rId14"/>
    <p:sldId id="558" r:id="rId15"/>
    <p:sldId id="566" r:id="rId16"/>
    <p:sldId id="560" r:id="rId17"/>
    <p:sldId id="561" r:id="rId18"/>
    <p:sldId id="562" r:id="rId19"/>
    <p:sldId id="567" r:id="rId20"/>
    <p:sldId id="522" r:id="rId21"/>
    <p:sldId id="523" r:id="rId22"/>
    <p:sldId id="525" r:id="rId23"/>
    <p:sldId id="539" r:id="rId24"/>
    <p:sldId id="527" r:id="rId25"/>
    <p:sldId id="563" r:id="rId26"/>
    <p:sldId id="564" r:id="rId27"/>
    <p:sldId id="537" r:id="rId28"/>
    <p:sldId id="538" r:id="rId29"/>
    <p:sldId id="541" r:id="rId30"/>
    <p:sldId id="542" r:id="rId31"/>
    <p:sldId id="543" r:id="rId32"/>
    <p:sldId id="545" r:id="rId33"/>
    <p:sldId id="546" r:id="rId34"/>
    <p:sldId id="547" r:id="rId35"/>
  </p:sldIdLst>
  <p:sldSz cx="9144000" cy="6858000" type="screen4x3"/>
  <p:notesSz cx="7315200" cy="9601200"/>
  <p:embeddedFontLst>
    <p:embeddedFont>
      <p:font typeface="Comic Sans MS"/>
      <p:regular r:id="rId38"/>
      <p:bold r:id="rId39"/>
    </p:embeddedFont>
    <p:embeddedFont>
      <p:font typeface="Euclid Extra" charset="2"/>
      <p:regular r:id="rId40"/>
      <p:bold r:id="rId41"/>
    </p:embeddedFont>
    <p:embeddedFont>
      <p:font typeface="Euclid Symbol" charset="2"/>
      <p:regular r:id="rId42"/>
      <p:bold r:id="rId43"/>
      <p:italic r:id="rId44"/>
      <p:boldItalic r:id="rId45"/>
    </p:embeddedFont>
  </p:embeddedFontLst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6600"/>
    <a:srgbClr val="0000FF"/>
    <a:srgbClr val="008000"/>
    <a:srgbClr val="FF00FF"/>
    <a:srgbClr val="00FF00"/>
    <a:srgbClr val="FF0000"/>
    <a:srgbClr val="FFFF00"/>
    <a:srgbClr val="71FF7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MasterView">
  <p:normalViewPr>
    <p:restoredLeft sz="16271" autoAdjust="0"/>
    <p:restoredTop sz="88375" autoAdjust="0"/>
  </p:normalViewPr>
  <p:slideViewPr>
    <p:cSldViewPr showGuides="1">
      <p:cViewPr varScale="1">
        <p:scale>
          <a:sx n="134" d="100"/>
          <a:sy n="134" d="100"/>
        </p:scale>
        <p:origin x="-120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font" Target="fonts/font2.fntdata"/><Relationship Id="rId7" Type="http://schemas.openxmlformats.org/officeDocument/2006/relationships/slide" Target="slides/slide6.xml"/><Relationship Id="rId43" Type="http://schemas.openxmlformats.org/officeDocument/2006/relationships/font" Target="fonts/font6.fntdata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theme" Target="theme/theme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font" Target="fonts/font8.fntdata"/><Relationship Id="rId42" Type="http://schemas.openxmlformats.org/officeDocument/2006/relationships/font" Target="fonts/font5.fntdata"/><Relationship Id="rId6" Type="http://schemas.openxmlformats.org/officeDocument/2006/relationships/slide" Target="slides/slide5.xml"/><Relationship Id="rId49" Type="http://schemas.openxmlformats.org/officeDocument/2006/relationships/viewProps" Target="viewProps.xml"/><Relationship Id="rId44" Type="http://schemas.openxmlformats.org/officeDocument/2006/relationships/font" Target="fonts/font7.fntdata"/><Relationship Id="rId19" Type="http://schemas.openxmlformats.org/officeDocument/2006/relationships/slide" Target="slides/slide18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printerSettings" Target="printerSettings/printerSettings1.bin"/><Relationship Id="rId35" Type="http://schemas.openxmlformats.org/officeDocument/2006/relationships/slide" Target="slides/slide34.xml"/><Relationship Id="rId51" Type="http://schemas.openxmlformats.org/officeDocument/2006/relationships/tableStyles" Target="tableStyles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font" Target="fonts/font3.fntdata"/><Relationship Id="rId3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4.pict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ict"/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ict"/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2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2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305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305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1730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227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227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534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534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18534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944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944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18944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637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637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18637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046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19046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251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251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408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408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353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353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9354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456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456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19456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558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558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23</a:t>
            </a:r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661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661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24</a:t>
            </a:r>
          </a:p>
        </p:txBody>
      </p:sp>
      <p:sp>
        <p:nvSpPr>
          <p:cNvPr id="19661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76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763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19763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865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865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26</a:t>
            </a:r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968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968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27</a:t>
            </a:r>
          </a:p>
        </p:txBody>
      </p:sp>
      <p:sp>
        <p:nvSpPr>
          <p:cNvPr id="1996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070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070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28</a:t>
            </a:r>
          </a:p>
        </p:txBody>
      </p:sp>
      <p:sp>
        <p:nvSpPr>
          <p:cNvPr id="2007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17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173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29</a:t>
            </a:r>
          </a:p>
        </p:txBody>
      </p:sp>
      <p:sp>
        <p:nvSpPr>
          <p:cNvPr id="20173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27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275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30</a:t>
            </a:r>
          </a:p>
        </p:txBody>
      </p:sp>
      <p:sp>
        <p:nvSpPr>
          <p:cNvPr id="2027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510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510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4</a:t>
            </a:r>
          </a:p>
        </p:txBody>
      </p:sp>
      <p:sp>
        <p:nvSpPr>
          <p:cNvPr id="1751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377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377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20378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480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480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32</a:t>
            </a:r>
          </a:p>
        </p:txBody>
      </p:sp>
      <p:sp>
        <p:nvSpPr>
          <p:cNvPr id="2048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582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582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33</a:t>
            </a:r>
          </a:p>
        </p:txBody>
      </p:sp>
      <p:sp>
        <p:nvSpPr>
          <p:cNvPr id="2058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68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685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61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613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17613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71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715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1771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817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817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920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920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792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022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022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8</a:t>
            </a:r>
          </a:p>
        </p:txBody>
      </p:sp>
      <p:sp>
        <p:nvSpPr>
          <p:cNvPr id="1802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12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125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11W.‹</a:t>
            </a:r>
            <a:r>
              <a:rPr lang="en-US" dirty="0" smtClean="0"/>
              <a:t>#›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11W.‹</a:t>
            </a:r>
            <a:r>
              <a:rPr lang="en-US" dirty="0" smtClean="0"/>
              <a:t>#›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11W.‹</a:t>
            </a:r>
            <a:r>
              <a:rPr lang="en-US" dirty="0" smtClean="0"/>
              <a:t>#›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11W.‹</a:t>
            </a:r>
            <a:r>
              <a:rPr lang="en-US" dirty="0" smtClean="0"/>
              <a:t>#›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7653" name="Picture 5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</p:spPr>
      </p:pic>
      <p:pic>
        <p:nvPicPr>
          <p:cNvPr id="27654" name="Picture 7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dirty="0" err="1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11W.</a:t>
            </a:r>
            <a:fld id="{69D5B163-A3FA-4490-BF47-D2D433665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09794" y="6553200"/>
            <a:ext cx="30862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,                April 21,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4" r:id="rId3"/>
    <p:sldLayoutId id="2147483935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6.xml"/><Relationship Id="rId5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Relationship Id="rId5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19.bin"/><Relationship Id="rId1" Type="http://schemas.openxmlformats.org/officeDocument/2006/relationships/vmlDrawing" Target="../drawings/vmlDrawing13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0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1.xml"/><Relationship Id="rId5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2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3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3.xml"/><Relationship Id="rId5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5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4.xml"/><Relationship Id="rId5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7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5.xml"/><Relationship Id="rId5" Type="http://schemas.openxmlformats.org/officeDocument/2006/relationships/oleObject" Target="../embeddings/oleObject28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9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6.xml"/><Relationship Id="rId5" Type="http://schemas.openxmlformats.org/officeDocument/2006/relationships/oleObject" Target="../embeddings/oleObject30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1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7.xml"/><Relationship Id="rId5" Type="http://schemas.openxmlformats.org/officeDocument/2006/relationships/oleObject" Target="../embeddings/oleObject32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3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8.xml"/><Relationship Id="rId5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5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9.xml"/><Relationship Id="rId5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7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0.xml"/><Relationship Id="rId5" Type="http://schemas.openxmlformats.org/officeDocument/2006/relationships/oleObject" Target="../embeddings/oleObject38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9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1.xml"/><Relationship Id="rId5" Type="http://schemas.openxmlformats.org/officeDocument/2006/relationships/oleObject" Target="../embeddings/oleObject40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1.bin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2.xml"/><Relationship Id="rId5" Type="http://schemas.openxmlformats.org/officeDocument/2006/relationships/oleObject" Target="../embeddings/oleObject4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Relationship Id="rId5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<Relationship Id="rId5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Relationship Id="rId5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Relationship Id="rId5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483330" name="Text Box 3"/>
          <p:cNvSpPr txBox="1">
            <a:spLocks noChangeArrowheads="1"/>
          </p:cNvSpPr>
          <p:nvPr/>
        </p:nvSpPr>
        <p:spPr bwMode="auto">
          <a:xfrm>
            <a:off x="16002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i="1" dirty="0">
                <a:solidFill>
                  <a:srgbClr val="006600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rgbClr val="006600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rgbClr val="006600"/>
                </a:solidFill>
                <a:latin typeface="+mj-lt"/>
              </a:rPr>
            </a:br>
            <a:r>
              <a:rPr lang="en-US" sz="2400" b="1" dirty="0">
                <a:solidFill>
                  <a:srgbClr val="0066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rgbClr val="006600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+mj-lt"/>
              </a:rPr>
              <a:t>6.042J/18.062J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628650" y="18288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latin typeface="Comic Sans MS" pitchFamily="66" charset="0"/>
              </a:rPr>
              <a:t>Binomial Theorem,</a:t>
            </a:r>
            <a:br>
              <a:rPr lang="en-US" sz="6000" b="1" dirty="0">
                <a:latin typeface="Comic Sans MS" pitchFamily="66" charset="0"/>
              </a:rPr>
            </a:br>
            <a:r>
              <a:rPr lang="en-US" sz="6000" b="1" dirty="0">
                <a:latin typeface="Comic Sans MS" pitchFamily="66" charset="0"/>
              </a:rPr>
              <a:t>Combinatorial Proof</a:t>
            </a:r>
            <a:endParaRPr lang="en-US" sz="12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11W.10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30435" name="Rectangle 3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00FF"/>
                </a:solidFill>
                <a:latin typeface="Comic Sans MS" pitchFamily="66" charset="0"/>
              </a:rPr>
              <a:t>5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3725863" y="4311650"/>
            <a:ext cx="1692275" cy="1708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00" dirty="0">
                <a:solidFill>
                  <a:srgbClr val="0000FF"/>
                </a:solidFill>
                <a:latin typeface="Comic Sans MS" pitchFamily="66" charset="0"/>
              </a:rPr>
              <a:t>5!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solidFill>
                  <a:srgbClr val="7030A0"/>
                </a:solidFill>
                <a:latin typeface="Comic Sans MS" pitchFamily="66" charset="0"/>
              </a:rPr>
              <a:t>multi</a:t>
            </a:r>
            <a:r>
              <a:rPr lang="en-US" sz="4400" b="1" dirty="0" err="1">
                <a:latin typeface="Comic Sans MS" pitchFamily="66" charset="0"/>
              </a:rPr>
              <a:t>nomials</a:t>
            </a:r>
            <a:endParaRPr lang="en-US" sz="44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85733" name="Text Box 4"/>
          <p:cNvSpPr txBox="1">
            <a:spLocks noChangeArrowheads="1"/>
          </p:cNvSpPr>
          <p:nvPr/>
        </p:nvSpPr>
        <p:spPr bwMode="auto">
          <a:xfrm>
            <a:off x="1447800" y="4219575"/>
            <a:ext cx="5943600" cy="2327275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SYSTEMS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latin typeface="Comic Sans MS" pitchFamily="66" charset="0"/>
              </a:rPr>
              <a:t>multinomials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Comic Sans MS" pitchFamily="66" charset="0"/>
              </a:rPr>
              <a:t>applying the BOOKKEEPER rule</a:t>
            </a:r>
          </a:p>
        </p:txBody>
      </p:sp>
      <p:graphicFrame>
        <p:nvGraphicFramePr>
          <p:cNvPr id="586758" name="Object 6"/>
          <p:cNvGraphicFramePr>
            <a:graphicFrameLocks noChangeAspect="1"/>
          </p:cNvGraphicFramePr>
          <p:nvPr/>
        </p:nvGraphicFramePr>
        <p:xfrm>
          <a:off x="2743200" y="4267200"/>
          <a:ext cx="3657600" cy="1938338"/>
        </p:xfrm>
        <a:graphic>
          <a:graphicData uri="http://schemas.openxmlformats.org/presentationml/2006/ole">
            <p:oleObj spid="_x0000_s78850" name="Equation" r:id="rId4" imgW="838080" imgH="4442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11W.13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multinomial coefficients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39725" y="1963738"/>
          <a:ext cx="8423275" cy="2243137"/>
        </p:xfrm>
        <a:graphic>
          <a:graphicData uri="http://schemas.openxmlformats.org/presentationml/2006/ole">
            <p:oleObj spid="_x0000_s8194" name="Equation" r:id="rId4" imgW="1904760" imgH="507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524000" y="4191001"/>
            <a:ext cx="6019800" cy="2355850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wrap="square"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BANANA</a:t>
            </a:r>
          </a:p>
        </p:txBody>
      </p:sp>
      <p:sp>
        <p:nvSpPr>
          <p:cNvPr id="1024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(B + A + N)</a:t>
            </a:r>
            <a:r>
              <a:rPr lang="en-US" sz="44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latin typeface="Comic Sans MS" pitchFamily="66" charset="0"/>
              </a:rPr>
              <a:t>multinomial coefficients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(B + A + N)</a:t>
            </a:r>
            <a:r>
              <a:rPr lang="en-US" sz="44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latin typeface="Comic Sans MS" pitchFamily="66" charset="0"/>
              </a:rPr>
              <a:t>multinomial coefficients</a:t>
            </a:r>
          </a:p>
        </p:txBody>
      </p:sp>
      <p:graphicFrame>
        <p:nvGraphicFramePr>
          <p:cNvPr id="79874" name="Object 5"/>
          <p:cNvGraphicFramePr>
            <a:graphicFrameLocks noChangeAspect="1"/>
          </p:cNvGraphicFramePr>
          <p:nvPr/>
        </p:nvGraphicFramePr>
        <p:xfrm>
          <a:off x="3297238" y="4419600"/>
          <a:ext cx="2549525" cy="2133600"/>
        </p:xfrm>
        <a:graphic>
          <a:graphicData uri="http://schemas.openxmlformats.org/presentationml/2006/ole">
            <p:oleObj spid="_x0000_s79874" name="Equation" r:id="rId4" imgW="545760" imgH="457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11W.17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9826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4400" dirty="0">
              <a:solidFill>
                <a:schemeClr val="tx2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(X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+…+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baseline="-25000" dirty="0" err="1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5400" baseline="30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baseline="30000" dirty="0">
                <a:latin typeface="Comic Sans MS" pitchFamily="66" charset="0"/>
              </a:rPr>
              <a:t>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2586038" y="1981200"/>
          <a:ext cx="4003675" cy="1028700"/>
        </p:xfrm>
        <a:graphic>
          <a:graphicData uri="http://schemas.openxmlformats.org/presentationml/2006/ole">
            <p:oleObj spid="_x0000_s12290" name="Equation" r:id="rId4" imgW="939600" imgH="241200" progId="Equation.DSMT4">
              <p:embed/>
            </p:oleObj>
          </a:graphicData>
        </a:graphic>
      </p:graphicFrame>
      <p:graphicFrame>
        <p:nvGraphicFramePr>
          <p:cNvPr id="589830" name="Object 6"/>
          <p:cNvGraphicFramePr>
            <a:graphicFrameLocks noChangeAspect="1"/>
          </p:cNvGraphicFramePr>
          <p:nvPr/>
        </p:nvGraphicFramePr>
        <p:xfrm>
          <a:off x="2786063" y="4572000"/>
          <a:ext cx="3571875" cy="1866900"/>
        </p:xfrm>
        <a:graphic>
          <a:graphicData uri="http://schemas.openxmlformats.org/presentationml/2006/ole">
            <p:oleObj spid="_x0000_s12291" name="Equation" r:id="rId5" imgW="927000" imgH="482400" progId="Equation.DSMT4">
              <p:embed/>
            </p:oleObj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solidFill>
                  <a:srgbClr val="000000"/>
                </a:solidFill>
                <a:latin typeface="Comic Sans MS"/>
                <a:ea typeface="+mj-ea"/>
                <a:cs typeface="+mj-cs"/>
              </a:rPr>
              <a:t>multinomial coefficients</a:t>
            </a:r>
            <a:endParaRPr lang="en-US" sz="3600" b="1" dirty="0">
              <a:solidFill>
                <a:srgbClr val="000000"/>
              </a:solidFill>
              <a:latin typeface="Comic Sans MS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11W.14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942975" y="1905000"/>
          <a:ext cx="7332663" cy="2481263"/>
        </p:xfrm>
        <a:graphic>
          <a:graphicData uri="http://schemas.openxmlformats.org/presentationml/2006/ole">
            <p:oleObj spid="_x0000_s9218" name="Equation" r:id="rId4" imgW="1574640" imgH="533160" progId="Equation.DSMT4">
              <p:embed/>
            </p:oleObj>
          </a:graphicData>
        </a:graphic>
      </p:graphicFrame>
      <p:graphicFrame>
        <p:nvGraphicFramePr>
          <p:cNvPr id="590852" name="Object 4"/>
          <p:cNvGraphicFramePr>
            <a:graphicFrameLocks noChangeAspect="1"/>
          </p:cNvGraphicFramePr>
          <p:nvPr/>
        </p:nvGraphicFramePr>
        <p:xfrm>
          <a:off x="400050" y="4876800"/>
          <a:ext cx="8286750" cy="1066800"/>
        </p:xfrm>
        <a:graphic>
          <a:graphicData uri="http://schemas.openxmlformats.org/presentationml/2006/ole">
            <p:oleObj spid="_x0000_s9219" name="Equation" r:id="rId5" imgW="1968500" imgH="254000" progId="Equation.DSMT4">
              <p:embed/>
            </p:oleObj>
          </a:graphicData>
        </a:graphic>
      </p:graphicFrame>
      <p:sp>
        <p:nvSpPr>
          <p:cNvPr id="590853" name="Rectangle 6"/>
          <p:cNvSpPr>
            <a:spLocks noChangeArrowheads="1"/>
          </p:cNvSpPr>
          <p:nvPr/>
        </p:nvSpPr>
        <p:spPr bwMode="auto">
          <a:xfrm>
            <a:off x="838200" y="1828800"/>
            <a:ext cx="7620000" cy="27432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omic Sans MS" pitchFamily="66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latin typeface="+mj-lt"/>
                <a:ea typeface="+mj-ea"/>
                <a:cs typeface="+mj-cs"/>
              </a:rPr>
              <a:t>multinomial coefficients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11W.18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 Multinomial Formula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-482600" y="1720850"/>
          <a:ext cx="10055225" cy="3457575"/>
        </p:xfrm>
        <a:graphic>
          <a:graphicData uri="http://schemas.openxmlformats.org/presentationml/2006/ole">
            <p:oleObj spid="_x0000_s13314" name="Equation" r:id="rId4" imgW="2882900" imgH="9906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828800" y="2438400"/>
          <a:ext cx="5588000" cy="2133600"/>
        </p:xfrm>
        <a:graphic>
          <a:graphicData uri="http://schemas.openxmlformats.org/presentationml/2006/ole">
            <p:oleObj spid="_x0000_s130050" name="Equation" r:id="rId3" imgW="1397000" imgH="533400" progId="Equation.DSMT4">
              <p:embed/>
            </p:oleObj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73113" y="1143000"/>
            <a:ext cx="7518400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7030A0"/>
                </a:solidFill>
                <a:latin typeface="Comic Sans MS" pitchFamily="66" charset="0"/>
              </a:rPr>
              <a:t>binomial a special case</a:t>
            </a:r>
            <a:r>
              <a:rPr lang="en-US" sz="5400" dirty="0">
                <a:solidFill>
                  <a:srgbClr val="7030A0"/>
                </a:solidFill>
                <a:latin typeface="Arial" charset="0"/>
              </a:rPr>
              <a:t>: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multinomial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838200"/>
            <a:ext cx="8534400" cy="12192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Polynomials </a:t>
            </a:r>
            <a:r>
              <a:rPr lang="en-US" sz="3200" dirty="0" smtClean="0">
                <a:solidFill>
                  <a:schemeClr val="tx1"/>
                </a:solidFill>
              </a:rPr>
              <a:t>Express Choices </a:t>
            </a:r>
            <a:r>
              <a:rPr lang="en-US" sz="3200" dirty="0">
                <a:solidFill>
                  <a:schemeClr val="tx1"/>
                </a:solidFill>
              </a:rPr>
              <a:t>&amp; Outcomes</a:t>
            </a:r>
          </a:p>
        </p:txBody>
      </p:sp>
      <p:grpSp>
        <p:nvGrpSpPr>
          <p:cNvPr id="164868" name="Group 4"/>
          <p:cNvGrpSpPr>
            <a:grpSpLocks/>
          </p:cNvGrpSpPr>
          <p:nvPr/>
        </p:nvGrpSpPr>
        <p:grpSpPr bwMode="auto">
          <a:xfrm>
            <a:off x="15875" y="1879600"/>
            <a:ext cx="8256588" cy="1235075"/>
            <a:chOff x="10" y="1885"/>
            <a:chExt cx="5201" cy="778"/>
          </a:xfrm>
        </p:grpSpPr>
        <p:sp>
          <p:nvSpPr>
            <p:cNvPr id="164930" name="Text Box 66"/>
            <p:cNvSpPr txBox="1">
              <a:spLocks noChangeArrowheads="1"/>
            </p:cNvSpPr>
            <p:nvPr/>
          </p:nvSpPr>
          <p:spPr bwMode="auto">
            <a:xfrm>
              <a:off x="10" y="1914"/>
              <a:ext cx="559" cy="74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8000" b="1">
                  <a:latin typeface="Arial" charset="0"/>
                </a:rPr>
                <a:t>(</a:t>
              </a:r>
            </a:p>
          </p:txBody>
        </p:sp>
        <p:grpSp>
          <p:nvGrpSpPr>
            <p:cNvPr id="164931" name="Group 67"/>
            <p:cNvGrpSpPr>
              <a:grpSpLocks/>
            </p:cNvGrpSpPr>
            <p:nvPr/>
          </p:nvGrpSpPr>
          <p:grpSpPr bwMode="auto">
            <a:xfrm>
              <a:off x="384" y="1885"/>
              <a:ext cx="4827" cy="778"/>
              <a:chOff x="384" y="1885"/>
              <a:chExt cx="4827" cy="778"/>
            </a:xfrm>
          </p:grpSpPr>
          <p:grpSp>
            <p:nvGrpSpPr>
              <p:cNvPr id="164932" name="Group 68"/>
              <p:cNvGrpSpPr>
                <a:grpSpLocks/>
              </p:cNvGrpSpPr>
              <p:nvPr/>
            </p:nvGrpSpPr>
            <p:grpSpPr bwMode="auto">
              <a:xfrm>
                <a:off x="1177" y="2125"/>
                <a:ext cx="465" cy="508"/>
                <a:chOff x="2686" y="656"/>
                <a:chExt cx="574" cy="729"/>
              </a:xfrm>
            </p:grpSpPr>
            <p:sp>
              <p:nvSpPr>
                <p:cNvPr id="164957" name="AutoShape 93"/>
                <p:cNvSpPr>
                  <a:spLocks/>
                </p:cNvSpPr>
                <p:nvPr/>
              </p:nvSpPr>
              <p:spPr bwMode="auto">
                <a:xfrm flipH="1">
                  <a:off x="2806" y="974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8" name="AutoShape 94"/>
                <p:cNvSpPr>
                  <a:spLocks/>
                </p:cNvSpPr>
                <p:nvPr/>
              </p:nvSpPr>
              <p:spPr bwMode="auto">
                <a:xfrm flipH="1">
                  <a:off x="2926" y="983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9" name="AutoShape 95"/>
                <p:cNvSpPr>
                  <a:spLocks/>
                </p:cNvSpPr>
                <p:nvPr/>
              </p:nvSpPr>
              <p:spPr bwMode="auto">
                <a:xfrm flipH="1">
                  <a:off x="2717" y="673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60" name="AutoShape 96"/>
                <p:cNvSpPr>
                  <a:spLocks/>
                </p:cNvSpPr>
                <p:nvPr/>
              </p:nvSpPr>
              <p:spPr bwMode="auto">
                <a:xfrm flipH="1">
                  <a:off x="2686" y="656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33" name="Group 69"/>
              <p:cNvGrpSpPr>
                <a:grpSpLocks/>
              </p:cNvGrpSpPr>
              <p:nvPr/>
            </p:nvGrpSpPr>
            <p:grpSpPr bwMode="auto">
              <a:xfrm>
                <a:off x="384" y="2143"/>
                <a:ext cx="465" cy="508"/>
                <a:chOff x="602" y="333"/>
                <a:chExt cx="574" cy="729"/>
              </a:xfrm>
            </p:grpSpPr>
            <p:sp>
              <p:nvSpPr>
                <p:cNvPr id="164953" name="AutoShape 89"/>
                <p:cNvSpPr>
                  <a:spLocks/>
                </p:cNvSpPr>
                <p:nvPr/>
              </p:nvSpPr>
              <p:spPr bwMode="auto">
                <a:xfrm flipH="1">
                  <a:off x="722" y="651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CF0E3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4" name="AutoShape 90"/>
                <p:cNvSpPr>
                  <a:spLocks/>
                </p:cNvSpPr>
                <p:nvPr/>
              </p:nvSpPr>
              <p:spPr bwMode="auto">
                <a:xfrm flipH="1">
                  <a:off x="842" y="660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AF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5" name="AutoShape 91"/>
                <p:cNvSpPr>
                  <a:spLocks/>
                </p:cNvSpPr>
                <p:nvPr/>
              </p:nvSpPr>
              <p:spPr bwMode="auto">
                <a:xfrm flipH="1">
                  <a:off x="633" y="350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FAF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6" name="AutoShape 92"/>
                <p:cNvSpPr>
                  <a:spLocks/>
                </p:cNvSpPr>
                <p:nvPr/>
              </p:nvSpPr>
              <p:spPr bwMode="auto">
                <a:xfrm flipH="1">
                  <a:off x="602" y="333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34" name="Group 70"/>
              <p:cNvGrpSpPr>
                <a:grpSpLocks/>
              </p:cNvGrpSpPr>
              <p:nvPr/>
            </p:nvGrpSpPr>
            <p:grpSpPr bwMode="auto">
              <a:xfrm>
                <a:off x="2017" y="2093"/>
                <a:ext cx="465" cy="508"/>
                <a:chOff x="4274" y="576"/>
                <a:chExt cx="574" cy="729"/>
              </a:xfrm>
            </p:grpSpPr>
            <p:sp>
              <p:nvSpPr>
                <p:cNvPr id="164949" name="AutoShape 85"/>
                <p:cNvSpPr>
                  <a:spLocks/>
                </p:cNvSpPr>
                <p:nvPr/>
              </p:nvSpPr>
              <p:spPr bwMode="auto">
                <a:xfrm flipH="1">
                  <a:off x="4394" y="894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0" name="AutoShape 86"/>
                <p:cNvSpPr>
                  <a:spLocks/>
                </p:cNvSpPr>
                <p:nvPr/>
              </p:nvSpPr>
              <p:spPr bwMode="auto">
                <a:xfrm flipH="1">
                  <a:off x="4514" y="903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1" name="AutoShape 87"/>
                <p:cNvSpPr>
                  <a:spLocks/>
                </p:cNvSpPr>
                <p:nvPr/>
              </p:nvSpPr>
              <p:spPr bwMode="auto">
                <a:xfrm flipH="1">
                  <a:off x="4305" y="593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2" name="AutoShape 88"/>
                <p:cNvSpPr>
                  <a:spLocks/>
                </p:cNvSpPr>
                <p:nvPr/>
              </p:nvSpPr>
              <p:spPr bwMode="auto">
                <a:xfrm flipH="1">
                  <a:off x="4274" y="576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sp>
            <p:nvSpPr>
              <p:cNvPr id="164935" name="Text Box 71"/>
              <p:cNvSpPr txBox="1">
                <a:spLocks noChangeArrowheads="1"/>
              </p:cNvSpPr>
              <p:nvPr/>
            </p:nvSpPr>
            <p:spPr bwMode="auto">
              <a:xfrm>
                <a:off x="737" y="2246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6" name="Text Box 72"/>
              <p:cNvSpPr txBox="1">
                <a:spLocks noChangeArrowheads="1"/>
              </p:cNvSpPr>
              <p:nvPr/>
            </p:nvSpPr>
            <p:spPr bwMode="auto">
              <a:xfrm>
                <a:off x="1588" y="2211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7" name="Text Box 73"/>
              <p:cNvSpPr txBox="1">
                <a:spLocks noChangeArrowheads="1"/>
              </p:cNvSpPr>
              <p:nvPr/>
            </p:nvSpPr>
            <p:spPr bwMode="auto">
              <a:xfrm>
                <a:off x="2362" y="1914"/>
                <a:ext cx="559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>
                    <a:latin typeface="Arial" charset="0"/>
                  </a:rPr>
                  <a:t>)</a:t>
                </a:r>
              </a:p>
            </p:txBody>
          </p:sp>
          <p:sp>
            <p:nvSpPr>
              <p:cNvPr id="164938" name="Text Box 74"/>
              <p:cNvSpPr txBox="1">
                <a:spLocks noChangeArrowheads="1"/>
              </p:cNvSpPr>
              <p:nvPr/>
            </p:nvSpPr>
            <p:spPr bwMode="auto">
              <a:xfrm>
                <a:off x="3421" y="2198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9" name="Text Box 75"/>
              <p:cNvSpPr txBox="1">
                <a:spLocks noChangeArrowheads="1"/>
              </p:cNvSpPr>
              <p:nvPr/>
            </p:nvSpPr>
            <p:spPr bwMode="auto">
              <a:xfrm>
                <a:off x="2694" y="1914"/>
                <a:ext cx="559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 dirty="0">
                    <a:latin typeface="Arial" charset="0"/>
                  </a:rPr>
                  <a:t>(</a:t>
                </a:r>
              </a:p>
            </p:txBody>
          </p:sp>
          <p:sp>
            <p:nvSpPr>
              <p:cNvPr id="164940" name="Text Box 76"/>
              <p:cNvSpPr txBox="1">
                <a:spLocks noChangeArrowheads="1"/>
              </p:cNvSpPr>
              <p:nvPr/>
            </p:nvSpPr>
            <p:spPr bwMode="auto">
              <a:xfrm>
                <a:off x="4100" y="1885"/>
                <a:ext cx="1111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>
                    <a:latin typeface="Arial" charset="0"/>
                  </a:rPr>
                  <a:t>) =</a:t>
                </a:r>
              </a:p>
            </p:txBody>
          </p:sp>
          <p:grpSp>
            <p:nvGrpSpPr>
              <p:cNvPr id="164941" name="Group 77"/>
              <p:cNvGrpSpPr>
                <a:grpSpLocks/>
              </p:cNvGrpSpPr>
              <p:nvPr/>
            </p:nvGrpSpPr>
            <p:grpSpPr bwMode="auto">
              <a:xfrm rot="19892288" flipH="1">
                <a:off x="3133" y="1976"/>
                <a:ext cx="460" cy="645"/>
                <a:chOff x="1252" y="1766"/>
                <a:chExt cx="788" cy="1198"/>
              </a:xfrm>
            </p:grpSpPr>
            <p:sp>
              <p:nvSpPr>
                <p:cNvPr id="515115" name="AutoShape 82"/>
                <p:cNvSpPr>
                  <a:spLocks/>
                </p:cNvSpPr>
                <p:nvPr/>
              </p:nvSpPr>
              <p:spPr bwMode="auto">
                <a:xfrm>
                  <a:off x="1252" y="1766"/>
                  <a:ext cx="788" cy="1198"/>
                </a:xfrm>
                <a:custGeom>
                  <a:avLst/>
                  <a:gdLst>
                    <a:gd name="T0" fmla="*/ 297 w 788"/>
                    <a:gd name="T1" fmla="*/ 215 h 1198"/>
                    <a:gd name="T2" fmla="*/ 491 w 788"/>
                    <a:gd name="T3" fmla="*/ 453 h 1198"/>
                    <a:gd name="T4" fmla="*/ 697 w 788"/>
                    <a:gd name="T5" fmla="*/ 722 h 1198"/>
                    <a:gd name="T6" fmla="*/ 788 w 788"/>
                    <a:gd name="T7" fmla="*/ 869 h 1198"/>
                    <a:gd name="T8" fmla="*/ 675 w 788"/>
                    <a:gd name="T9" fmla="*/ 1198 h 1198"/>
                    <a:gd name="T10" fmla="*/ 376 w 788"/>
                    <a:gd name="T11" fmla="*/ 1051 h 1198"/>
                    <a:gd name="T12" fmla="*/ 308 w 788"/>
                    <a:gd name="T13" fmla="*/ 654 h 1198"/>
                    <a:gd name="T14" fmla="*/ 251 w 788"/>
                    <a:gd name="T15" fmla="*/ 385 h 1198"/>
                    <a:gd name="T16" fmla="*/ 138 w 788"/>
                    <a:gd name="T17" fmla="*/ 260 h 1198"/>
                    <a:gd name="T18" fmla="*/ 0 w 788"/>
                    <a:gd name="T19" fmla="*/ 159 h 1198"/>
                    <a:gd name="T20" fmla="*/ 68 w 788"/>
                    <a:gd name="T21" fmla="*/ 34 h 1198"/>
                    <a:gd name="T22" fmla="*/ 263 w 788"/>
                    <a:gd name="T23" fmla="*/ 0 h 1198"/>
                    <a:gd name="T24" fmla="*/ 342 w 788"/>
                    <a:gd name="T25" fmla="*/ 57 h 1198"/>
                    <a:gd name="T26" fmla="*/ 297 w 788"/>
                    <a:gd name="T27" fmla="*/ 215 h 119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1198"/>
                    <a:gd name="T44" fmla="*/ 788 w 788"/>
                    <a:gd name="T45" fmla="*/ 1198 h 119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1198">
                      <a:moveTo>
                        <a:pt x="297" y="215"/>
                      </a:moveTo>
                      <a:lnTo>
                        <a:pt x="491" y="453"/>
                      </a:lnTo>
                      <a:lnTo>
                        <a:pt x="697" y="722"/>
                      </a:lnTo>
                      <a:lnTo>
                        <a:pt x="788" y="869"/>
                      </a:lnTo>
                      <a:lnTo>
                        <a:pt x="675" y="1198"/>
                      </a:lnTo>
                      <a:lnTo>
                        <a:pt x="376" y="1051"/>
                      </a:lnTo>
                      <a:lnTo>
                        <a:pt x="308" y="654"/>
                      </a:lnTo>
                      <a:lnTo>
                        <a:pt x="251" y="385"/>
                      </a:lnTo>
                      <a:lnTo>
                        <a:pt x="138" y="260"/>
                      </a:lnTo>
                      <a:lnTo>
                        <a:pt x="0" y="159"/>
                      </a:lnTo>
                      <a:lnTo>
                        <a:pt x="68" y="34"/>
                      </a:lnTo>
                      <a:lnTo>
                        <a:pt x="263" y="0"/>
                      </a:lnTo>
                      <a:lnTo>
                        <a:pt x="342" y="57"/>
                      </a:lnTo>
                      <a:lnTo>
                        <a:pt x="297" y="215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16" name="AutoShape 83"/>
                <p:cNvSpPr>
                  <a:spLocks/>
                </p:cNvSpPr>
                <p:nvPr/>
              </p:nvSpPr>
              <p:spPr bwMode="auto">
                <a:xfrm>
                  <a:off x="1304" y="1798"/>
                  <a:ext cx="267" cy="237"/>
                </a:xfrm>
                <a:custGeom>
                  <a:avLst/>
                  <a:gdLst>
                    <a:gd name="T0" fmla="*/ 143 w 267"/>
                    <a:gd name="T1" fmla="*/ 237 h 237"/>
                    <a:gd name="T2" fmla="*/ 0 w 267"/>
                    <a:gd name="T3" fmla="*/ 129 h 237"/>
                    <a:gd name="T4" fmla="*/ 18 w 267"/>
                    <a:gd name="T5" fmla="*/ 18 h 237"/>
                    <a:gd name="T6" fmla="*/ 213 w 267"/>
                    <a:gd name="T7" fmla="*/ 0 h 237"/>
                    <a:gd name="T8" fmla="*/ 267 w 267"/>
                    <a:gd name="T9" fmla="*/ 54 h 237"/>
                    <a:gd name="T10" fmla="*/ 143 w 267"/>
                    <a:gd name="T11" fmla="*/ 237 h 2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7"/>
                    <a:gd name="T19" fmla="*/ 0 h 237"/>
                    <a:gd name="T20" fmla="*/ 267 w 267"/>
                    <a:gd name="T21" fmla="*/ 237 h 2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7" h="237">
                      <a:moveTo>
                        <a:pt x="143" y="237"/>
                      </a:moveTo>
                      <a:lnTo>
                        <a:pt x="0" y="129"/>
                      </a:lnTo>
                      <a:lnTo>
                        <a:pt x="18" y="18"/>
                      </a:lnTo>
                      <a:lnTo>
                        <a:pt x="213" y="0"/>
                      </a:lnTo>
                      <a:lnTo>
                        <a:pt x="267" y="54"/>
                      </a:lnTo>
                      <a:lnTo>
                        <a:pt x="143" y="237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17" name="AutoShape 84"/>
                <p:cNvSpPr>
                  <a:spLocks/>
                </p:cNvSpPr>
                <p:nvPr/>
              </p:nvSpPr>
              <p:spPr bwMode="auto">
                <a:xfrm>
                  <a:off x="1469" y="2017"/>
                  <a:ext cx="503" cy="888"/>
                </a:xfrm>
                <a:custGeom>
                  <a:avLst/>
                  <a:gdLst>
                    <a:gd name="T0" fmla="*/ 0 w 503"/>
                    <a:gd name="T1" fmla="*/ 34 h 888"/>
                    <a:gd name="T2" fmla="*/ 71 w 503"/>
                    <a:gd name="T3" fmla="*/ 0 h 888"/>
                    <a:gd name="T4" fmla="*/ 503 w 503"/>
                    <a:gd name="T5" fmla="*/ 598 h 888"/>
                    <a:gd name="T6" fmla="*/ 433 w 503"/>
                    <a:gd name="T7" fmla="*/ 888 h 888"/>
                    <a:gd name="T8" fmla="*/ 209 w 503"/>
                    <a:gd name="T9" fmla="*/ 768 h 888"/>
                    <a:gd name="T10" fmla="*/ 157 w 503"/>
                    <a:gd name="T11" fmla="*/ 496 h 888"/>
                    <a:gd name="T12" fmla="*/ 86 w 503"/>
                    <a:gd name="T13" fmla="*/ 204 h 888"/>
                    <a:gd name="T14" fmla="*/ 0 w 503"/>
                    <a:gd name="T15" fmla="*/ 34 h 8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3"/>
                    <a:gd name="T25" fmla="*/ 0 h 888"/>
                    <a:gd name="T26" fmla="*/ 503 w 503"/>
                    <a:gd name="T27" fmla="*/ 888 h 8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3" h="888">
                      <a:moveTo>
                        <a:pt x="0" y="34"/>
                      </a:moveTo>
                      <a:lnTo>
                        <a:pt x="71" y="0"/>
                      </a:lnTo>
                      <a:lnTo>
                        <a:pt x="503" y="598"/>
                      </a:lnTo>
                      <a:lnTo>
                        <a:pt x="433" y="888"/>
                      </a:lnTo>
                      <a:lnTo>
                        <a:pt x="209" y="768"/>
                      </a:lnTo>
                      <a:lnTo>
                        <a:pt x="157" y="496"/>
                      </a:lnTo>
                      <a:lnTo>
                        <a:pt x="86" y="20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42" name="Group 78"/>
              <p:cNvGrpSpPr>
                <a:grpSpLocks/>
              </p:cNvGrpSpPr>
              <p:nvPr/>
            </p:nvGrpSpPr>
            <p:grpSpPr bwMode="auto">
              <a:xfrm rot="1369597">
                <a:off x="3765" y="1976"/>
                <a:ext cx="459" cy="645"/>
                <a:chOff x="1252" y="1766"/>
                <a:chExt cx="788" cy="1198"/>
              </a:xfrm>
            </p:grpSpPr>
            <p:sp>
              <p:nvSpPr>
                <p:cNvPr id="515119" name="AutoShape 79"/>
                <p:cNvSpPr>
                  <a:spLocks/>
                </p:cNvSpPr>
                <p:nvPr/>
              </p:nvSpPr>
              <p:spPr bwMode="grayWhite">
                <a:xfrm>
                  <a:off x="1252" y="1766"/>
                  <a:ext cx="788" cy="1198"/>
                </a:xfrm>
                <a:custGeom>
                  <a:avLst/>
                  <a:gdLst>
                    <a:gd name="T0" fmla="*/ 297 w 788"/>
                    <a:gd name="T1" fmla="*/ 215 h 1198"/>
                    <a:gd name="T2" fmla="*/ 491 w 788"/>
                    <a:gd name="T3" fmla="*/ 453 h 1198"/>
                    <a:gd name="T4" fmla="*/ 697 w 788"/>
                    <a:gd name="T5" fmla="*/ 722 h 1198"/>
                    <a:gd name="T6" fmla="*/ 788 w 788"/>
                    <a:gd name="T7" fmla="*/ 869 h 1198"/>
                    <a:gd name="T8" fmla="*/ 675 w 788"/>
                    <a:gd name="T9" fmla="*/ 1198 h 1198"/>
                    <a:gd name="T10" fmla="*/ 376 w 788"/>
                    <a:gd name="T11" fmla="*/ 1051 h 1198"/>
                    <a:gd name="T12" fmla="*/ 308 w 788"/>
                    <a:gd name="T13" fmla="*/ 654 h 1198"/>
                    <a:gd name="T14" fmla="*/ 251 w 788"/>
                    <a:gd name="T15" fmla="*/ 385 h 1198"/>
                    <a:gd name="T16" fmla="*/ 138 w 788"/>
                    <a:gd name="T17" fmla="*/ 260 h 1198"/>
                    <a:gd name="T18" fmla="*/ 0 w 788"/>
                    <a:gd name="T19" fmla="*/ 159 h 1198"/>
                    <a:gd name="T20" fmla="*/ 68 w 788"/>
                    <a:gd name="T21" fmla="*/ 34 h 1198"/>
                    <a:gd name="T22" fmla="*/ 263 w 788"/>
                    <a:gd name="T23" fmla="*/ 0 h 1198"/>
                    <a:gd name="T24" fmla="*/ 342 w 788"/>
                    <a:gd name="T25" fmla="*/ 57 h 1198"/>
                    <a:gd name="T26" fmla="*/ 297 w 788"/>
                    <a:gd name="T27" fmla="*/ 215 h 119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1198"/>
                    <a:gd name="T44" fmla="*/ 788 w 788"/>
                    <a:gd name="T45" fmla="*/ 1198 h 119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1198">
                      <a:moveTo>
                        <a:pt x="297" y="215"/>
                      </a:moveTo>
                      <a:lnTo>
                        <a:pt x="491" y="453"/>
                      </a:lnTo>
                      <a:lnTo>
                        <a:pt x="697" y="722"/>
                      </a:lnTo>
                      <a:lnTo>
                        <a:pt x="788" y="869"/>
                      </a:lnTo>
                      <a:lnTo>
                        <a:pt x="675" y="1198"/>
                      </a:lnTo>
                      <a:lnTo>
                        <a:pt x="376" y="1051"/>
                      </a:lnTo>
                      <a:lnTo>
                        <a:pt x="308" y="654"/>
                      </a:lnTo>
                      <a:lnTo>
                        <a:pt x="251" y="385"/>
                      </a:lnTo>
                      <a:lnTo>
                        <a:pt x="138" y="260"/>
                      </a:lnTo>
                      <a:lnTo>
                        <a:pt x="0" y="159"/>
                      </a:lnTo>
                      <a:lnTo>
                        <a:pt x="68" y="34"/>
                      </a:lnTo>
                      <a:lnTo>
                        <a:pt x="263" y="0"/>
                      </a:lnTo>
                      <a:lnTo>
                        <a:pt x="342" y="57"/>
                      </a:lnTo>
                      <a:lnTo>
                        <a:pt x="297" y="21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20" name="AutoShape 80"/>
                <p:cNvSpPr>
                  <a:spLocks/>
                </p:cNvSpPr>
                <p:nvPr/>
              </p:nvSpPr>
              <p:spPr bwMode="grayWhite">
                <a:xfrm>
                  <a:off x="1304" y="1798"/>
                  <a:ext cx="267" cy="237"/>
                </a:xfrm>
                <a:custGeom>
                  <a:avLst/>
                  <a:gdLst>
                    <a:gd name="T0" fmla="*/ 143 w 267"/>
                    <a:gd name="T1" fmla="*/ 237 h 237"/>
                    <a:gd name="T2" fmla="*/ 0 w 267"/>
                    <a:gd name="T3" fmla="*/ 129 h 237"/>
                    <a:gd name="T4" fmla="*/ 18 w 267"/>
                    <a:gd name="T5" fmla="*/ 18 h 237"/>
                    <a:gd name="T6" fmla="*/ 213 w 267"/>
                    <a:gd name="T7" fmla="*/ 0 h 237"/>
                    <a:gd name="T8" fmla="*/ 267 w 267"/>
                    <a:gd name="T9" fmla="*/ 54 h 237"/>
                    <a:gd name="T10" fmla="*/ 143 w 267"/>
                    <a:gd name="T11" fmla="*/ 237 h 2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7"/>
                    <a:gd name="T19" fmla="*/ 0 h 237"/>
                    <a:gd name="T20" fmla="*/ 267 w 267"/>
                    <a:gd name="T21" fmla="*/ 237 h 2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7" h="237">
                      <a:moveTo>
                        <a:pt x="143" y="237"/>
                      </a:moveTo>
                      <a:lnTo>
                        <a:pt x="0" y="129"/>
                      </a:lnTo>
                      <a:lnTo>
                        <a:pt x="18" y="18"/>
                      </a:lnTo>
                      <a:lnTo>
                        <a:pt x="213" y="0"/>
                      </a:lnTo>
                      <a:lnTo>
                        <a:pt x="267" y="54"/>
                      </a:lnTo>
                      <a:lnTo>
                        <a:pt x="143" y="237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21" name="AutoShape 81"/>
                <p:cNvSpPr>
                  <a:spLocks/>
                </p:cNvSpPr>
                <p:nvPr/>
              </p:nvSpPr>
              <p:spPr bwMode="grayWhite">
                <a:xfrm>
                  <a:off x="1469" y="2017"/>
                  <a:ext cx="503" cy="888"/>
                </a:xfrm>
                <a:custGeom>
                  <a:avLst/>
                  <a:gdLst>
                    <a:gd name="T0" fmla="*/ 0 w 503"/>
                    <a:gd name="T1" fmla="*/ 34 h 888"/>
                    <a:gd name="T2" fmla="*/ 71 w 503"/>
                    <a:gd name="T3" fmla="*/ 0 h 888"/>
                    <a:gd name="T4" fmla="*/ 503 w 503"/>
                    <a:gd name="T5" fmla="*/ 598 h 888"/>
                    <a:gd name="T6" fmla="*/ 433 w 503"/>
                    <a:gd name="T7" fmla="*/ 888 h 888"/>
                    <a:gd name="T8" fmla="*/ 209 w 503"/>
                    <a:gd name="T9" fmla="*/ 768 h 888"/>
                    <a:gd name="T10" fmla="*/ 157 w 503"/>
                    <a:gd name="T11" fmla="*/ 496 h 888"/>
                    <a:gd name="T12" fmla="*/ 86 w 503"/>
                    <a:gd name="T13" fmla="*/ 204 h 888"/>
                    <a:gd name="T14" fmla="*/ 0 w 503"/>
                    <a:gd name="T15" fmla="*/ 34 h 8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3"/>
                    <a:gd name="T25" fmla="*/ 0 h 888"/>
                    <a:gd name="T26" fmla="*/ 503 w 503"/>
                    <a:gd name="T27" fmla="*/ 888 h 8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3" h="888">
                      <a:moveTo>
                        <a:pt x="0" y="34"/>
                      </a:moveTo>
                      <a:lnTo>
                        <a:pt x="71" y="0"/>
                      </a:lnTo>
                      <a:lnTo>
                        <a:pt x="503" y="598"/>
                      </a:lnTo>
                      <a:lnTo>
                        <a:pt x="433" y="888"/>
                      </a:lnTo>
                      <a:lnTo>
                        <a:pt x="209" y="768"/>
                      </a:lnTo>
                      <a:lnTo>
                        <a:pt x="157" y="496"/>
                      </a:lnTo>
                      <a:lnTo>
                        <a:pt x="86" y="20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</p:grpSp>
        </p:grpSp>
      </p:grp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173831" y="3048000"/>
            <a:ext cx="8796338" cy="1376363"/>
            <a:chOff x="140" y="3154"/>
            <a:chExt cx="5541" cy="867"/>
          </a:xfrm>
        </p:grpSpPr>
        <p:grpSp>
          <p:nvGrpSpPr>
            <p:cNvPr id="164871" name="Group 7"/>
            <p:cNvGrpSpPr>
              <a:grpSpLocks/>
            </p:cNvGrpSpPr>
            <p:nvPr/>
          </p:nvGrpSpPr>
          <p:grpSpPr bwMode="auto">
            <a:xfrm>
              <a:off x="1158" y="3322"/>
              <a:ext cx="465" cy="508"/>
              <a:chOff x="602" y="333"/>
              <a:chExt cx="574" cy="729"/>
            </a:xfrm>
          </p:grpSpPr>
          <p:sp>
            <p:nvSpPr>
              <p:cNvPr id="164926" name="AutoShape 62"/>
              <p:cNvSpPr>
                <a:spLocks/>
              </p:cNvSpPr>
              <p:nvPr/>
            </p:nvSpPr>
            <p:spPr bwMode="auto">
              <a:xfrm flipH="1">
                <a:off x="722" y="651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7" name="AutoShape 63"/>
              <p:cNvSpPr>
                <a:spLocks/>
              </p:cNvSpPr>
              <p:nvPr/>
            </p:nvSpPr>
            <p:spPr bwMode="auto">
              <a:xfrm flipH="1">
                <a:off x="842" y="660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8" name="AutoShape 64"/>
              <p:cNvSpPr>
                <a:spLocks/>
              </p:cNvSpPr>
              <p:nvPr/>
            </p:nvSpPr>
            <p:spPr bwMode="auto">
              <a:xfrm flipH="1">
                <a:off x="633" y="350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9" name="AutoShape 65"/>
              <p:cNvSpPr>
                <a:spLocks/>
              </p:cNvSpPr>
              <p:nvPr/>
            </p:nvSpPr>
            <p:spPr bwMode="auto">
              <a:xfrm flipH="1">
                <a:off x="602" y="333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2" name="Group 8"/>
            <p:cNvGrpSpPr>
              <a:grpSpLocks/>
            </p:cNvGrpSpPr>
            <p:nvPr/>
          </p:nvGrpSpPr>
          <p:grpSpPr bwMode="auto">
            <a:xfrm>
              <a:off x="140" y="3345"/>
              <a:ext cx="465" cy="508"/>
              <a:chOff x="602" y="333"/>
              <a:chExt cx="574" cy="729"/>
            </a:xfrm>
          </p:grpSpPr>
          <p:sp>
            <p:nvSpPr>
              <p:cNvPr id="164922" name="AutoShape 58"/>
              <p:cNvSpPr>
                <a:spLocks/>
              </p:cNvSpPr>
              <p:nvPr/>
            </p:nvSpPr>
            <p:spPr bwMode="auto">
              <a:xfrm flipH="1">
                <a:off x="722" y="651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3" name="AutoShape 59"/>
              <p:cNvSpPr>
                <a:spLocks/>
              </p:cNvSpPr>
              <p:nvPr/>
            </p:nvSpPr>
            <p:spPr bwMode="auto">
              <a:xfrm flipH="1">
                <a:off x="842" y="660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4" name="AutoShape 60"/>
              <p:cNvSpPr>
                <a:spLocks/>
              </p:cNvSpPr>
              <p:nvPr/>
            </p:nvSpPr>
            <p:spPr bwMode="auto">
              <a:xfrm flipH="1">
                <a:off x="633" y="350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5" name="AutoShape 61"/>
              <p:cNvSpPr>
                <a:spLocks/>
              </p:cNvSpPr>
              <p:nvPr/>
            </p:nvSpPr>
            <p:spPr bwMode="auto">
              <a:xfrm flipH="1">
                <a:off x="602" y="333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3" name="Group 9"/>
            <p:cNvGrpSpPr>
              <a:grpSpLocks/>
            </p:cNvGrpSpPr>
            <p:nvPr/>
          </p:nvGrpSpPr>
          <p:grpSpPr bwMode="auto">
            <a:xfrm>
              <a:off x="2969" y="3264"/>
              <a:ext cx="465" cy="508"/>
              <a:chOff x="2686" y="656"/>
              <a:chExt cx="574" cy="729"/>
            </a:xfrm>
          </p:grpSpPr>
          <p:sp>
            <p:nvSpPr>
              <p:cNvPr id="164918" name="AutoShape 54"/>
              <p:cNvSpPr>
                <a:spLocks/>
              </p:cNvSpPr>
              <p:nvPr/>
            </p:nvSpPr>
            <p:spPr bwMode="auto">
              <a:xfrm flipH="1">
                <a:off x="2806" y="97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9" name="AutoShape 55"/>
              <p:cNvSpPr>
                <a:spLocks/>
              </p:cNvSpPr>
              <p:nvPr/>
            </p:nvSpPr>
            <p:spPr bwMode="auto">
              <a:xfrm flipH="1">
                <a:off x="2926" y="98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0" name="AutoShape 56"/>
              <p:cNvSpPr>
                <a:spLocks/>
              </p:cNvSpPr>
              <p:nvPr/>
            </p:nvSpPr>
            <p:spPr bwMode="auto">
              <a:xfrm flipH="1">
                <a:off x="2717" y="67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1" name="AutoShape 57"/>
              <p:cNvSpPr>
                <a:spLocks/>
              </p:cNvSpPr>
              <p:nvPr/>
            </p:nvSpPr>
            <p:spPr bwMode="auto">
              <a:xfrm flipH="1">
                <a:off x="2686" y="65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4" name="Group 10"/>
            <p:cNvGrpSpPr>
              <a:grpSpLocks/>
            </p:cNvGrpSpPr>
            <p:nvPr/>
          </p:nvGrpSpPr>
          <p:grpSpPr bwMode="auto">
            <a:xfrm>
              <a:off x="2196" y="3296"/>
              <a:ext cx="465" cy="508"/>
              <a:chOff x="2686" y="656"/>
              <a:chExt cx="574" cy="729"/>
            </a:xfrm>
          </p:grpSpPr>
          <p:sp>
            <p:nvSpPr>
              <p:cNvPr id="164914" name="AutoShape 50"/>
              <p:cNvSpPr>
                <a:spLocks/>
              </p:cNvSpPr>
              <p:nvPr/>
            </p:nvSpPr>
            <p:spPr bwMode="auto">
              <a:xfrm flipH="1">
                <a:off x="2806" y="97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5" name="AutoShape 51"/>
              <p:cNvSpPr>
                <a:spLocks/>
              </p:cNvSpPr>
              <p:nvPr/>
            </p:nvSpPr>
            <p:spPr bwMode="auto">
              <a:xfrm flipH="1">
                <a:off x="2926" y="98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6" name="AutoShape 52"/>
              <p:cNvSpPr>
                <a:spLocks/>
              </p:cNvSpPr>
              <p:nvPr/>
            </p:nvSpPr>
            <p:spPr bwMode="auto">
              <a:xfrm flipH="1">
                <a:off x="2717" y="67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7" name="AutoShape 53"/>
              <p:cNvSpPr>
                <a:spLocks/>
              </p:cNvSpPr>
              <p:nvPr/>
            </p:nvSpPr>
            <p:spPr bwMode="auto">
              <a:xfrm flipH="1">
                <a:off x="2686" y="65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5" name="Group 11"/>
            <p:cNvGrpSpPr>
              <a:grpSpLocks/>
            </p:cNvGrpSpPr>
            <p:nvPr/>
          </p:nvGrpSpPr>
          <p:grpSpPr bwMode="auto">
            <a:xfrm>
              <a:off x="3889" y="3259"/>
              <a:ext cx="465" cy="508"/>
              <a:chOff x="4274" y="576"/>
              <a:chExt cx="574" cy="729"/>
            </a:xfrm>
          </p:grpSpPr>
          <p:sp>
            <p:nvSpPr>
              <p:cNvPr id="164910" name="AutoShape 46"/>
              <p:cNvSpPr>
                <a:spLocks/>
              </p:cNvSpPr>
              <p:nvPr/>
            </p:nvSpPr>
            <p:spPr bwMode="auto">
              <a:xfrm flipH="1">
                <a:off x="4394" y="89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1" name="AutoShape 47"/>
              <p:cNvSpPr>
                <a:spLocks/>
              </p:cNvSpPr>
              <p:nvPr/>
            </p:nvSpPr>
            <p:spPr bwMode="auto">
              <a:xfrm flipH="1">
                <a:off x="4514" y="90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2" name="AutoShape 48"/>
              <p:cNvSpPr>
                <a:spLocks/>
              </p:cNvSpPr>
              <p:nvPr/>
            </p:nvSpPr>
            <p:spPr bwMode="auto">
              <a:xfrm flipH="1">
                <a:off x="4305" y="59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3" name="AutoShape 49"/>
              <p:cNvSpPr>
                <a:spLocks/>
              </p:cNvSpPr>
              <p:nvPr/>
            </p:nvSpPr>
            <p:spPr bwMode="auto">
              <a:xfrm flipH="1">
                <a:off x="4274" y="57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6" name="Group 12"/>
            <p:cNvGrpSpPr>
              <a:grpSpLocks/>
            </p:cNvGrpSpPr>
            <p:nvPr/>
          </p:nvGrpSpPr>
          <p:grpSpPr bwMode="auto">
            <a:xfrm>
              <a:off x="4887" y="3154"/>
              <a:ext cx="465" cy="508"/>
              <a:chOff x="4274" y="576"/>
              <a:chExt cx="574" cy="729"/>
            </a:xfrm>
          </p:grpSpPr>
          <p:sp>
            <p:nvSpPr>
              <p:cNvPr id="164906" name="AutoShape 42"/>
              <p:cNvSpPr>
                <a:spLocks/>
              </p:cNvSpPr>
              <p:nvPr/>
            </p:nvSpPr>
            <p:spPr bwMode="auto">
              <a:xfrm flipH="1">
                <a:off x="4394" y="89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7" name="AutoShape 43"/>
              <p:cNvSpPr>
                <a:spLocks/>
              </p:cNvSpPr>
              <p:nvPr/>
            </p:nvSpPr>
            <p:spPr bwMode="auto">
              <a:xfrm flipH="1">
                <a:off x="4514" y="90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8" name="AutoShape 44"/>
              <p:cNvSpPr>
                <a:spLocks/>
              </p:cNvSpPr>
              <p:nvPr/>
            </p:nvSpPr>
            <p:spPr bwMode="auto">
              <a:xfrm flipH="1">
                <a:off x="4305" y="59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9" name="AutoShape 45"/>
              <p:cNvSpPr>
                <a:spLocks/>
              </p:cNvSpPr>
              <p:nvPr/>
            </p:nvSpPr>
            <p:spPr bwMode="auto">
              <a:xfrm flipH="1">
                <a:off x="4274" y="57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7" name="Group 13"/>
            <p:cNvGrpSpPr>
              <a:grpSpLocks/>
            </p:cNvGrpSpPr>
            <p:nvPr/>
          </p:nvGrpSpPr>
          <p:grpSpPr bwMode="auto">
            <a:xfrm rot="19892288" flipH="1">
              <a:off x="4224" y="3357"/>
              <a:ext cx="460" cy="645"/>
              <a:chOff x="1252" y="1766"/>
              <a:chExt cx="788" cy="1198"/>
            </a:xfrm>
          </p:grpSpPr>
          <p:sp>
            <p:nvSpPr>
              <p:cNvPr id="515153" name="AutoShape 39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4" name="AutoShape 40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5" name="AutoShape 41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78" name="Group 14"/>
            <p:cNvGrpSpPr>
              <a:grpSpLocks/>
            </p:cNvGrpSpPr>
            <p:nvPr/>
          </p:nvGrpSpPr>
          <p:grpSpPr bwMode="auto">
            <a:xfrm rot="19892288" flipH="1">
              <a:off x="2509" y="3376"/>
              <a:ext cx="460" cy="645"/>
              <a:chOff x="1252" y="1766"/>
              <a:chExt cx="788" cy="1198"/>
            </a:xfrm>
          </p:grpSpPr>
          <p:sp>
            <p:nvSpPr>
              <p:cNvPr id="515157" name="AutoShape 36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8" name="AutoShape 37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9" name="AutoShape 38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79" name="Group 15"/>
            <p:cNvGrpSpPr>
              <a:grpSpLocks/>
            </p:cNvGrpSpPr>
            <p:nvPr/>
          </p:nvGrpSpPr>
          <p:grpSpPr bwMode="auto">
            <a:xfrm rot="19892288" flipH="1">
              <a:off x="475" y="3308"/>
              <a:ext cx="460" cy="645"/>
              <a:chOff x="1252" y="1766"/>
              <a:chExt cx="788" cy="1198"/>
            </a:xfrm>
          </p:grpSpPr>
          <p:sp>
            <p:nvSpPr>
              <p:cNvPr id="515161" name="AutoShape 33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2" name="AutoShape 34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3" name="AutoShape 35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0" name="Group 16"/>
            <p:cNvGrpSpPr>
              <a:grpSpLocks/>
            </p:cNvGrpSpPr>
            <p:nvPr/>
          </p:nvGrpSpPr>
          <p:grpSpPr bwMode="auto">
            <a:xfrm rot="1369597">
              <a:off x="1493" y="3357"/>
              <a:ext cx="459" cy="645"/>
              <a:chOff x="1252" y="1766"/>
              <a:chExt cx="788" cy="1198"/>
            </a:xfrm>
          </p:grpSpPr>
          <p:sp>
            <p:nvSpPr>
              <p:cNvPr id="515165" name="AutoShape 30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6" name="AutoShape 31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7" name="AutoShape 32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1" name="Group 17"/>
            <p:cNvGrpSpPr>
              <a:grpSpLocks/>
            </p:cNvGrpSpPr>
            <p:nvPr/>
          </p:nvGrpSpPr>
          <p:grpSpPr bwMode="auto">
            <a:xfrm rot="1369597">
              <a:off x="3276" y="3357"/>
              <a:ext cx="459" cy="645"/>
              <a:chOff x="1252" y="1766"/>
              <a:chExt cx="788" cy="1198"/>
            </a:xfrm>
          </p:grpSpPr>
          <p:sp>
            <p:nvSpPr>
              <p:cNvPr id="515169" name="AutoShape 27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0" name="AutoShape 28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1" name="AutoShape 29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2" name="Group 18"/>
            <p:cNvGrpSpPr>
              <a:grpSpLocks/>
            </p:cNvGrpSpPr>
            <p:nvPr/>
          </p:nvGrpSpPr>
          <p:grpSpPr bwMode="auto">
            <a:xfrm rot="1369597">
              <a:off x="5222" y="3296"/>
              <a:ext cx="459" cy="645"/>
              <a:chOff x="1252" y="1766"/>
              <a:chExt cx="788" cy="1198"/>
            </a:xfrm>
          </p:grpSpPr>
          <p:sp>
            <p:nvSpPr>
              <p:cNvPr id="515173" name="AutoShape 24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4" name="AutoShape 25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5" name="AutoShape 26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sp>
          <p:nvSpPr>
            <p:cNvPr id="164883" name="Text Box 19"/>
            <p:cNvSpPr txBox="1">
              <a:spLocks noChangeArrowheads="1"/>
            </p:cNvSpPr>
            <p:nvPr/>
          </p:nvSpPr>
          <p:spPr bwMode="auto">
            <a:xfrm>
              <a:off x="1780" y="3375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4" name="Text Box 20"/>
            <p:cNvSpPr txBox="1">
              <a:spLocks noChangeArrowheads="1"/>
            </p:cNvSpPr>
            <p:nvPr/>
          </p:nvSpPr>
          <p:spPr bwMode="auto">
            <a:xfrm>
              <a:off x="775" y="3356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5" name="Text Box 21"/>
            <p:cNvSpPr txBox="1">
              <a:spLocks noChangeArrowheads="1"/>
            </p:cNvSpPr>
            <p:nvPr/>
          </p:nvSpPr>
          <p:spPr bwMode="auto">
            <a:xfrm>
              <a:off x="2631" y="3339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6" name="Text Box 22"/>
            <p:cNvSpPr txBox="1">
              <a:spLocks noChangeArrowheads="1"/>
            </p:cNvSpPr>
            <p:nvPr/>
          </p:nvSpPr>
          <p:spPr bwMode="auto">
            <a:xfrm>
              <a:off x="3468" y="3209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7" name="Text Box 23"/>
            <p:cNvSpPr txBox="1">
              <a:spLocks noChangeArrowheads="1"/>
            </p:cNvSpPr>
            <p:nvPr/>
          </p:nvSpPr>
          <p:spPr bwMode="auto">
            <a:xfrm>
              <a:off x="4447" y="3254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</p:grpSp>
      <p:sp>
        <p:nvSpPr>
          <p:cNvPr id="515181" name="Text Box 6"/>
          <p:cNvSpPr txBox="1">
            <a:spLocks noChangeArrowheads="1"/>
          </p:cNvSpPr>
          <p:nvPr/>
        </p:nvSpPr>
        <p:spPr bwMode="auto">
          <a:xfrm>
            <a:off x="228600" y="4797425"/>
            <a:ext cx="8709025" cy="646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latin typeface="+mj-lt"/>
              </a:rPr>
              <a:t>Products of Sums = Sums of Products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11W.20</a:t>
            </a:r>
            <a:endParaRPr lang="en-US" sz="1000" dirty="0">
              <a:latin typeface="Comic Sans MS" pitchFamily="66" charset="0"/>
            </a:endParaRPr>
          </a:p>
        </p:txBody>
      </p:sp>
      <p:grpSp>
        <p:nvGrpSpPr>
          <p:cNvPr id="168963" name="Group 3"/>
          <p:cNvGrpSpPr>
            <a:grpSpLocks/>
          </p:cNvGrpSpPr>
          <p:nvPr/>
        </p:nvGrpSpPr>
        <p:grpSpPr bwMode="auto">
          <a:xfrm>
            <a:off x="693738" y="1222375"/>
            <a:ext cx="2463800" cy="5087938"/>
            <a:chOff x="752" y="176"/>
            <a:chExt cx="2155" cy="4149"/>
          </a:xfrm>
        </p:grpSpPr>
        <p:grpSp>
          <p:nvGrpSpPr>
            <p:cNvPr id="168965" name="Group 5"/>
            <p:cNvGrpSpPr>
              <a:grpSpLocks/>
            </p:cNvGrpSpPr>
            <p:nvPr/>
          </p:nvGrpSpPr>
          <p:grpSpPr bwMode="auto">
            <a:xfrm>
              <a:off x="752" y="745"/>
              <a:ext cx="2155" cy="3580"/>
              <a:chOff x="752" y="745"/>
              <a:chExt cx="2155" cy="3580"/>
            </a:xfrm>
          </p:grpSpPr>
          <p:sp>
            <p:nvSpPr>
              <p:cNvPr id="168975" name="AutoShape 15"/>
              <p:cNvSpPr>
                <a:spLocks/>
              </p:cNvSpPr>
              <p:nvPr/>
            </p:nvSpPr>
            <p:spPr bwMode="auto">
              <a:xfrm>
                <a:off x="1069" y="745"/>
                <a:ext cx="769" cy="838"/>
              </a:xfrm>
              <a:custGeom>
                <a:avLst/>
                <a:gdLst>
                  <a:gd name="T0" fmla="*/ 514 w 769"/>
                  <a:gd name="T1" fmla="*/ 428 h 838"/>
                  <a:gd name="T2" fmla="*/ 495 w 769"/>
                  <a:gd name="T3" fmla="*/ 256 h 838"/>
                  <a:gd name="T4" fmla="*/ 427 w 769"/>
                  <a:gd name="T5" fmla="*/ 68 h 838"/>
                  <a:gd name="T6" fmla="*/ 326 w 769"/>
                  <a:gd name="T7" fmla="*/ 0 h 838"/>
                  <a:gd name="T8" fmla="*/ 206 w 769"/>
                  <a:gd name="T9" fmla="*/ 0 h 838"/>
                  <a:gd name="T10" fmla="*/ 67 w 769"/>
                  <a:gd name="T11" fmla="*/ 102 h 838"/>
                  <a:gd name="T12" fmla="*/ 0 w 769"/>
                  <a:gd name="T13" fmla="*/ 308 h 838"/>
                  <a:gd name="T14" fmla="*/ 18 w 769"/>
                  <a:gd name="T15" fmla="*/ 582 h 838"/>
                  <a:gd name="T16" fmla="*/ 86 w 769"/>
                  <a:gd name="T17" fmla="*/ 718 h 838"/>
                  <a:gd name="T18" fmla="*/ 206 w 769"/>
                  <a:gd name="T19" fmla="*/ 838 h 838"/>
                  <a:gd name="T20" fmla="*/ 375 w 769"/>
                  <a:gd name="T21" fmla="*/ 838 h 838"/>
                  <a:gd name="T22" fmla="*/ 495 w 769"/>
                  <a:gd name="T23" fmla="*/ 736 h 838"/>
                  <a:gd name="T24" fmla="*/ 529 w 769"/>
                  <a:gd name="T25" fmla="*/ 598 h 838"/>
                  <a:gd name="T26" fmla="*/ 529 w 769"/>
                  <a:gd name="T27" fmla="*/ 530 h 838"/>
                  <a:gd name="T28" fmla="*/ 751 w 769"/>
                  <a:gd name="T29" fmla="*/ 530 h 838"/>
                  <a:gd name="T30" fmla="*/ 769 w 769"/>
                  <a:gd name="T31" fmla="*/ 394 h 838"/>
                  <a:gd name="T32" fmla="*/ 514 w 769"/>
                  <a:gd name="T33" fmla="*/ 428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9"/>
                  <a:gd name="T52" fmla="*/ 0 h 838"/>
                  <a:gd name="T53" fmla="*/ 769 w 769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9" h="838">
                    <a:moveTo>
                      <a:pt x="514" y="428"/>
                    </a:moveTo>
                    <a:lnTo>
                      <a:pt x="495" y="256"/>
                    </a:lnTo>
                    <a:lnTo>
                      <a:pt x="427" y="68"/>
                    </a:lnTo>
                    <a:lnTo>
                      <a:pt x="326" y="0"/>
                    </a:lnTo>
                    <a:lnTo>
                      <a:pt x="206" y="0"/>
                    </a:lnTo>
                    <a:lnTo>
                      <a:pt x="67" y="102"/>
                    </a:lnTo>
                    <a:lnTo>
                      <a:pt x="0" y="308"/>
                    </a:lnTo>
                    <a:lnTo>
                      <a:pt x="18" y="582"/>
                    </a:lnTo>
                    <a:lnTo>
                      <a:pt x="86" y="718"/>
                    </a:lnTo>
                    <a:lnTo>
                      <a:pt x="206" y="838"/>
                    </a:lnTo>
                    <a:lnTo>
                      <a:pt x="375" y="838"/>
                    </a:lnTo>
                    <a:lnTo>
                      <a:pt x="495" y="736"/>
                    </a:lnTo>
                    <a:lnTo>
                      <a:pt x="529" y="598"/>
                    </a:lnTo>
                    <a:lnTo>
                      <a:pt x="529" y="530"/>
                    </a:lnTo>
                    <a:lnTo>
                      <a:pt x="751" y="530"/>
                    </a:lnTo>
                    <a:lnTo>
                      <a:pt x="769" y="394"/>
                    </a:lnTo>
                    <a:lnTo>
                      <a:pt x="514" y="4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6" name="AutoShape 16"/>
              <p:cNvSpPr>
                <a:spLocks/>
              </p:cNvSpPr>
              <p:nvPr/>
            </p:nvSpPr>
            <p:spPr bwMode="auto">
              <a:xfrm>
                <a:off x="1168" y="1714"/>
                <a:ext cx="555" cy="1440"/>
              </a:xfrm>
              <a:custGeom>
                <a:avLst/>
                <a:gdLst>
                  <a:gd name="T0" fmla="*/ 0 w 555"/>
                  <a:gd name="T1" fmla="*/ 186 h 1440"/>
                  <a:gd name="T2" fmla="*/ 52 w 555"/>
                  <a:gd name="T3" fmla="*/ 34 h 1440"/>
                  <a:gd name="T4" fmla="*/ 156 w 555"/>
                  <a:gd name="T5" fmla="*/ 0 h 1440"/>
                  <a:gd name="T6" fmla="*/ 295 w 555"/>
                  <a:gd name="T7" fmla="*/ 0 h 1440"/>
                  <a:gd name="T8" fmla="*/ 433 w 555"/>
                  <a:gd name="T9" fmla="*/ 84 h 1440"/>
                  <a:gd name="T10" fmla="*/ 503 w 555"/>
                  <a:gd name="T11" fmla="*/ 288 h 1440"/>
                  <a:gd name="T12" fmla="*/ 503 w 555"/>
                  <a:gd name="T13" fmla="*/ 423 h 1440"/>
                  <a:gd name="T14" fmla="*/ 555 w 555"/>
                  <a:gd name="T15" fmla="*/ 729 h 1440"/>
                  <a:gd name="T16" fmla="*/ 537 w 555"/>
                  <a:gd name="T17" fmla="*/ 1100 h 1440"/>
                  <a:gd name="T18" fmla="*/ 485 w 555"/>
                  <a:gd name="T19" fmla="*/ 1322 h 1440"/>
                  <a:gd name="T20" fmla="*/ 365 w 555"/>
                  <a:gd name="T21" fmla="*/ 1440 h 1440"/>
                  <a:gd name="T22" fmla="*/ 261 w 555"/>
                  <a:gd name="T23" fmla="*/ 1440 h 1440"/>
                  <a:gd name="T24" fmla="*/ 122 w 555"/>
                  <a:gd name="T25" fmla="*/ 1372 h 1440"/>
                  <a:gd name="T26" fmla="*/ 52 w 555"/>
                  <a:gd name="T27" fmla="*/ 1236 h 1440"/>
                  <a:gd name="T28" fmla="*/ 18 w 555"/>
                  <a:gd name="T29" fmla="*/ 1084 h 1440"/>
                  <a:gd name="T30" fmla="*/ 0 w 555"/>
                  <a:gd name="T31" fmla="*/ 915 h 1440"/>
                  <a:gd name="T32" fmla="*/ 0 w 555"/>
                  <a:gd name="T33" fmla="*/ 491 h 1440"/>
                  <a:gd name="T34" fmla="*/ 0 w 555"/>
                  <a:gd name="T35" fmla="*/ 186 h 14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55"/>
                  <a:gd name="T55" fmla="*/ 0 h 1440"/>
                  <a:gd name="T56" fmla="*/ 555 w 555"/>
                  <a:gd name="T57" fmla="*/ 1440 h 14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55" h="1440">
                    <a:moveTo>
                      <a:pt x="0" y="186"/>
                    </a:moveTo>
                    <a:lnTo>
                      <a:pt x="52" y="34"/>
                    </a:lnTo>
                    <a:lnTo>
                      <a:pt x="156" y="0"/>
                    </a:lnTo>
                    <a:lnTo>
                      <a:pt x="295" y="0"/>
                    </a:lnTo>
                    <a:lnTo>
                      <a:pt x="433" y="84"/>
                    </a:lnTo>
                    <a:lnTo>
                      <a:pt x="503" y="288"/>
                    </a:lnTo>
                    <a:lnTo>
                      <a:pt x="503" y="423"/>
                    </a:lnTo>
                    <a:lnTo>
                      <a:pt x="555" y="729"/>
                    </a:lnTo>
                    <a:lnTo>
                      <a:pt x="537" y="1100"/>
                    </a:lnTo>
                    <a:lnTo>
                      <a:pt x="485" y="1322"/>
                    </a:lnTo>
                    <a:lnTo>
                      <a:pt x="365" y="1440"/>
                    </a:lnTo>
                    <a:lnTo>
                      <a:pt x="261" y="1440"/>
                    </a:lnTo>
                    <a:lnTo>
                      <a:pt x="122" y="1372"/>
                    </a:lnTo>
                    <a:lnTo>
                      <a:pt x="52" y="1236"/>
                    </a:lnTo>
                    <a:lnTo>
                      <a:pt x="18" y="1084"/>
                    </a:lnTo>
                    <a:lnTo>
                      <a:pt x="0" y="915"/>
                    </a:lnTo>
                    <a:lnTo>
                      <a:pt x="0" y="491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7" name="AutoShape 17"/>
              <p:cNvSpPr>
                <a:spLocks/>
              </p:cNvSpPr>
              <p:nvPr/>
            </p:nvSpPr>
            <p:spPr bwMode="auto">
              <a:xfrm>
                <a:off x="752" y="1721"/>
                <a:ext cx="552" cy="1311"/>
              </a:xfrm>
              <a:custGeom>
                <a:avLst/>
                <a:gdLst>
                  <a:gd name="T0" fmla="*/ 321 w 552"/>
                  <a:gd name="T1" fmla="*/ 113 h 1311"/>
                  <a:gd name="T2" fmla="*/ 437 w 552"/>
                  <a:gd name="T3" fmla="*/ 11 h 1311"/>
                  <a:gd name="T4" fmla="*/ 529 w 552"/>
                  <a:gd name="T5" fmla="*/ 0 h 1311"/>
                  <a:gd name="T6" fmla="*/ 552 w 552"/>
                  <a:gd name="T7" fmla="*/ 45 h 1311"/>
                  <a:gd name="T8" fmla="*/ 507 w 552"/>
                  <a:gd name="T9" fmla="*/ 170 h 1311"/>
                  <a:gd name="T10" fmla="*/ 425 w 552"/>
                  <a:gd name="T11" fmla="*/ 249 h 1311"/>
                  <a:gd name="T12" fmla="*/ 310 w 552"/>
                  <a:gd name="T13" fmla="*/ 305 h 1311"/>
                  <a:gd name="T14" fmla="*/ 230 w 552"/>
                  <a:gd name="T15" fmla="*/ 419 h 1311"/>
                  <a:gd name="T16" fmla="*/ 138 w 552"/>
                  <a:gd name="T17" fmla="*/ 543 h 1311"/>
                  <a:gd name="T18" fmla="*/ 126 w 552"/>
                  <a:gd name="T19" fmla="*/ 645 h 1311"/>
                  <a:gd name="T20" fmla="*/ 149 w 552"/>
                  <a:gd name="T21" fmla="*/ 699 h 1311"/>
                  <a:gd name="T22" fmla="*/ 242 w 552"/>
                  <a:gd name="T23" fmla="*/ 824 h 1311"/>
                  <a:gd name="T24" fmla="*/ 369 w 552"/>
                  <a:gd name="T25" fmla="*/ 903 h 1311"/>
                  <a:gd name="T26" fmla="*/ 403 w 552"/>
                  <a:gd name="T27" fmla="*/ 937 h 1311"/>
                  <a:gd name="T28" fmla="*/ 414 w 552"/>
                  <a:gd name="T29" fmla="*/ 1016 h 1311"/>
                  <a:gd name="T30" fmla="*/ 357 w 552"/>
                  <a:gd name="T31" fmla="*/ 1107 h 1311"/>
                  <a:gd name="T32" fmla="*/ 264 w 552"/>
                  <a:gd name="T33" fmla="*/ 1175 h 1311"/>
                  <a:gd name="T34" fmla="*/ 264 w 552"/>
                  <a:gd name="T35" fmla="*/ 1311 h 1311"/>
                  <a:gd name="T36" fmla="*/ 219 w 552"/>
                  <a:gd name="T37" fmla="*/ 1311 h 1311"/>
                  <a:gd name="T38" fmla="*/ 194 w 552"/>
                  <a:gd name="T39" fmla="*/ 1209 h 1311"/>
                  <a:gd name="T40" fmla="*/ 194 w 552"/>
                  <a:gd name="T41" fmla="*/ 1118 h 1311"/>
                  <a:gd name="T42" fmla="*/ 253 w 552"/>
                  <a:gd name="T43" fmla="*/ 1016 h 1311"/>
                  <a:gd name="T44" fmla="*/ 287 w 552"/>
                  <a:gd name="T45" fmla="*/ 982 h 1311"/>
                  <a:gd name="T46" fmla="*/ 276 w 552"/>
                  <a:gd name="T47" fmla="*/ 948 h 1311"/>
                  <a:gd name="T48" fmla="*/ 194 w 552"/>
                  <a:gd name="T49" fmla="*/ 881 h 1311"/>
                  <a:gd name="T50" fmla="*/ 92 w 552"/>
                  <a:gd name="T51" fmla="*/ 790 h 1311"/>
                  <a:gd name="T52" fmla="*/ 33 w 552"/>
                  <a:gd name="T53" fmla="*/ 688 h 1311"/>
                  <a:gd name="T54" fmla="*/ 0 w 552"/>
                  <a:gd name="T55" fmla="*/ 554 h 1311"/>
                  <a:gd name="T56" fmla="*/ 33 w 552"/>
                  <a:gd name="T57" fmla="*/ 475 h 1311"/>
                  <a:gd name="T58" fmla="*/ 149 w 552"/>
                  <a:gd name="T59" fmla="*/ 317 h 1311"/>
                  <a:gd name="T60" fmla="*/ 242 w 552"/>
                  <a:gd name="T61" fmla="*/ 192 h 1311"/>
                  <a:gd name="T62" fmla="*/ 321 w 552"/>
                  <a:gd name="T63" fmla="*/ 113 h 131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52"/>
                  <a:gd name="T97" fmla="*/ 0 h 1311"/>
                  <a:gd name="T98" fmla="*/ 552 w 552"/>
                  <a:gd name="T99" fmla="*/ 1311 h 131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52" h="1311">
                    <a:moveTo>
                      <a:pt x="321" y="113"/>
                    </a:moveTo>
                    <a:lnTo>
                      <a:pt x="437" y="11"/>
                    </a:lnTo>
                    <a:lnTo>
                      <a:pt x="529" y="0"/>
                    </a:lnTo>
                    <a:lnTo>
                      <a:pt x="552" y="45"/>
                    </a:lnTo>
                    <a:lnTo>
                      <a:pt x="507" y="170"/>
                    </a:lnTo>
                    <a:lnTo>
                      <a:pt x="425" y="249"/>
                    </a:lnTo>
                    <a:lnTo>
                      <a:pt x="310" y="305"/>
                    </a:lnTo>
                    <a:lnTo>
                      <a:pt x="230" y="419"/>
                    </a:lnTo>
                    <a:lnTo>
                      <a:pt x="138" y="543"/>
                    </a:lnTo>
                    <a:lnTo>
                      <a:pt x="126" y="645"/>
                    </a:lnTo>
                    <a:lnTo>
                      <a:pt x="149" y="699"/>
                    </a:lnTo>
                    <a:lnTo>
                      <a:pt x="242" y="824"/>
                    </a:lnTo>
                    <a:lnTo>
                      <a:pt x="369" y="903"/>
                    </a:lnTo>
                    <a:lnTo>
                      <a:pt x="403" y="937"/>
                    </a:lnTo>
                    <a:lnTo>
                      <a:pt x="414" y="1016"/>
                    </a:lnTo>
                    <a:lnTo>
                      <a:pt x="357" y="1107"/>
                    </a:lnTo>
                    <a:lnTo>
                      <a:pt x="264" y="1175"/>
                    </a:lnTo>
                    <a:lnTo>
                      <a:pt x="264" y="1311"/>
                    </a:lnTo>
                    <a:lnTo>
                      <a:pt x="219" y="1311"/>
                    </a:lnTo>
                    <a:lnTo>
                      <a:pt x="194" y="1209"/>
                    </a:lnTo>
                    <a:lnTo>
                      <a:pt x="194" y="1118"/>
                    </a:lnTo>
                    <a:lnTo>
                      <a:pt x="253" y="1016"/>
                    </a:lnTo>
                    <a:lnTo>
                      <a:pt x="287" y="982"/>
                    </a:lnTo>
                    <a:lnTo>
                      <a:pt x="276" y="948"/>
                    </a:lnTo>
                    <a:lnTo>
                      <a:pt x="194" y="881"/>
                    </a:lnTo>
                    <a:lnTo>
                      <a:pt x="92" y="790"/>
                    </a:lnTo>
                    <a:lnTo>
                      <a:pt x="33" y="688"/>
                    </a:lnTo>
                    <a:lnTo>
                      <a:pt x="0" y="554"/>
                    </a:lnTo>
                    <a:lnTo>
                      <a:pt x="33" y="475"/>
                    </a:lnTo>
                    <a:lnTo>
                      <a:pt x="149" y="317"/>
                    </a:lnTo>
                    <a:lnTo>
                      <a:pt x="242" y="192"/>
                    </a:lnTo>
                    <a:lnTo>
                      <a:pt x="321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8" name="AutoShape 18"/>
              <p:cNvSpPr>
                <a:spLocks/>
              </p:cNvSpPr>
              <p:nvPr/>
            </p:nvSpPr>
            <p:spPr bwMode="auto">
              <a:xfrm>
                <a:off x="1487" y="1743"/>
                <a:ext cx="1420" cy="646"/>
              </a:xfrm>
              <a:custGeom>
                <a:avLst/>
                <a:gdLst>
                  <a:gd name="T0" fmla="*/ 0 w 1420"/>
                  <a:gd name="T1" fmla="*/ 12 h 646"/>
                  <a:gd name="T2" fmla="*/ 80 w 1420"/>
                  <a:gd name="T3" fmla="*/ 0 h 646"/>
                  <a:gd name="T4" fmla="*/ 270 w 1420"/>
                  <a:gd name="T5" fmla="*/ 80 h 646"/>
                  <a:gd name="T6" fmla="*/ 485 w 1420"/>
                  <a:gd name="T7" fmla="*/ 206 h 646"/>
                  <a:gd name="T8" fmla="*/ 610 w 1420"/>
                  <a:gd name="T9" fmla="*/ 308 h 646"/>
                  <a:gd name="T10" fmla="*/ 902 w 1420"/>
                  <a:gd name="T11" fmla="*/ 365 h 646"/>
                  <a:gd name="T12" fmla="*/ 1173 w 1420"/>
                  <a:gd name="T13" fmla="*/ 401 h 646"/>
                  <a:gd name="T14" fmla="*/ 1239 w 1420"/>
                  <a:gd name="T15" fmla="*/ 365 h 646"/>
                  <a:gd name="T16" fmla="*/ 1348 w 1420"/>
                  <a:gd name="T17" fmla="*/ 281 h 646"/>
                  <a:gd name="T18" fmla="*/ 1382 w 1420"/>
                  <a:gd name="T19" fmla="*/ 315 h 646"/>
                  <a:gd name="T20" fmla="*/ 1257 w 1420"/>
                  <a:gd name="T21" fmla="*/ 412 h 646"/>
                  <a:gd name="T22" fmla="*/ 1420 w 1420"/>
                  <a:gd name="T23" fmla="*/ 424 h 646"/>
                  <a:gd name="T24" fmla="*/ 1416 w 1420"/>
                  <a:gd name="T25" fmla="*/ 474 h 646"/>
                  <a:gd name="T26" fmla="*/ 1280 w 1420"/>
                  <a:gd name="T27" fmla="*/ 462 h 646"/>
                  <a:gd name="T28" fmla="*/ 1268 w 1420"/>
                  <a:gd name="T29" fmla="*/ 508 h 646"/>
                  <a:gd name="T30" fmla="*/ 1398 w 1420"/>
                  <a:gd name="T31" fmla="*/ 605 h 646"/>
                  <a:gd name="T32" fmla="*/ 1364 w 1420"/>
                  <a:gd name="T33" fmla="*/ 646 h 646"/>
                  <a:gd name="T34" fmla="*/ 1257 w 1420"/>
                  <a:gd name="T35" fmla="*/ 548 h 646"/>
                  <a:gd name="T36" fmla="*/ 1228 w 1420"/>
                  <a:gd name="T37" fmla="*/ 646 h 646"/>
                  <a:gd name="T38" fmla="*/ 1201 w 1420"/>
                  <a:gd name="T39" fmla="*/ 628 h 646"/>
                  <a:gd name="T40" fmla="*/ 1185 w 1420"/>
                  <a:gd name="T41" fmla="*/ 492 h 646"/>
                  <a:gd name="T42" fmla="*/ 822 w 1420"/>
                  <a:gd name="T43" fmla="*/ 469 h 646"/>
                  <a:gd name="T44" fmla="*/ 610 w 1420"/>
                  <a:gd name="T45" fmla="*/ 435 h 646"/>
                  <a:gd name="T46" fmla="*/ 530 w 1420"/>
                  <a:gd name="T47" fmla="*/ 390 h 646"/>
                  <a:gd name="T48" fmla="*/ 281 w 1420"/>
                  <a:gd name="T49" fmla="*/ 240 h 646"/>
                  <a:gd name="T50" fmla="*/ 102 w 1420"/>
                  <a:gd name="T51" fmla="*/ 184 h 646"/>
                  <a:gd name="T52" fmla="*/ 80 w 1420"/>
                  <a:gd name="T53" fmla="*/ 80 h 646"/>
                  <a:gd name="T54" fmla="*/ 0 w 1420"/>
                  <a:gd name="T55" fmla="*/ 12 h 64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420"/>
                  <a:gd name="T85" fmla="*/ 0 h 646"/>
                  <a:gd name="T86" fmla="*/ 1420 w 1420"/>
                  <a:gd name="T87" fmla="*/ 646 h 64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420" h="646">
                    <a:moveTo>
                      <a:pt x="0" y="12"/>
                    </a:moveTo>
                    <a:lnTo>
                      <a:pt x="80" y="0"/>
                    </a:lnTo>
                    <a:lnTo>
                      <a:pt x="270" y="80"/>
                    </a:lnTo>
                    <a:lnTo>
                      <a:pt x="485" y="206"/>
                    </a:lnTo>
                    <a:lnTo>
                      <a:pt x="610" y="308"/>
                    </a:lnTo>
                    <a:lnTo>
                      <a:pt x="902" y="365"/>
                    </a:lnTo>
                    <a:lnTo>
                      <a:pt x="1173" y="401"/>
                    </a:lnTo>
                    <a:lnTo>
                      <a:pt x="1239" y="365"/>
                    </a:lnTo>
                    <a:lnTo>
                      <a:pt x="1348" y="281"/>
                    </a:lnTo>
                    <a:lnTo>
                      <a:pt x="1382" y="315"/>
                    </a:lnTo>
                    <a:lnTo>
                      <a:pt x="1257" y="412"/>
                    </a:lnTo>
                    <a:lnTo>
                      <a:pt x="1420" y="424"/>
                    </a:lnTo>
                    <a:lnTo>
                      <a:pt x="1416" y="474"/>
                    </a:lnTo>
                    <a:lnTo>
                      <a:pt x="1280" y="462"/>
                    </a:lnTo>
                    <a:lnTo>
                      <a:pt x="1268" y="508"/>
                    </a:lnTo>
                    <a:lnTo>
                      <a:pt x="1398" y="605"/>
                    </a:lnTo>
                    <a:lnTo>
                      <a:pt x="1364" y="646"/>
                    </a:lnTo>
                    <a:lnTo>
                      <a:pt x="1257" y="548"/>
                    </a:lnTo>
                    <a:lnTo>
                      <a:pt x="1228" y="646"/>
                    </a:lnTo>
                    <a:lnTo>
                      <a:pt x="1201" y="628"/>
                    </a:lnTo>
                    <a:lnTo>
                      <a:pt x="1185" y="492"/>
                    </a:lnTo>
                    <a:lnTo>
                      <a:pt x="822" y="469"/>
                    </a:lnTo>
                    <a:lnTo>
                      <a:pt x="610" y="435"/>
                    </a:lnTo>
                    <a:lnTo>
                      <a:pt x="530" y="390"/>
                    </a:lnTo>
                    <a:lnTo>
                      <a:pt x="281" y="240"/>
                    </a:lnTo>
                    <a:lnTo>
                      <a:pt x="102" y="184"/>
                    </a:lnTo>
                    <a:lnTo>
                      <a:pt x="80" y="8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9" name="AutoShape 19"/>
              <p:cNvSpPr>
                <a:spLocks/>
              </p:cNvSpPr>
              <p:nvPr/>
            </p:nvSpPr>
            <p:spPr bwMode="auto">
              <a:xfrm>
                <a:off x="819" y="2792"/>
                <a:ext cx="562" cy="1533"/>
              </a:xfrm>
              <a:custGeom>
                <a:avLst/>
                <a:gdLst>
                  <a:gd name="T0" fmla="*/ 322 w 562"/>
                  <a:gd name="T1" fmla="*/ 170 h 1533"/>
                  <a:gd name="T2" fmla="*/ 424 w 562"/>
                  <a:gd name="T3" fmla="*/ 0 h 1533"/>
                  <a:gd name="T4" fmla="*/ 562 w 562"/>
                  <a:gd name="T5" fmla="*/ 68 h 1533"/>
                  <a:gd name="T6" fmla="*/ 562 w 562"/>
                  <a:gd name="T7" fmla="*/ 226 h 1533"/>
                  <a:gd name="T8" fmla="*/ 517 w 562"/>
                  <a:gd name="T9" fmla="*/ 269 h 1533"/>
                  <a:gd name="T10" fmla="*/ 413 w 562"/>
                  <a:gd name="T11" fmla="*/ 348 h 1533"/>
                  <a:gd name="T12" fmla="*/ 356 w 562"/>
                  <a:gd name="T13" fmla="*/ 507 h 1533"/>
                  <a:gd name="T14" fmla="*/ 356 w 562"/>
                  <a:gd name="T15" fmla="*/ 654 h 1533"/>
                  <a:gd name="T16" fmla="*/ 424 w 562"/>
                  <a:gd name="T17" fmla="*/ 890 h 1533"/>
                  <a:gd name="T18" fmla="*/ 458 w 562"/>
                  <a:gd name="T19" fmla="*/ 1093 h 1533"/>
                  <a:gd name="T20" fmla="*/ 435 w 562"/>
                  <a:gd name="T21" fmla="*/ 1317 h 1533"/>
                  <a:gd name="T22" fmla="*/ 471 w 562"/>
                  <a:gd name="T23" fmla="*/ 1363 h 1533"/>
                  <a:gd name="T24" fmla="*/ 458 w 562"/>
                  <a:gd name="T25" fmla="*/ 1431 h 1533"/>
                  <a:gd name="T26" fmla="*/ 413 w 562"/>
                  <a:gd name="T27" fmla="*/ 1431 h 1533"/>
                  <a:gd name="T28" fmla="*/ 311 w 562"/>
                  <a:gd name="T29" fmla="*/ 1453 h 1533"/>
                  <a:gd name="T30" fmla="*/ 173 w 562"/>
                  <a:gd name="T31" fmla="*/ 1533 h 1533"/>
                  <a:gd name="T32" fmla="*/ 127 w 562"/>
                  <a:gd name="T33" fmla="*/ 1533 h 1533"/>
                  <a:gd name="T34" fmla="*/ 0 w 562"/>
                  <a:gd name="T35" fmla="*/ 1442 h 1533"/>
                  <a:gd name="T36" fmla="*/ 23 w 562"/>
                  <a:gd name="T37" fmla="*/ 1408 h 1533"/>
                  <a:gd name="T38" fmla="*/ 195 w 562"/>
                  <a:gd name="T39" fmla="*/ 1363 h 1533"/>
                  <a:gd name="T40" fmla="*/ 345 w 562"/>
                  <a:gd name="T41" fmla="*/ 1363 h 1533"/>
                  <a:gd name="T42" fmla="*/ 379 w 562"/>
                  <a:gd name="T43" fmla="*/ 1229 h 1533"/>
                  <a:gd name="T44" fmla="*/ 367 w 562"/>
                  <a:gd name="T45" fmla="*/ 1037 h 1533"/>
                  <a:gd name="T46" fmla="*/ 311 w 562"/>
                  <a:gd name="T47" fmla="*/ 867 h 1533"/>
                  <a:gd name="T48" fmla="*/ 240 w 562"/>
                  <a:gd name="T49" fmla="*/ 654 h 1533"/>
                  <a:gd name="T50" fmla="*/ 207 w 562"/>
                  <a:gd name="T51" fmla="*/ 484 h 1533"/>
                  <a:gd name="T52" fmla="*/ 207 w 562"/>
                  <a:gd name="T53" fmla="*/ 360 h 1533"/>
                  <a:gd name="T54" fmla="*/ 252 w 562"/>
                  <a:gd name="T55" fmla="*/ 249 h 1533"/>
                  <a:gd name="T56" fmla="*/ 322 w 562"/>
                  <a:gd name="T57" fmla="*/ 170 h 153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62"/>
                  <a:gd name="T88" fmla="*/ 0 h 1533"/>
                  <a:gd name="T89" fmla="*/ 562 w 562"/>
                  <a:gd name="T90" fmla="*/ 1533 h 153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62" h="1533">
                    <a:moveTo>
                      <a:pt x="322" y="170"/>
                    </a:moveTo>
                    <a:lnTo>
                      <a:pt x="424" y="0"/>
                    </a:lnTo>
                    <a:lnTo>
                      <a:pt x="562" y="68"/>
                    </a:lnTo>
                    <a:lnTo>
                      <a:pt x="562" y="226"/>
                    </a:lnTo>
                    <a:lnTo>
                      <a:pt x="517" y="269"/>
                    </a:lnTo>
                    <a:lnTo>
                      <a:pt x="413" y="348"/>
                    </a:lnTo>
                    <a:lnTo>
                      <a:pt x="356" y="507"/>
                    </a:lnTo>
                    <a:lnTo>
                      <a:pt x="356" y="654"/>
                    </a:lnTo>
                    <a:lnTo>
                      <a:pt x="424" y="890"/>
                    </a:lnTo>
                    <a:lnTo>
                      <a:pt x="458" y="1093"/>
                    </a:lnTo>
                    <a:lnTo>
                      <a:pt x="435" y="1317"/>
                    </a:lnTo>
                    <a:lnTo>
                      <a:pt x="471" y="1363"/>
                    </a:lnTo>
                    <a:lnTo>
                      <a:pt x="458" y="1431"/>
                    </a:lnTo>
                    <a:lnTo>
                      <a:pt x="413" y="1431"/>
                    </a:lnTo>
                    <a:lnTo>
                      <a:pt x="311" y="1453"/>
                    </a:lnTo>
                    <a:lnTo>
                      <a:pt x="173" y="1533"/>
                    </a:lnTo>
                    <a:lnTo>
                      <a:pt x="127" y="1533"/>
                    </a:lnTo>
                    <a:lnTo>
                      <a:pt x="0" y="1442"/>
                    </a:lnTo>
                    <a:lnTo>
                      <a:pt x="23" y="1408"/>
                    </a:lnTo>
                    <a:lnTo>
                      <a:pt x="195" y="1363"/>
                    </a:lnTo>
                    <a:lnTo>
                      <a:pt x="345" y="1363"/>
                    </a:lnTo>
                    <a:lnTo>
                      <a:pt x="379" y="1229"/>
                    </a:lnTo>
                    <a:lnTo>
                      <a:pt x="367" y="1037"/>
                    </a:lnTo>
                    <a:lnTo>
                      <a:pt x="311" y="867"/>
                    </a:lnTo>
                    <a:lnTo>
                      <a:pt x="240" y="654"/>
                    </a:lnTo>
                    <a:lnTo>
                      <a:pt x="207" y="484"/>
                    </a:lnTo>
                    <a:lnTo>
                      <a:pt x="207" y="360"/>
                    </a:lnTo>
                    <a:lnTo>
                      <a:pt x="252" y="249"/>
                    </a:lnTo>
                    <a:lnTo>
                      <a:pt x="322" y="1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80" name="AutoShape 20"/>
              <p:cNvSpPr>
                <a:spLocks/>
              </p:cNvSpPr>
              <p:nvPr/>
            </p:nvSpPr>
            <p:spPr bwMode="auto">
              <a:xfrm>
                <a:off x="1453" y="2869"/>
                <a:ext cx="542" cy="1376"/>
              </a:xfrm>
              <a:custGeom>
                <a:avLst/>
                <a:gdLst>
                  <a:gd name="T0" fmla="*/ 71 w 542"/>
                  <a:gd name="T1" fmla="*/ 0 h 1376"/>
                  <a:gd name="T2" fmla="*/ 195 w 542"/>
                  <a:gd name="T3" fmla="*/ 90 h 1376"/>
                  <a:gd name="T4" fmla="*/ 254 w 542"/>
                  <a:gd name="T5" fmla="*/ 226 h 1376"/>
                  <a:gd name="T6" fmla="*/ 277 w 542"/>
                  <a:gd name="T7" fmla="*/ 348 h 1376"/>
                  <a:gd name="T8" fmla="*/ 288 w 542"/>
                  <a:gd name="T9" fmla="*/ 507 h 1376"/>
                  <a:gd name="T10" fmla="*/ 277 w 542"/>
                  <a:gd name="T11" fmla="*/ 722 h 1376"/>
                  <a:gd name="T12" fmla="*/ 231 w 542"/>
                  <a:gd name="T13" fmla="*/ 892 h 1376"/>
                  <a:gd name="T14" fmla="*/ 195 w 542"/>
                  <a:gd name="T15" fmla="*/ 1059 h 1376"/>
                  <a:gd name="T16" fmla="*/ 161 w 542"/>
                  <a:gd name="T17" fmla="*/ 1161 h 1376"/>
                  <a:gd name="T18" fmla="*/ 161 w 542"/>
                  <a:gd name="T19" fmla="*/ 1206 h 1376"/>
                  <a:gd name="T20" fmla="*/ 220 w 542"/>
                  <a:gd name="T21" fmla="*/ 1229 h 1376"/>
                  <a:gd name="T22" fmla="*/ 381 w 542"/>
                  <a:gd name="T23" fmla="*/ 1229 h 1376"/>
                  <a:gd name="T24" fmla="*/ 542 w 542"/>
                  <a:gd name="T25" fmla="*/ 1274 h 1376"/>
                  <a:gd name="T26" fmla="*/ 542 w 542"/>
                  <a:gd name="T27" fmla="*/ 1308 h 1376"/>
                  <a:gd name="T28" fmla="*/ 415 w 542"/>
                  <a:gd name="T29" fmla="*/ 1376 h 1376"/>
                  <a:gd name="T30" fmla="*/ 358 w 542"/>
                  <a:gd name="T31" fmla="*/ 1365 h 1376"/>
                  <a:gd name="T32" fmla="*/ 243 w 542"/>
                  <a:gd name="T33" fmla="*/ 1308 h 1376"/>
                  <a:gd name="T34" fmla="*/ 127 w 542"/>
                  <a:gd name="T35" fmla="*/ 1286 h 1376"/>
                  <a:gd name="T36" fmla="*/ 34 w 542"/>
                  <a:gd name="T37" fmla="*/ 1286 h 1376"/>
                  <a:gd name="T38" fmla="*/ 12 w 542"/>
                  <a:gd name="T39" fmla="*/ 1229 h 1376"/>
                  <a:gd name="T40" fmla="*/ 34 w 542"/>
                  <a:gd name="T41" fmla="*/ 1161 h 1376"/>
                  <a:gd name="T42" fmla="*/ 127 w 542"/>
                  <a:gd name="T43" fmla="*/ 1037 h 1376"/>
                  <a:gd name="T44" fmla="*/ 173 w 542"/>
                  <a:gd name="T45" fmla="*/ 880 h 1376"/>
                  <a:gd name="T46" fmla="*/ 195 w 542"/>
                  <a:gd name="T47" fmla="*/ 699 h 1376"/>
                  <a:gd name="T48" fmla="*/ 173 w 542"/>
                  <a:gd name="T49" fmla="*/ 428 h 1376"/>
                  <a:gd name="T50" fmla="*/ 127 w 542"/>
                  <a:gd name="T51" fmla="*/ 317 h 1376"/>
                  <a:gd name="T52" fmla="*/ 46 w 542"/>
                  <a:gd name="T53" fmla="*/ 226 h 1376"/>
                  <a:gd name="T54" fmla="*/ 0 w 542"/>
                  <a:gd name="T55" fmla="*/ 90 h 1376"/>
                  <a:gd name="T56" fmla="*/ 71 w 542"/>
                  <a:gd name="T57" fmla="*/ 0 h 137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42"/>
                  <a:gd name="T88" fmla="*/ 0 h 1376"/>
                  <a:gd name="T89" fmla="*/ 542 w 542"/>
                  <a:gd name="T90" fmla="*/ 1376 h 137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42" h="1376">
                    <a:moveTo>
                      <a:pt x="71" y="0"/>
                    </a:moveTo>
                    <a:lnTo>
                      <a:pt x="195" y="90"/>
                    </a:lnTo>
                    <a:lnTo>
                      <a:pt x="254" y="226"/>
                    </a:lnTo>
                    <a:lnTo>
                      <a:pt x="277" y="348"/>
                    </a:lnTo>
                    <a:lnTo>
                      <a:pt x="288" y="507"/>
                    </a:lnTo>
                    <a:lnTo>
                      <a:pt x="277" y="722"/>
                    </a:lnTo>
                    <a:lnTo>
                      <a:pt x="231" y="892"/>
                    </a:lnTo>
                    <a:lnTo>
                      <a:pt x="195" y="1059"/>
                    </a:lnTo>
                    <a:lnTo>
                      <a:pt x="161" y="1161"/>
                    </a:lnTo>
                    <a:lnTo>
                      <a:pt x="161" y="1206"/>
                    </a:lnTo>
                    <a:lnTo>
                      <a:pt x="220" y="1229"/>
                    </a:lnTo>
                    <a:lnTo>
                      <a:pt x="381" y="1229"/>
                    </a:lnTo>
                    <a:lnTo>
                      <a:pt x="542" y="1274"/>
                    </a:lnTo>
                    <a:lnTo>
                      <a:pt x="542" y="1308"/>
                    </a:lnTo>
                    <a:lnTo>
                      <a:pt x="415" y="1376"/>
                    </a:lnTo>
                    <a:lnTo>
                      <a:pt x="358" y="1365"/>
                    </a:lnTo>
                    <a:lnTo>
                      <a:pt x="243" y="1308"/>
                    </a:lnTo>
                    <a:lnTo>
                      <a:pt x="127" y="1286"/>
                    </a:lnTo>
                    <a:lnTo>
                      <a:pt x="34" y="1286"/>
                    </a:lnTo>
                    <a:lnTo>
                      <a:pt x="12" y="1229"/>
                    </a:lnTo>
                    <a:lnTo>
                      <a:pt x="34" y="1161"/>
                    </a:lnTo>
                    <a:lnTo>
                      <a:pt x="127" y="1037"/>
                    </a:lnTo>
                    <a:lnTo>
                      <a:pt x="173" y="880"/>
                    </a:lnTo>
                    <a:lnTo>
                      <a:pt x="195" y="699"/>
                    </a:lnTo>
                    <a:lnTo>
                      <a:pt x="173" y="428"/>
                    </a:lnTo>
                    <a:lnTo>
                      <a:pt x="127" y="317"/>
                    </a:lnTo>
                    <a:lnTo>
                      <a:pt x="46" y="226"/>
                    </a:lnTo>
                    <a:lnTo>
                      <a:pt x="0" y="9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6" name="Group 6"/>
            <p:cNvGrpSpPr>
              <a:grpSpLocks/>
            </p:cNvGrpSpPr>
            <p:nvPr/>
          </p:nvGrpSpPr>
          <p:grpSpPr bwMode="auto">
            <a:xfrm>
              <a:off x="1252" y="1766"/>
              <a:ext cx="788" cy="1198"/>
              <a:chOff x="1252" y="1766"/>
              <a:chExt cx="788" cy="1198"/>
            </a:xfrm>
          </p:grpSpPr>
          <p:sp>
            <p:nvSpPr>
              <p:cNvPr id="168972" name="AutoShape 12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3" name="AutoShape 13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4" name="AutoShape 14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7" name="Group 7"/>
            <p:cNvGrpSpPr>
              <a:grpSpLocks/>
            </p:cNvGrpSpPr>
            <p:nvPr/>
          </p:nvGrpSpPr>
          <p:grpSpPr bwMode="auto">
            <a:xfrm flipH="1">
              <a:off x="819" y="176"/>
              <a:ext cx="797" cy="944"/>
              <a:chOff x="4060" y="5"/>
              <a:chExt cx="797" cy="944"/>
            </a:xfrm>
          </p:grpSpPr>
          <p:sp>
            <p:nvSpPr>
              <p:cNvPr id="168968" name="AutoShape 8"/>
              <p:cNvSpPr>
                <a:spLocks/>
              </p:cNvSpPr>
              <p:nvPr/>
            </p:nvSpPr>
            <p:spPr bwMode="auto">
              <a:xfrm>
                <a:off x="4094" y="417"/>
                <a:ext cx="597" cy="498"/>
              </a:xfrm>
              <a:custGeom>
                <a:avLst/>
                <a:gdLst>
                  <a:gd name="T0" fmla="*/ 0 w 597"/>
                  <a:gd name="T1" fmla="*/ 312 h 498"/>
                  <a:gd name="T2" fmla="*/ 0 w 597"/>
                  <a:gd name="T3" fmla="*/ 242 h 498"/>
                  <a:gd name="T4" fmla="*/ 34 w 597"/>
                  <a:gd name="T5" fmla="*/ 138 h 498"/>
                  <a:gd name="T6" fmla="*/ 104 w 597"/>
                  <a:gd name="T7" fmla="*/ 70 h 498"/>
                  <a:gd name="T8" fmla="*/ 206 w 597"/>
                  <a:gd name="T9" fmla="*/ 0 h 498"/>
                  <a:gd name="T10" fmla="*/ 299 w 597"/>
                  <a:gd name="T11" fmla="*/ 0 h 498"/>
                  <a:gd name="T12" fmla="*/ 367 w 597"/>
                  <a:gd name="T13" fmla="*/ 0 h 498"/>
                  <a:gd name="T14" fmla="*/ 448 w 597"/>
                  <a:gd name="T15" fmla="*/ 34 h 498"/>
                  <a:gd name="T16" fmla="*/ 530 w 597"/>
                  <a:gd name="T17" fmla="*/ 138 h 498"/>
                  <a:gd name="T18" fmla="*/ 597 w 597"/>
                  <a:gd name="T19" fmla="*/ 255 h 498"/>
                  <a:gd name="T20" fmla="*/ 597 w 597"/>
                  <a:gd name="T21" fmla="*/ 394 h 498"/>
                  <a:gd name="T22" fmla="*/ 564 w 597"/>
                  <a:gd name="T23" fmla="*/ 498 h 498"/>
                  <a:gd name="T24" fmla="*/ 367 w 597"/>
                  <a:gd name="T25" fmla="*/ 464 h 498"/>
                  <a:gd name="T26" fmla="*/ 265 w 597"/>
                  <a:gd name="T27" fmla="*/ 452 h 498"/>
                  <a:gd name="T28" fmla="*/ 138 w 597"/>
                  <a:gd name="T29" fmla="*/ 394 h 498"/>
                  <a:gd name="T30" fmla="*/ 0 w 597"/>
                  <a:gd name="T31" fmla="*/ 312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69" name="AutoShape 9"/>
              <p:cNvSpPr>
                <a:spLocks/>
              </p:cNvSpPr>
              <p:nvPr/>
            </p:nvSpPr>
            <p:spPr bwMode="auto">
              <a:xfrm>
                <a:off x="4284" y="428"/>
                <a:ext cx="240" cy="453"/>
              </a:xfrm>
              <a:custGeom>
                <a:avLst/>
                <a:gdLst>
                  <a:gd name="T0" fmla="*/ 0 w 240"/>
                  <a:gd name="T1" fmla="*/ 383 h 453"/>
                  <a:gd name="T2" fmla="*/ 47 w 240"/>
                  <a:gd name="T3" fmla="*/ 233 h 453"/>
                  <a:gd name="T4" fmla="*/ 167 w 240"/>
                  <a:gd name="T5" fmla="*/ 47 h 453"/>
                  <a:gd name="T6" fmla="*/ 204 w 240"/>
                  <a:gd name="T7" fmla="*/ 0 h 453"/>
                  <a:gd name="T8" fmla="*/ 240 w 240"/>
                  <a:gd name="T9" fmla="*/ 186 h 453"/>
                  <a:gd name="T10" fmla="*/ 192 w 240"/>
                  <a:gd name="T11" fmla="*/ 360 h 453"/>
                  <a:gd name="T12" fmla="*/ 181 w 240"/>
                  <a:gd name="T13" fmla="*/ 453 h 453"/>
                  <a:gd name="T14" fmla="*/ 61 w 240"/>
                  <a:gd name="T15" fmla="*/ 453 h 453"/>
                  <a:gd name="T16" fmla="*/ 0 w 240"/>
                  <a:gd name="T17" fmla="*/ 383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0" name="AutoShape 10"/>
              <p:cNvSpPr>
                <a:spLocks/>
              </p:cNvSpPr>
              <p:nvPr/>
            </p:nvSpPr>
            <p:spPr bwMode="auto">
              <a:xfrm>
                <a:off x="4193" y="27"/>
                <a:ext cx="621" cy="408"/>
              </a:xfrm>
              <a:custGeom>
                <a:avLst/>
                <a:gdLst>
                  <a:gd name="T0" fmla="*/ 322 w 621"/>
                  <a:gd name="T1" fmla="*/ 211 h 408"/>
                  <a:gd name="T2" fmla="*/ 161 w 621"/>
                  <a:gd name="T3" fmla="*/ 197 h 408"/>
                  <a:gd name="T4" fmla="*/ 46 w 621"/>
                  <a:gd name="T5" fmla="*/ 141 h 408"/>
                  <a:gd name="T6" fmla="*/ 0 w 621"/>
                  <a:gd name="T7" fmla="*/ 93 h 408"/>
                  <a:gd name="T8" fmla="*/ 46 w 621"/>
                  <a:gd name="T9" fmla="*/ 11 h 408"/>
                  <a:gd name="T10" fmla="*/ 127 w 621"/>
                  <a:gd name="T11" fmla="*/ 0 h 408"/>
                  <a:gd name="T12" fmla="*/ 218 w 621"/>
                  <a:gd name="T13" fmla="*/ 0 h 408"/>
                  <a:gd name="T14" fmla="*/ 288 w 621"/>
                  <a:gd name="T15" fmla="*/ 104 h 408"/>
                  <a:gd name="T16" fmla="*/ 403 w 621"/>
                  <a:gd name="T17" fmla="*/ 197 h 408"/>
                  <a:gd name="T18" fmla="*/ 505 w 621"/>
                  <a:gd name="T19" fmla="*/ 211 h 408"/>
                  <a:gd name="T20" fmla="*/ 609 w 621"/>
                  <a:gd name="T21" fmla="*/ 267 h 408"/>
                  <a:gd name="T22" fmla="*/ 621 w 621"/>
                  <a:gd name="T23" fmla="*/ 396 h 408"/>
                  <a:gd name="T24" fmla="*/ 553 w 621"/>
                  <a:gd name="T25" fmla="*/ 408 h 408"/>
                  <a:gd name="T26" fmla="*/ 415 w 621"/>
                  <a:gd name="T27" fmla="*/ 360 h 408"/>
                  <a:gd name="T28" fmla="*/ 322 w 621"/>
                  <a:gd name="T29" fmla="*/ 211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1" name="AutoShape 11"/>
              <p:cNvSpPr>
                <a:spLocks/>
              </p:cNvSpPr>
              <p:nvPr/>
            </p:nvSpPr>
            <p:spPr bwMode="auto">
              <a:xfrm>
                <a:off x="4060" y="5"/>
                <a:ext cx="797" cy="944"/>
              </a:xfrm>
              <a:custGeom>
                <a:avLst/>
                <a:gdLst>
                  <a:gd name="T0" fmla="*/ 0 w 797"/>
                  <a:gd name="T1" fmla="*/ 636 h 944"/>
                  <a:gd name="T2" fmla="*/ 262 w 797"/>
                  <a:gd name="T3" fmla="*/ 375 h 944"/>
                  <a:gd name="T4" fmla="*/ 432 w 797"/>
                  <a:gd name="T5" fmla="*/ 296 h 944"/>
                  <a:gd name="T6" fmla="*/ 228 w 797"/>
                  <a:gd name="T7" fmla="*/ 226 h 944"/>
                  <a:gd name="T8" fmla="*/ 102 w 797"/>
                  <a:gd name="T9" fmla="*/ 79 h 944"/>
                  <a:gd name="T10" fmla="*/ 308 w 797"/>
                  <a:gd name="T11" fmla="*/ 0 h 944"/>
                  <a:gd name="T12" fmla="*/ 251 w 797"/>
                  <a:gd name="T13" fmla="*/ 45 h 944"/>
                  <a:gd name="T14" fmla="*/ 181 w 797"/>
                  <a:gd name="T15" fmla="*/ 124 h 944"/>
                  <a:gd name="T16" fmla="*/ 376 w 797"/>
                  <a:gd name="T17" fmla="*/ 203 h 944"/>
                  <a:gd name="T18" fmla="*/ 410 w 797"/>
                  <a:gd name="T19" fmla="*/ 135 h 944"/>
                  <a:gd name="T20" fmla="*/ 444 w 797"/>
                  <a:gd name="T21" fmla="*/ 113 h 944"/>
                  <a:gd name="T22" fmla="*/ 627 w 797"/>
                  <a:gd name="T23" fmla="*/ 192 h 944"/>
                  <a:gd name="T24" fmla="*/ 774 w 797"/>
                  <a:gd name="T25" fmla="*/ 319 h 944"/>
                  <a:gd name="T26" fmla="*/ 718 w 797"/>
                  <a:gd name="T27" fmla="*/ 443 h 944"/>
                  <a:gd name="T28" fmla="*/ 718 w 797"/>
                  <a:gd name="T29" fmla="*/ 375 h 944"/>
                  <a:gd name="T30" fmla="*/ 650 w 797"/>
                  <a:gd name="T31" fmla="*/ 262 h 944"/>
                  <a:gd name="T32" fmla="*/ 511 w 797"/>
                  <a:gd name="T33" fmla="*/ 251 h 944"/>
                  <a:gd name="T34" fmla="*/ 638 w 797"/>
                  <a:gd name="T35" fmla="*/ 375 h 944"/>
                  <a:gd name="T36" fmla="*/ 591 w 797"/>
                  <a:gd name="T37" fmla="*/ 398 h 944"/>
                  <a:gd name="T38" fmla="*/ 455 w 797"/>
                  <a:gd name="T39" fmla="*/ 364 h 944"/>
                  <a:gd name="T40" fmla="*/ 511 w 797"/>
                  <a:gd name="T41" fmla="*/ 455 h 944"/>
                  <a:gd name="T42" fmla="*/ 650 w 797"/>
                  <a:gd name="T43" fmla="*/ 624 h 944"/>
                  <a:gd name="T44" fmla="*/ 638 w 797"/>
                  <a:gd name="T45" fmla="*/ 887 h 944"/>
                  <a:gd name="T46" fmla="*/ 262 w 797"/>
                  <a:gd name="T47" fmla="*/ 876 h 944"/>
                  <a:gd name="T48" fmla="*/ 181 w 797"/>
                  <a:gd name="T49" fmla="*/ 763 h 944"/>
                  <a:gd name="T50" fmla="*/ 557 w 797"/>
                  <a:gd name="T51" fmla="*/ 853 h 944"/>
                  <a:gd name="T52" fmla="*/ 604 w 797"/>
                  <a:gd name="T53" fmla="*/ 774 h 944"/>
                  <a:gd name="T54" fmla="*/ 534 w 797"/>
                  <a:gd name="T55" fmla="*/ 568 h 944"/>
                  <a:gd name="T56" fmla="*/ 489 w 797"/>
                  <a:gd name="T57" fmla="*/ 624 h 944"/>
                  <a:gd name="T58" fmla="*/ 421 w 797"/>
                  <a:gd name="T59" fmla="*/ 647 h 944"/>
                  <a:gd name="T60" fmla="*/ 330 w 797"/>
                  <a:gd name="T61" fmla="*/ 613 h 944"/>
                  <a:gd name="T62" fmla="*/ 262 w 797"/>
                  <a:gd name="T63" fmla="*/ 579 h 944"/>
                  <a:gd name="T64" fmla="*/ 296 w 797"/>
                  <a:gd name="T65" fmla="*/ 443 h 944"/>
                  <a:gd name="T66" fmla="*/ 124 w 797"/>
                  <a:gd name="T67" fmla="*/ 534 h 944"/>
                  <a:gd name="T68" fmla="*/ 68 w 797"/>
                  <a:gd name="T69" fmla="*/ 692 h 944"/>
                  <a:gd name="T70" fmla="*/ 11 w 797"/>
                  <a:gd name="T71" fmla="*/ 774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168964" name="AutoShape 4"/>
          <p:cNvSpPr>
            <a:spLocks noChangeArrowheads="1"/>
          </p:cNvSpPr>
          <p:nvPr/>
        </p:nvSpPr>
        <p:spPr bwMode="auto">
          <a:xfrm>
            <a:off x="2898775" y="274638"/>
            <a:ext cx="5835650" cy="4600575"/>
          </a:xfrm>
          <a:prstGeom prst="wedgeRoundRectCallout">
            <a:avLst>
              <a:gd name="adj1" fmla="val -69181"/>
              <a:gd name="adj2" fmla="val 6315"/>
              <a:gd name="adj3" fmla="val 16667"/>
            </a:avLst>
          </a:prstGeom>
          <a:noFill/>
          <a:ln w="12700" cap="sq">
            <a:solidFill>
              <a:srgbClr val="00FFFF"/>
            </a:solidFill>
            <a:miter lim="800000"/>
            <a:headEnd/>
            <a:tailEnd/>
          </a:ln>
        </p:spPr>
        <p:txBody>
          <a:bodyPr lIns="274320" rIns="27432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More on </a:t>
            </a:r>
            <a:r>
              <a:rPr lang="en-US" sz="4400" dirty="0" smtClean="0">
                <a:latin typeface="Comic Sans MS" pitchFamily="66" charset="0"/>
              </a:rPr>
              <a:t>Monday </a:t>
            </a:r>
            <a:r>
              <a:rPr lang="en-US" sz="4400" dirty="0">
                <a:latin typeface="Comic Sans MS" pitchFamily="66" charset="0"/>
              </a:rPr>
              <a:t>about how polynomials encode counting questions!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2590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/>
              <a:t>Preceding </a:t>
            </a:r>
            <a:r>
              <a:rPr lang="en-US" sz="2400" dirty="0" smtClean="0"/>
              <a:t>slides </a:t>
            </a:r>
            <a:r>
              <a:rPr lang="en-US" sz="2400" dirty="0"/>
              <a:t>adapted from: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i="1" dirty="0"/>
              <a:t>Great Theoretical Ideas In Computer Science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Carnegie Mellon Univ., CS 15-251, Spring 2004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Lecture 10	Feb 12, 2004 by Steven </a:t>
            </a:r>
            <a:r>
              <a:rPr lang="en-US" sz="2400" dirty="0" err="1"/>
              <a:t>Rudich</a:t>
            </a:r>
            <a:endParaRPr 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sz="2400" i="1" dirty="0"/>
              <a:t>Applied </a:t>
            </a:r>
            <a:r>
              <a:rPr lang="en-US" sz="2400" i="1" dirty="0" err="1"/>
              <a:t>Combinatorics</a:t>
            </a:r>
            <a:r>
              <a:rPr lang="en-US" sz="2400" dirty="0"/>
              <a:t>, by Alan Tucker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11W.22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Pascal’s Identity</a:t>
            </a:r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1720850" y="1447800"/>
          <a:ext cx="5767388" cy="2035175"/>
        </p:xfrm>
        <a:graphic>
          <a:graphicData uri="http://schemas.openxmlformats.org/presentationml/2006/ole">
            <p:oleObj spid="_x0000_s15362" name="Equation" r:id="rId4" imgW="1295280" imgH="457200" progId="Equation.DSMT4">
              <p:embed/>
            </p:oleObj>
          </a:graphicData>
        </a:graphic>
      </p:graphicFrame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1093788" y="3665538"/>
            <a:ext cx="680720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i="1" dirty="0">
                <a:latin typeface="Comic Sans MS" pitchFamily="66" charset="0"/>
              </a:rPr>
              <a:t>Algebraic Proof </a:t>
            </a:r>
            <a:r>
              <a:rPr lang="en-US" sz="3600" dirty="0">
                <a:latin typeface="Comic Sans MS" pitchFamily="66" charset="0"/>
              </a:rPr>
              <a:t>: routine, using</a:t>
            </a:r>
          </a:p>
        </p:txBody>
      </p:sp>
      <p:graphicFrame>
        <p:nvGraphicFramePr>
          <p:cNvPr id="548873" name="Object 9"/>
          <p:cNvGraphicFramePr>
            <a:graphicFrameLocks noChangeAspect="1"/>
          </p:cNvGraphicFramePr>
          <p:nvPr/>
        </p:nvGraphicFramePr>
        <p:xfrm>
          <a:off x="801688" y="4343400"/>
          <a:ext cx="7616825" cy="1289050"/>
        </p:xfrm>
        <a:graphic>
          <a:graphicData uri="http://schemas.openxmlformats.org/presentationml/2006/ole">
            <p:oleObj spid="_x0000_s15363" name="Equation" r:id="rId5" imgW="2705040" imgH="4572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11W.23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7030A0"/>
                </a:solidFill>
              </a:rPr>
              <a:t>Combinatorial</a:t>
            </a:r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Proof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16386" name="Equation" r:id="rId4" imgW="435285" imgH="677109" progId="Equation.DSMT4">
              <p:embed/>
            </p:oleObj>
          </a:graphicData>
        </a:graphic>
      </p:graphicFrame>
      <p:sp>
        <p:nvSpPr>
          <p:cNvPr id="565253" name="Text Box 6"/>
          <p:cNvSpPr txBox="1">
            <a:spLocks noChangeArrowheads="1"/>
          </p:cNvSpPr>
          <p:nvPr/>
        </p:nvSpPr>
        <p:spPr bwMode="auto">
          <a:xfrm>
            <a:off x="762000" y="1584325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sp>
        <p:nvSpPr>
          <p:cNvPr id="565254" name="Text Box 7"/>
          <p:cNvSpPr txBox="1">
            <a:spLocks noChangeArrowheads="1"/>
          </p:cNvSpPr>
          <p:nvPr/>
        </p:nvSpPr>
        <p:spPr bwMode="auto">
          <a:xfrm>
            <a:off x="727075" y="2741613"/>
            <a:ext cx="7731125" cy="2124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=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with</a:t>
            </a:r>
            <a:r>
              <a:rPr lang="en-US" sz="4400" dirty="0">
                <a:solidFill>
                  <a:srgbClr val="00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+ 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without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1263650" y="2590800"/>
          <a:ext cx="6618288" cy="3392487"/>
        </p:xfrm>
        <a:graphic>
          <a:graphicData uri="http://schemas.openxmlformats.org/presentationml/2006/ole">
            <p:oleObj spid="_x0000_s17410" name="Equation" r:id="rId4" imgW="1447800" imgH="736600" progId="Equation.DSMT4">
              <p:embed/>
            </p:oleObj>
          </a:graphicData>
        </a:graphic>
      </p:graphicFrame>
      <p:sp>
        <p:nvSpPr>
          <p:cNvPr id="1741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11W.24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7411" name="Object 7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17411" name="Equation" r:id="rId5" imgW="435285" imgH="677109" progId="Equation.DSMT4">
              <p:embed/>
            </p:oleObj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762000" y="1584325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11W.25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18434" name="Equation" r:id="rId4" imgW="435285" imgH="677109" progId="Equation.DSMT4">
              <p:embed/>
            </p:oleObj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762000" y="1584325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1293813" y="2593975"/>
          <a:ext cx="6556375" cy="3787775"/>
        </p:xfrm>
        <a:graphic>
          <a:graphicData uri="http://schemas.openxmlformats.org/presentationml/2006/ole">
            <p:oleObj spid="_x0000_s18435" name="Equation" r:id="rId5" imgW="1473200" imgH="850900" progId="Equation.DSMT4">
              <p:embed/>
            </p:oleObj>
          </a:graphicData>
        </a:graphic>
      </p:graphicFrame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11W.26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19458" name="Equation" r:id="rId4" imgW="435285" imgH="677109" progId="Equation.DSMT4">
              <p:embed/>
            </p:oleObj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62000" y="1584325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1293813" y="2593975"/>
          <a:ext cx="6556375" cy="3787775"/>
        </p:xfrm>
        <a:graphic>
          <a:graphicData uri="http://schemas.openxmlformats.org/presentationml/2006/ole">
            <p:oleObj spid="_x0000_s19459" name="Equation" r:id="rId5" imgW="1473200" imgH="850900" progId="Equation.DSMT4">
              <p:embed/>
            </p:oleObj>
          </a:graphicData>
        </a:graphic>
      </p:graphicFrame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11W.27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i="1">
                <a:solidFill>
                  <a:srgbClr val="FFFF00"/>
                </a:solidFill>
              </a:rPr>
              <a:t>Combinatorial</a:t>
            </a:r>
            <a:r>
              <a:rPr lang="en-US"/>
              <a:t>  </a:t>
            </a:r>
            <a:r>
              <a:rPr lang="en-US">
                <a:solidFill>
                  <a:schemeClr val="tx1"/>
                </a:solidFill>
              </a:rPr>
              <a:t>Proof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20482" name="Equation" r:id="rId4" imgW="435285" imgH="677109" progId="Equation.DSMT4">
              <p:embed/>
            </p:oleObj>
          </a:graphicData>
        </a:graphic>
      </p:graphicFrame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1528763" y="1905000"/>
          <a:ext cx="6091237" cy="3124200"/>
        </p:xfrm>
        <a:graphic>
          <a:graphicData uri="http://schemas.openxmlformats.org/presentationml/2006/ole">
            <p:oleObj spid="_x0000_s20483" name="Equation" r:id="rId5" imgW="990600" imgH="5080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11W.28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i="1">
                <a:solidFill>
                  <a:srgbClr val="FFFF00"/>
                </a:solidFill>
              </a:rPr>
              <a:t>Combinatorial</a:t>
            </a:r>
            <a:r>
              <a:rPr lang="en-US"/>
              <a:t>  </a:t>
            </a:r>
            <a:r>
              <a:rPr lang="en-US">
                <a:solidFill>
                  <a:schemeClr val="tx1"/>
                </a:solidFill>
              </a:rPr>
              <a:t>Proof</a:t>
            </a: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21506" name="Equation" r:id="rId4" imgW="435285" imgH="677109" progId="Equation.DSMT4">
              <p:embed/>
            </p:oleObj>
          </a:graphicData>
        </a:graphic>
      </p:graphicFrame>
      <p:graphicFrame>
        <p:nvGraphicFramePr>
          <p:cNvPr id="564228" name="Object 4"/>
          <p:cNvGraphicFramePr>
            <a:graphicFrameLocks noChangeAspect="1"/>
          </p:cNvGraphicFramePr>
          <p:nvPr/>
        </p:nvGraphicFramePr>
        <p:xfrm>
          <a:off x="2525713" y="2222500"/>
          <a:ext cx="4092575" cy="3568700"/>
        </p:xfrm>
        <a:graphic>
          <a:graphicData uri="http://schemas.openxmlformats.org/presentationml/2006/ole">
            <p:oleObj spid="_x0000_s21507" name="Equation" r:id="rId5" imgW="888614" imgH="774364" progId="Equation.DSMT4">
              <p:embed/>
            </p:oleObj>
          </a:graphicData>
        </a:graphic>
      </p:graphicFrame>
      <p:sp>
        <p:nvSpPr>
          <p:cNvPr id="564229" name="Text Box 7"/>
          <p:cNvSpPr txBox="1">
            <a:spLocks noChangeArrowheads="1"/>
          </p:cNvSpPr>
          <p:nvPr/>
        </p:nvSpPr>
        <p:spPr bwMode="auto">
          <a:xfrm>
            <a:off x="617538" y="1444625"/>
            <a:ext cx="7856537" cy="7080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latin typeface="+mj-lt"/>
              </a:rPr>
              <a:t>classify subsets of </a:t>
            </a:r>
            <a:r>
              <a:rPr lang="en-US" sz="4000" dirty="0">
                <a:solidFill>
                  <a:srgbClr val="FFFF00"/>
                </a:solidFill>
                <a:latin typeface="+mj-lt"/>
              </a:rPr>
              <a:t>{</a:t>
            </a:r>
            <a:r>
              <a:rPr lang="en-US" sz="4000" dirty="0">
                <a:solidFill>
                  <a:srgbClr val="FF0000"/>
                </a:solidFill>
                <a:latin typeface="+mj-lt"/>
              </a:rPr>
              <a:t>1,…,n,</a:t>
            </a:r>
            <a:r>
              <a:rPr lang="en-US" sz="4000" dirty="0">
                <a:latin typeface="+mj-lt"/>
              </a:rPr>
              <a:t>1,….,n</a:t>
            </a:r>
            <a:r>
              <a:rPr lang="en-US" sz="4000" dirty="0">
                <a:solidFill>
                  <a:srgbClr val="FFFF00"/>
                </a:solidFill>
                <a:latin typeface="+mj-lt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11W.29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i="1">
                <a:solidFill>
                  <a:srgbClr val="FFFF00"/>
                </a:solidFill>
              </a:rPr>
              <a:t>Combinatorial</a:t>
            </a:r>
            <a:r>
              <a:rPr lang="en-US"/>
              <a:t>  </a:t>
            </a:r>
            <a:r>
              <a:rPr lang="en-US">
                <a:solidFill>
                  <a:schemeClr val="tx1"/>
                </a:solidFill>
              </a:rPr>
              <a:t>Proof</a:t>
            </a: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22530" name="Equation" r:id="rId4" imgW="435285" imgH="677109" progId="Equation.DSMT4">
              <p:embed/>
            </p:oleObj>
          </a:graphicData>
        </a:graphic>
      </p:graphicFrame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2249488" y="1219200"/>
          <a:ext cx="4643437" cy="4702175"/>
        </p:xfrm>
        <a:graphic>
          <a:graphicData uri="http://schemas.openxmlformats.org/presentationml/2006/ole">
            <p:oleObj spid="_x0000_s22531" name="Equation" r:id="rId5" imgW="952500" imgH="965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5867400" cy="12192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chemeClr val="tx1"/>
                </a:solidFill>
              </a:rPr>
              <a:t>expression for </a:t>
            </a:r>
            <a:r>
              <a:rPr lang="en-US" sz="4400" dirty="0">
                <a:solidFill>
                  <a:srgbClr val="0000FF"/>
                </a:solidFill>
              </a:rPr>
              <a:t>c</a:t>
            </a:r>
            <a:r>
              <a:rPr lang="en-US" sz="4400" baseline="-25000" dirty="0">
                <a:solidFill>
                  <a:srgbClr val="FF00FF"/>
                </a:solidFill>
              </a:rPr>
              <a:t>k</a:t>
            </a:r>
            <a:r>
              <a:rPr lang="en-US" sz="4400" dirty="0">
                <a:solidFill>
                  <a:schemeClr val="tx1"/>
                </a:solidFill>
              </a:rPr>
              <a:t>?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452438" y="2209800"/>
          <a:ext cx="8234362" cy="2127250"/>
        </p:xfrm>
        <a:graphic>
          <a:graphicData uri="http://schemas.openxmlformats.org/presentationml/2006/ole">
            <p:oleObj spid="_x0000_s1026" name="Equation" r:id="rId4" imgW="1866600" imgH="482400" progId="Equation.DSMT4">
              <p:embed/>
            </p:oleObj>
          </a:graphicData>
        </a:graphic>
      </p:graphicFrame>
      <p:sp>
        <p:nvSpPr>
          <p:cNvPr id="1029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11W.3</a:t>
            </a:r>
            <a:endParaRPr lang="en-US" sz="1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11W.30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i="1">
                <a:solidFill>
                  <a:srgbClr val="FFFF00"/>
                </a:solidFill>
              </a:rPr>
              <a:t>Combinatorial</a:t>
            </a:r>
            <a:r>
              <a:rPr lang="en-US"/>
              <a:t>  </a:t>
            </a:r>
            <a:r>
              <a:rPr lang="en-US">
                <a:solidFill>
                  <a:schemeClr val="tx1"/>
                </a:solidFill>
              </a:rPr>
              <a:t>Proof</a:t>
            </a: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23554" name="Equation" r:id="rId4" imgW="435285" imgH="677109" progId="Equation.DSMT4">
              <p:embed/>
            </p:oleObj>
          </a:graphicData>
        </a:graphic>
      </p:graphicFrame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1879600" y="1395413"/>
          <a:ext cx="5384800" cy="4700587"/>
        </p:xfrm>
        <a:graphic>
          <a:graphicData uri="http://schemas.openxmlformats.org/presentationml/2006/ole">
            <p:oleObj spid="_x0000_s23555" name="Equation" r:id="rId5" imgW="1104900" imgH="965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11W.31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i="1">
                <a:solidFill>
                  <a:srgbClr val="FFFF00"/>
                </a:solidFill>
              </a:rPr>
              <a:t>Combinatorial</a:t>
            </a:r>
            <a:r>
              <a:rPr lang="en-US"/>
              <a:t>  </a:t>
            </a:r>
            <a:r>
              <a:rPr lang="en-US">
                <a:solidFill>
                  <a:schemeClr val="tx1"/>
                </a:solidFill>
              </a:rPr>
              <a:t>Proof</a:t>
            </a: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24578" name="Equation" r:id="rId4" imgW="435285" imgH="677109" progId="Equation.DSMT4">
              <p:embed/>
            </p:oleObj>
          </a:graphicData>
        </a:graphic>
      </p:graphicFrame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1446213" y="1409700"/>
          <a:ext cx="6249987" cy="4700588"/>
        </p:xfrm>
        <a:graphic>
          <a:graphicData uri="http://schemas.openxmlformats.org/presentationml/2006/ole">
            <p:oleObj spid="_x0000_s24579" name="Equation" r:id="rId5" imgW="1282700" imgH="965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11W.32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i="1">
                <a:solidFill>
                  <a:srgbClr val="FFFF00"/>
                </a:solidFill>
              </a:rPr>
              <a:t>Combinatorial</a:t>
            </a:r>
            <a:r>
              <a:rPr lang="en-US"/>
              <a:t>  </a:t>
            </a:r>
            <a:r>
              <a:rPr lang="en-US">
                <a:solidFill>
                  <a:schemeClr val="tx1"/>
                </a:solidFill>
              </a:rPr>
              <a:t>Proof</a:t>
            </a: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25602" name="Equation" r:id="rId4" imgW="435285" imgH="677109" progId="Equation.DSMT4">
              <p:embed/>
            </p:oleObj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2230438" y="1201738"/>
          <a:ext cx="4627562" cy="2701925"/>
        </p:xfrm>
        <a:graphic>
          <a:graphicData uri="http://schemas.openxmlformats.org/presentationml/2006/ole">
            <p:oleObj spid="_x0000_s25603" name="Equation" r:id="rId5" imgW="1282700" imgH="749300" progId="Equation.DSMT4">
              <p:embed/>
            </p:oleObj>
          </a:graphicData>
        </a:graphic>
      </p:graphicFrame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04800" y="3962400"/>
            <a:ext cx="8534400" cy="1570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latin typeface="Comic Sans MS" pitchFamily="66" charset="0"/>
              </a:rPr>
              <a:t>So LHS = </a:t>
            </a:r>
            <a:r>
              <a:rPr lang="en-US" sz="4800">
                <a:solidFill>
                  <a:srgbClr val="FFFF00"/>
                </a:solidFill>
                <a:latin typeface="Comic Sans MS" pitchFamily="66" charset="0"/>
              </a:rPr>
              <a:t># size n subsets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latin typeface="Comic Sans MS" pitchFamily="66" charset="0"/>
              </a:rPr>
              <a:t>of  </a:t>
            </a:r>
            <a:r>
              <a:rPr lang="en-US" sz="4800">
                <a:solidFill>
                  <a:srgbClr val="FFFF00"/>
                </a:solidFill>
                <a:latin typeface="Comic Sans MS" pitchFamily="66" charset="0"/>
              </a:rPr>
              <a:t>{</a:t>
            </a:r>
            <a:r>
              <a:rPr lang="en-US" sz="4800">
                <a:solidFill>
                  <a:srgbClr val="FF0000"/>
                </a:solidFill>
                <a:latin typeface="Comic Sans MS" pitchFamily="66" charset="0"/>
              </a:rPr>
              <a:t>1,…,n,</a:t>
            </a:r>
            <a:r>
              <a:rPr lang="en-US" sz="4800">
                <a:latin typeface="Comic Sans MS" pitchFamily="66" charset="0"/>
              </a:rPr>
              <a:t>1,….,n</a:t>
            </a:r>
            <a:r>
              <a:rPr lang="en-US" sz="4800">
                <a:solidFill>
                  <a:srgbClr val="FFFF00"/>
                </a:solidFill>
                <a:latin typeface="Comic Sans MS" pitchFamily="66" charset="0"/>
              </a:rPr>
              <a:t>}</a:t>
            </a:r>
            <a:r>
              <a:rPr lang="en-US" sz="4800">
                <a:latin typeface="Comic Sans MS" pitchFamily="66" charset="0"/>
              </a:rPr>
              <a:t> by Sum Rule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11W.33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i="1">
                <a:solidFill>
                  <a:srgbClr val="FFFF00"/>
                </a:solidFill>
              </a:rPr>
              <a:t>Combinatorial</a:t>
            </a:r>
            <a:r>
              <a:rPr lang="en-US"/>
              <a:t>  </a:t>
            </a:r>
            <a:r>
              <a:rPr lang="en-US">
                <a:solidFill>
                  <a:schemeClr val="tx1"/>
                </a:solidFill>
              </a:rPr>
              <a:t>Proof</a:t>
            </a: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p:oleObj spid="_x0000_s26626" name="Equation" r:id="rId4" imgW="435285" imgH="677109" progId="Equation.DSMT4">
              <p:embed/>
            </p:oleObj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61975" y="1676400"/>
            <a:ext cx="8096250" cy="14462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>
                <a:latin typeface="Comic Sans MS" pitchFamily="66" charset="0"/>
              </a:rPr>
              <a:t>Therefore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>
                <a:latin typeface="Comic Sans MS" pitchFamily="66" charset="0"/>
              </a:rPr>
              <a:t>LHS = </a:t>
            </a:r>
            <a:r>
              <a:rPr lang="en-US" sz="4400">
                <a:solidFill>
                  <a:srgbClr val="FFFF00"/>
                </a:solidFill>
                <a:latin typeface="Comic Sans MS" pitchFamily="66" charset="0"/>
              </a:rPr>
              <a:t># size n subsets</a:t>
            </a:r>
            <a:r>
              <a:rPr lang="en-US" sz="4400">
                <a:latin typeface="Comic Sans MS" pitchFamily="66" charset="0"/>
              </a:rPr>
              <a:t> = RHS</a:t>
            </a:r>
          </a:p>
        </p:txBody>
      </p:sp>
      <p:graphicFrame>
        <p:nvGraphicFramePr>
          <p:cNvPr id="26627" name="Object 6"/>
          <p:cNvGraphicFramePr>
            <a:graphicFrameLocks noChangeAspect="1"/>
          </p:cNvGraphicFramePr>
          <p:nvPr/>
        </p:nvGraphicFramePr>
        <p:xfrm>
          <a:off x="1589088" y="3124200"/>
          <a:ext cx="5051425" cy="2590800"/>
        </p:xfrm>
        <a:graphic>
          <a:graphicData uri="http://schemas.openxmlformats.org/presentationml/2006/ole">
            <p:oleObj spid="_x0000_s26627" name="Equation" r:id="rId5" imgW="990600" imgH="5080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11W.34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Team Problems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905000"/>
            <a:ext cx="6388288" cy="301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500" dirty="0" smtClean="0"/>
              <a:t>Problems</a:t>
            </a:r>
          </a:p>
          <a:p>
            <a:pPr algn="ctr">
              <a:lnSpc>
                <a:spcPct val="80000"/>
              </a:lnSpc>
            </a:pPr>
            <a:r>
              <a:rPr lang="en-US" sz="11500" smtClean="0"/>
              <a:t>1</a:t>
            </a:r>
            <a:r>
              <a:rPr lang="en-US" sz="11500" smtClean="0">
                <a:latin typeface="Euclid Symbol" charset="2"/>
                <a:cs typeface="Euclid Symbol" charset="2"/>
                <a:sym typeface="Euclid Symbol" pitchFamily="18" charset="2"/>
              </a:rPr>
              <a:t>-</a:t>
            </a:r>
            <a:r>
              <a:rPr lang="en-US" sz="11500" smtClean="0"/>
              <a:t>5</a:t>
            </a:r>
            <a:endParaRPr lang="en-US" sz="115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</a:rPr>
              <a:t>binomial expressions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1360488" y="2620963"/>
            <a:ext cx="2030412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1 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1362075" y="1798638"/>
            <a:ext cx="1992313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 dirty="0">
                <a:solidFill>
                  <a:srgbClr val="0000FF"/>
                </a:solidFill>
                <a:latin typeface="Comic Sans MS" pitchFamily="66" charset="0"/>
              </a:rPr>
              <a:t>0 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1354138" y="3443288"/>
            <a:ext cx="2033587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1354138" y="4265613"/>
            <a:ext cx="2033587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5705475" y="1787525"/>
            <a:ext cx="731838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5341938" y="2608263"/>
            <a:ext cx="1647825" cy="5794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+ 1X</a:t>
            </a:r>
          </a:p>
        </p:txBody>
      </p:sp>
      <p:sp>
        <p:nvSpPr>
          <p:cNvPr id="165897" name="Text Box 9"/>
          <p:cNvSpPr txBox="1">
            <a:spLocks noChangeArrowheads="1"/>
          </p:cNvSpPr>
          <p:nvPr/>
        </p:nvSpPr>
        <p:spPr bwMode="auto">
          <a:xfrm>
            <a:off x="4889500" y="3430588"/>
            <a:ext cx="2820988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+ 2X + 1X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32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4386263" y="4252913"/>
            <a:ext cx="3937000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+ 3X + 3X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+ 1X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3</a:t>
            </a:r>
            <a:endParaRPr lang="en-US" sz="32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1354138" y="5089525"/>
            <a:ext cx="2033587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>
            <a:off x="3883025" y="5075238"/>
            <a:ext cx="5051425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+ 4X + 6X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+ 4X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3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+ 1X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sz="32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5901" name="Text Box 13"/>
          <p:cNvSpPr txBox="1">
            <a:spLocks noGrp="1"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0000FF"/>
                </a:solidFill>
                <a:latin typeface="Comic Sans MS" pitchFamily="66" charset="0"/>
              </a:rPr>
              <a:t>lec</a:t>
            </a:r>
            <a:r>
              <a:rPr lang="en-US" sz="1000" dirty="0" smtClean="0">
                <a:solidFill>
                  <a:srgbClr val="0000FF"/>
                </a:solidFill>
                <a:latin typeface="Comic Sans MS" pitchFamily="66" charset="0"/>
              </a:rPr>
              <a:t> 11W.4</a:t>
            </a:r>
            <a:endParaRPr lang="en-US" sz="1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25318" name="Text Box 6"/>
          <p:cNvSpPr txBox="1">
            <a:spLocks noChangeArrowheads="1"/>
          </p:cNvSpPr>
          <p:nvPr/>
        </p:nvSpPr>
        <p:spPr bwMode="auto">
          <a:xfrm>
            <a:off x="0" y="3352800"/>
            <a:ext cx="9144000" cy="2287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Comic Sans MS" pitchFamily="66" charset="0"/>
              </a:rPr>
              <a:t>multiplying gives 2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 product terms: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11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 + X11X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X1 + 1XX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1X1 +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+ XX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a term corresponds to selecting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3600" dirty="0">
                <a:latin typeface="Comic Sans MS" pitchFamily="66" charset="0"/>
              </a:rPr>
              <a:t> or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from each of the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 factors</a:t>
            </a:r>
          </a:p>
        </p:txBody>
      </p:sp>
      <p:graphicFrame>
        <p:nvGraphicFramePr>
          <p:cNvPr id="2050" name="Object 12"/>
          <p:cNvGraphicFramePr>
            <a:graphicFrameLocks noChangeAspect="1"/>
          </p:cNvGraphicFramePr>
          <p:nvPr/>
        </p:nvGraphicFramePr>
        <p:xfrm>
          <a:off x="2489200" y="3441700"/>
          <a:ext cx="914400" cy="179388"/>
        </p:xfrm>
        <a:graphic>
          <a:graphicData uri="http://schemas.openxmlformats.org/presentationml/2006/ole">
            <p:oleObj spid="_x0000_s2050" name="Equation" r:id="rId4" imgW="428207" imgH="666100" progId="Equation.DSMT4">
              <p:embed/>
            </p:oleObj>
          </a:graphicData>
        </a:graphic>
      </p:graphicFrame>
      <p:graphicFrame>
        <p:nvGraphicFramePr>
          <p:cNvPr id="2051" name="Object 13"/>
          <p:cNvGraphicFramePr>
            <a:graphicFrameLocks noChangeAspect="1"/>
          </p:cNvGraphicFramePr>
          <p:nvPr/>
        </p:nvGraphicFramePr>
        <p:xfrm>
          <a:off x="639763" y="1503363"/>
          <a:ext cx="7881937" cy="1557337"/>
        </p:xfrm>
        <a:graphic>
          <a:graphicData uri="http://schemas.openxmlformats.org/presentationml/2006/ole">
            <p:oleObj spid="_x0000_s2051" name="Equation" r:id="rId5" imgW="2374560" imgH="469800" progId="Equation.DSMT4">
              <p:embed/>
            </p:oleObj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066800" y="1589088"/>
            <a:ext cx="7391400" cy="793750"/>
            <a:chOff x="1066800" y="1589088"/>
            <a:chExt cx="7391400" cy="793750"/>
          </a:xfrm>
        </p:grpSpPr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3733800" y="1589088"/>
              <a:ext cx="2098675" cy="6413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008000"/>
                  </a:solidFill>
                  <a:latin typeface="Comic Sans MS" pitchFamily="66" charset="0"/>
                </a:rPr>
                <a:t>n</a:t>
              </a:r>
              <a:r>
                <a:rPr lang="en-US" sz="3600" dirty="0">
                  <a:solidFill>
                    <a:srgbClr val="FF5050"/>
                  </a:solidFill>
                  <a:latin typeface="Comic Sans MS" pitchFamily="66" charset="0"/>
                </a:rPr>
                <a:t> </a:t>
              </a:r>
              <a:r>
                <a:rPr lang="en-US" sz="3600" dirty="0">
                  <a:latin typeface="Comic Sans MS" pitchFamily="66" charset="0"/>
                </a:rPr>
                <a:t>times</a:t>
              </a:r>
            </a:p>
          </p:txBody>
        </p:sp>
        <p:sp>
          <p:nvSpPr>
            <p:cNvPr id="14" name="AutoShape 10"/>
            <p:cNvSpPr/>
            <p:nvPr/>
          </p:nvSpPr>
          <p:spPr bwMode="auto">
            <a:xfrm rot="16200000">
              <a:off x="4648200" y="-1427162"/>
              <a:ext cx="228600" cy="7391400"/>
            </a:xfrm>
            <a:prstGeom prst="rightBrace">
              <a:avLst/>
            </a:pr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600200" y="304800"/>
            <a:ext cx="5867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expression for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</a:t>
            </a:r>
            <a:r>
              <a:rPr kumimoji="0" lang="en-US" sz="4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25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11W.6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15938" y="3048000"/>
            <a:ext cx="8170862" cy="14938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baseline="30000" dirty="0" err="1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 err="1">
                <a:latin typeface="Comic Sans MS" pitchFamily="66" charset="0"/>
              </a:rPr>
              <a:t>coeff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dirty="0">
                <a:latin typeface="Comic Sans MS" pitchFamily="66" charset="0"/>
              </a:rPr>
              <a:t>,  is # terms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with exactly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’s selected</a:t>
            </a:r>
          </a:p>
        </p:txBody>
      </p:sp>
      <p:graphicFrame>
        <p:nvGraphicFramePr>
          <p:cNvPr id="581644" name="Object 12"/>
          <p:cNvGraphicFramePr>
            <a:graphicFrameLocks noChangeAspect="1"/>
          </p:cNvGraphicFramePr>
          <p:nvPr/>
        </p:nvGraphicFramePr>
        <p:xfrm>
          <a:off x="3314700" y="4343400"/>
          <a:ext cx="2400300" cy="2058988"/>
        </p:xfrm>
        <a:graphic>
          <a:graphicData uri="http://schemas.openxmlformats.org/presentationml/2006/ole">
            <p:oleObj spid="_x0000_s3074" name="Equation" r:id="rId4" imgW="533160" imgH="457200" progId="Equation.DSMT4">
              <p:embed/>
            </p:oleObj>
          </a:graphicData>
        </a:graphic>
      </p:graphicFrame>
      <p:graphicFrame>
        <p:nvGraphicFramePr>
          <p:cNvPr id="3076" name="Object 13"/>
          <p:cNvGraphicFramePr>
            <a:graphicFrameLocks noChangeAspect="1"/>
          </p:cNvGraphicFramePr>
          <p:nvPr/>
        </p:nvGraphicFramePr>
        <p:xfrm>
          <a:off x="639763" y="1503363"/>
          <a:ext cx="7881937" cy="1557337"/>
        </p:xfrm>
        <a:graphic>
          <a:graphicData uri="http://schemas.openxmlformats.org/presentationml/2006/ole">
            <p:oleObj spid="_x0000_s3076" name="Equation" r:id="rId5" imgW="2374560" imgH="469800" progId="Equation.DSMT4">
              <p:embed/>
            </p:oleObj>
          </a:graphicData>
        </a:graphic>
      </p:graphicFrame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1066800" y="1589088"/>
            <a:ext cx="7391400" cy="793750"/>
            <a:chOff x="1066800" y="1797050"/>
            <a:chExt cx="7391400" cy="793750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733800" y="1797050"/>
              <a:ext cx="2098675" cy="6413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008000"/>
                  </a:solidFill>
                  <a:latin typeface="Comic Sans MS" pitchFamily="66" charset="0"/>
                </a:rPr>
                <a:t>n</a:t>
              </a:r>
              <a:r>
                <a:rPr lang="en-US" sz="3600" dirty="0">
                  <a:solidFill>
                    <a:srgbClr val="FF5050"/>
                  </a:solidFill>
                  <a:latin typeface="Comic Sans MS" pitchFamily="66" charset="0"/>
                </a:rPr>
                <a:t> </a:t>
              </a:r>
              <a:r>
                <a:rPr lang="en-US" sz="3600" dirty="0">
                  <a:latin typeface="Comic Sans MS" pitchFamily="66" charset="0"/>
                </a:rPr>
                <a:t>times</a:t>
              </a:r>
            </a:p>
          </p:txBody>
        </p:sp>
        <p:sp>
          <p:nvSpPr>
            <p:cNvPr id="14" name="AutoShape 10"/>
            <p:cNvSpPr/>
            <p:nvPr/>
          </p:nvSpPr>
          <p:spPr bwMode="auto">
            <a:xfrm rot="16200000">
              <a:off x="4648200" y="-1219200"/>
              <a:ext cx="228600" cy="7391400"/>
            </a:xfrm>
            <a:prstGeom prst="rightBrace">
              <a:avLst/>
            </a:pr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1600200" y="304800"/>
            <a:ext cx="5867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expression for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</a:t>
            </a:r>
            <a:r>
              <a:rPr kumimoji="0" lang="en-US" sz="4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11W.7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 Binomial Formula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52438" y="2744788"/>
          <a:ext cx="8313737" cy="1443037"/>
        </p:xfrm>
        <a:graphic>
          <a:graphicData uri="http://schemas.openxmlformats.org/presentationml/2006/ole">
            <p:oleObj spid="_x0000_s4098" name="Equation" r:id="rId4" imgW="2920680" imgH="507960" progId="Equation.DSMT4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114800"/>
            <a:ext cx="6858000" cy="1946275"/>
            <a:chOff x="624" y="2592"/>
            <a:chExt cx="4320" cy="1226"/>
          </a:xfrm>
        </p:grpSpPr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856" y="3372"/>
              <a:ext cx="3510" cy="446"/>
            </a:xfrm>
            <a:prstGeom prst="rect">
              <a:avLst/>
            </a:prstGeom>
            <a:noFill/>
            <a:ln w="38100" cap="sq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4000" dirty="0">
                  <a:solidFill>
                    <a:srgbClr val="7030A0"/>
                  </a:solidFill>
                  <a:latin typeface="Comic Sans MS" pitchFamily="66" charset="0"/>
                </a:rPr>
                <a:t>binomial coefficients</a:t>
              </a:r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 flipH="1" flipV="1">
              <a:off x="624" y="2592"/>
              <a:ext cx="826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 flipH="1" flipV="1">
              <a:off x="1175" y="2592"/>
              <a:ext cx="825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 flipH="1" flipV="1">
              <a:off x="2000" y="2616"/>
              <a:ext cx="826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 flipH="1" flipV="1">
              <a:off x="3552" y="2592"/>
              <a:ext cx="541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 flipV="1">
              <a:off x="4089" y="2592"/>
              <a:ext cx="855" cy="787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526353" name="AutoShape 8"/>
          <p:cNvSpPr>
            <a:spLocks/>
          </p:cNvSpPr>
          <p:nvPr/>
        </p:nvSpPr>
        <p:spPr bwMode="auto">
          <a:xfrm>
            <a:off x="4876800" y="1143000"/>
            <a:ext cx="3429000" cy="1219200"/>
          </a:xfrm>
          <a:prstGeom prst="borderCallout1">
            <a:avLst>
              <a:gd name="adj1" fmla="val 9375"/>
              <a:gd name="adj2" fmla="val -2222"/>
              <a:gd name="adj3" fmla="val 69139"/>
              <a:gd name="adj4" fmla="val -99861"/>
            </a:avLst>
          </a:prstGeom>
          <a:noFill/>
          <a:ln w="38100" cap="sq">
            <a:solidFill>
              <a:srgbClr val="7030A0"/>
            </a:solidFill>
            <a:miter lim="800000"/>
            <a:headEnd/>
            <a:tailEnd type="triangle" w="med" len="med"/>
          </a:ln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7030A0"/>
                </a:solidFill>
                <a:latin typeface="Comic Sans MS" pitchFamily="66" charset="0"/>
              </a:rPr>
              <a:t>binomial expression</a:t>
            </a:r>
          </a:p>
        </p:txBody>
      </p:sp>
      <p:graphicFrame>
        <p:nvGraphicFramePr>
          <p:cNvPr id="4099" name="Object 25"/>
          <p:cNvGraphicFramePr>
            <a:graphicFrameLocks noChangeAspect="1"/>
          </p:cNvGraphicFramePr>
          <p:nvPr/>
        </p:nvGraphicFramePr>
        <p:xfrm>
          <a:off x="457200" y="1803400"/>
          <a:ext cx="2681288" cy="981075"/>
        </p:xfrm>
        <a:graphic>
          <a:graphicData uri="http://schemas.openxmlformats.org/presentationml/2006/ole">
            <p:oleObj spid="_x0000_s4099" name="Equation" r:id="rId5" imgW="66024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11W.8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 Binomial Formula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563563" y="2498725"/>
          <a:ext cx="8131175" cy="3535363"/>
        </p:xfrm>
        <a:graphic>
          <a:graphicData uri="http://schemas.openxmlformats.org/presentationml/2006/ole">
            <p:oleObj spid="_x0000_s5122" name="Equation" r:id="rId4" imgW="2273040" imgH="990360" progId="Equation.DSMT4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381000" y="1371600"/>
          <a:ext cx="2786062" cy="979487"/>
        </p:xfrm>
        <a:graphic>
          <a:graphicData uri="http://schemas.openxmlformats.org/presentationml/2006/ole">
            <p:oleObj spid="_x0000_s5123" name="Equation" r:id="rId5" imgW="68580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11W.9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6146" name="Object 10"/>
          <p:cNvGraphicFramePr>
            <a:graphicFrameLocks noChangeAspect="1"/>
          </p:cNvGraphicFramePr>
          <p:nvPr/>
        </p:nvGraphicFramePr>
        <p:xfrm>
          <a:off x="500063" y="2214563"/>
          <a:ext cx="8113712" cy="2433637"/>
        </p:xfrm>
        <a:graphic>
          <a:graphicData uri="http://schemas.openxmlformats.org/presentationml/2006/ole">
            <p:oleObj spid="_x0000_s6146" name="Equation" r:id="rId4" imgW="1523880" imgH="457200" progId="Equation.DSMT4">
              <p:embed/>
            </p:oleObj>
          </a:graphicData>
        </a:graphic>
      </p:graphicFrame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latin typeface="Comic Sans MS" pitchFamily="66" charset="0"/>
              </a:rPr>
              <a:t>The Binomial Formula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9492</TotalTime>
  <Words>924</Words>
  <Application>Microsoft Macintosh PowerPoint</Application>
  <PresentationFormat>On-screen Show (4:3)</PresentationFormat>
  <Paragraphs>243</Paragraphs>
  <Slides>34</Slides>
  <Notes>33</Notes>
  <HiddenSlides>11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Comic Sans MS</vt:lpstr>
      <vt:lpstr>Euclid Extra</vt:lpstr>
      <vt:lpstr>Euclid Symbol</vt:lpstr>
      <vt:lpstr>6.042 Lecture Template</vt:lpstr>
      <vt:lpstr>Equation</vt:lpstr>
      <vt:lpstr>Slide 1</vt:lpstr>
      <vt:lpstr>Polynomials Express Choices &amp; Outcomes</vt:lpstr>
      <vt:lpstr>expression for ck?</vt:lpstr>
      <vt:lpstr>binomial expressions</vt:lpstr>
      <vt:lpstr>Slide 5</vt:lpstr>
      <vt:lpstr>Slide 6</vt:lpstr>
      <vt:lpstr>The Binomial Formula</vt:lpstr>
      <vt:lpstr>The Binomial Formula</vt:lpstr>
      <vt:lpstr>Slide 9</vt:lpstr>
      <vt:lpstr>Slide 10</vt:lpstr>
      <vt:lpstr>Slide 11</vt:lpstr>
      <vt:lpstr>Slide 12</vt:lpstr>
      <vt:lpstr>multinomial coefficients</vt:lpstr>
      <vt:lpstr>Slide 14</vt:lpstr>
      <vt:lpstr>Slide 15</vt:lpstr>
      <vt:lpstr>Slide 16</vt:lpstr>
      <vt:lpstr>Slide 17</vt:lpstr>
      <vt:lpstr>The Multinomial Formula</vt:lpstr>
      <vt:lpstr>Slide 19</vt:lpstr>
      <vt:lpstr>Slide 20</vt:lpstr>
      <vt:lpstr>Slide 21</vt:lpstr>
      <vt:lpstr>Pascal’s Identity</vt:lpstr>
      <vt:lpstr>Combinatorial  Proof</vt:lpstr>
      <vt:lpstr>Slide 24</vt:lpstr>
      <vt:lpstr>Slide 25</vt:lpstr>
      <vt:lpstr>Slide 26</vt:lpstr>
      <vt:lpstr>Combinatorial  Proof</vt:lpstr>
      <vt:lpstr>Combinatorial  Proof</vt:lpstr>
      <vt:lpstr>Combinatorial  Proof</vt:lpstr>
      <vt:lpstr>Combinatorial  Proof</vt:lpstr>
      <vt:lpstr>Combinatorial  Proof</vt:lpstr>
      <vt:lpstr>Combinatorial  Proof</vt:lpstr>
      <vt:lpstr>Combinatorial  Proof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Thm</dc:title>
  <dc:creator>Albert R Meyer</dc:creator>
  <cp:lastModifiedBy>Albert Meyer</cp:lastModifiedBy>
  <cp:revision>1652</cp:revision>
  <cp:lastPrinted>2009-11-20T22:52:21Z</cp:lastPrinted>
  <dcterms:created xsi:type="dcterms:W3CDTF">2010-04-06T20:41:37Z</dcterms:created>
  <dcterms:modified xsi:type="dcterms:W3CDTF">2010-04-06T20:44:39Z</dcterms:modified>
  <cp:category>6.042</cp:category>
</cp:coreProperties>
</file>