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728" r:id="rId2"/>
    <p:sldId id="832" r:id="rId3"/>
    <p:sldId id="847" r:id="rId4"/>
    <p:sldId id="885" r:id="rId5"/>
    <p:sldId id="889" r:id="rId6"/>
    <p:sldId id="890" r:id="rId7"/>
    <p:sldId id="848" r:id="rId8"/>
    <p:sldId id="892" r:id="rId9"/>
    <p:sldId id="849" r:id="rId10"/>
    <p:sldId id="850" r:id="rId11"/>
    <p:sldId id="851" r:id="rId12"/>
    <p:sldId id="852" r:id="rId13"/>
    <p:sldId id="883" r:id="rId14"/>
    <p:sldId id="893" r:id="rId15"/>
    <p:sldId id="834" r:id="rId16"/>
    <p:sldId id="846" r:id="rId17"/>
    <p:sldId id="862" r:id="rId18"/>
    <p:sldId id="863" r:id="rId19"/>
    <p:sldId id="860" r:id="rId20"/>
    <p:sldId id="891" r:id="rId21"/>
    <p:sldId id="861" r:id="rId22"/>
    <p:sldId id="864" r:id="rId23"/>
    <p:sldId id="835" r:id="rId24"/>
    <p:sldId id="865" r:id="rId25"/>
    <p:sldId id="836" r:id="rId26"/>
    <p:sldId id="868" r:id="rId27"/>
    <p:sldId id="873" r:id="rId28"/>
    <p:sldId id="874" r:id="rId29"/>
    <p:sldId id="875" r:id="rId30"/>
    <p:sldId id="844" r:id="rId31"/>
    <p:sldId id="877" r:id="rId32"/>
    <p:sldId id="896" r:id="rId33"/>
    <p:sldId id="895" r:id="rId34"/>
    <p:sldId id="878" r:id="rId35"/>
    <p:sldId id="876" r:id="rId36"/>
    <p:sldId id="869" r:id="rId37"/>
    <p:sldId id="870" r:id="rId38"/>
    <p:sldId id="879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1554" autoAdjust="0"/>
    <p:restoredTop sz="96448" autoAdjust="0"/>
  </p:normalViewPr>
  <p:slideViewPr>
    <p:cSldViewPr showGuides="1">
      <p:cViewPr varScale="1">
        <p:scale>
          <a:sx n="105" d="100"/>
          <a:sy n="105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7,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More 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86200"/>
            <a:ext cx="8001000" cy="2438400"/>
          </a:xfrm>
          <a:prstGeom prst="roundRect">
            <a:avLst/>
          </a:prstGeom>
          <a:noFill/>
          <a:ln w="412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0"/>
            <a:ext cx="4343400" cy="1066800"/>
          </a:xfrm>
        </p:spPr>
        <p:txBody>
          <a:bodyPr/>
          <a:lstStyle/>
          <a:p>
            <a:pPr eaLnBrk="1" hangingPunct="1"/>
            <a:r>
              <a:rPr lang="en-US" sz="4400" dirty="0"/>
              <a:t>algebra mod </a:t>
            </a:r>
            <a:r>
              <a:rPr lang="en-US" sz="4400" dirty="0" err="1" smtClean="0"/>
              <a:t>n</a:t>
            </a:r>
            <a:endParaRPr lang="en-US" sz="4400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algebraic equality</a:t>
            </a:r>
          </a:p>
          <a:p>
            <a:pPr marL="0" indent="0" eaLnBrk="1" hangingPunct="1"/>
            <a:r>
              <a:rPr lang="en-US" sz="5400" dirty="0"/>
              <a:t>implies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/>
              <a:t> </a:t>
            </a:r>
            <a:r>
              <a:rPr lang="en-US" sz="5400" dirty="0"/>
              <a:t>(mod </a:t>
            </a:r>
            <a:r>
              <a:rPr lang="en-US" sz="5400" dirty="0" err="1"/>
              <a:t>n</a:t>
            </a:r>
            <a:r>
              <a:rPr lang="en-US" sz="5400" dirty="0"/>
              <a:t>):</a:t>
            </a:r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a+b)+c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a+(b+c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FF00FF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a+0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a,   a+(–a)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0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3581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equalities for</a:t>
            </a:r>
            <a:r>
              <a:rPr lang="en-US" sz="4800" kern="0" dirty="0" smtClean="0">
                <a:latin typeface="+mn-lt"/>
              </a:rPr>
              <a:t> </a:t>
            </a:r>
            <a:r>
              <a:rPr lang="en-US" sz="4800" kern="0" dirty="0" smtClean="0">
                <a:solidFill>
                  <a:srgbClr val="0000CC"/>
                </a:solidFill>
                <a:latin typeface="+mn-lt"/>
                <a:sym typeface="Euclid Symbol"/>
              </a:rPr>
              <a:t>⋅,</a:t>
            </a:r>
            <a:r>
              <a:rPr lang="en-US" sz="4800" kern="0" dirty="0">
                <a:solidFill>
                  <a:srgbClr val="0000CC"/>
                </a:solidFill>
                <a:latin typeface="+mn-lt"/>
                <a:sym typeface="Euclid Symbol"/>
              </a:rPr>
              <a:t>+,- (mod n)</a:t>
            </a:r>
            <a:r>
              <a:rPr lang="en-US" sz="4800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j-lt"/>
                <a:sym typeface="Euclid Symbol" pitchFamily="18" charset="2"/>
              </a:rPr>
              <a:t>+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)+(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endParaRPr lang="en-US" sz="6000" kern="0" dirty="0"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-1)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-a</a:t>
            </a:r>
            <a:endParaRPr lang="en-US" sz="6000" kern="0" dirty="0">
              <a:latin typeface="+mn-lt"/>
              <a:sym typeface="Euclid 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4196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equalities for</a:t>
            </a:r>
            <a:r>
              <a:rPr lang="en-US" sz="5400" dirty="0" smtClean="0"/>
              <a:t> </a:t>
            </a:r>
            <a:r>
              <a:rPr lang="en-US" sz="54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</a:t>
            </a:r>
            <a:r>
              <a:rPr lang="en-US" sz="5400" dirty="0" err="1">
                <a:solidFill>
                  <a:srgbClr val="0000CC"/>
                </a:solidFill>
              </a:rPr>
              <a:t>n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/>
              <a:t>: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(b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</a:rPr>
              <a:t>1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endParaRPr lang="en-US" sz="6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10200" y="4191000"/>
            <a:ext cx="2541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0">
                <a:solidFill>
                  <a:srgbClr val="C00000"/>
                </a:solidFill>
                <a:latin typeface="Comic Sans MS" pitchFamily="66" charset="0"/>
              </a:rPr>
              <a:t>1/a 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5F.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9818</TotalTime>
  <Words>2120</Words>
  <Application>Microsoft Macintosh PowerPoint</Application>
  <PresentationFormat>On-screen Show (4:3)</PresentationFormat>
  <Paragraphs>400</Paragraphs>
  <Slides>38</Slides>
  <Notes>38</Notes>
  <HiddenSlides>19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Comic Sans MS</vt:lpstr>
      <vt:lpstr>EURM10</vt:lpstr>
      <vt:lpstr>EUFM10</vt:lpstr>
      <vt:lpstr>EURM7</vt:lpstr>
      <vt:lpstr>EURM5</vt:lpstr>
      <vt:lpstr>CMSY10</vt:lpstr>
      <vt:lpstr>Euclid Symbol</vt:lpstr>
      <vt:lpstr>Arial Unicode MS</vt:lpstr>
      <vt:lpstr>Times</vt:lpstr>
      <vt:lpstr>6.042 Lecture Template</vt:lpstr>
      <vt:lpstr>PowerPoint Presentation</vt:lpstr>
      <vt:lpstr>Congruence mod n</vt:lpstr>
      <vt:lpstr>PowerPoint Presentation</vt:lpstr>
      <vt:lpstr>algebra mod n</vt:lpstr>
      <vt:lpstr>PowerPoint Presentation</vt:lpstr>
      <vt:lpstr>PowerPoint Presentation</vt:lpstr>
      <vt:lpstr>Remainder Lemma</vt:lpstr>
      <vt:lpstr>PowerPoint Presentation</vt:lpstr>
      <vt:lpstr>proof: (if)</vt:lpstr>
      <vt:lpstr>Remainder Lemma: proof</vt:lpstr>
      <vt:lpstr>Remainder Lemma: proof</vt:lpstr>
      <vt:lpstr>PowerPoint Presentation</vt:lpstr>
      <vt:lpstr>Remainder arithmetic</vt:lpstr>
      <vt:lpstr>PowerPoint Presentation</vt:lpstr>
      <vt:lpstr>More Corollaries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PowerPoint Presentation</vt:lpstr>
      <vt:lpstr>PowerPoint Presentation</vt:lpstr>
      <vt:lpstr>arithmetic mod a prime</vt:lpstr>
      <vt:lpstr>arithmetic mod a prime, p</vt:lpstr>
      <vt:lpstr>arithmetic mod a prime</vt:lpstr>
      <vt:lpstr>PowerPoint Presentation</vt:lpstr>
      <vt:lpstr>PowerPoint Presentation</vt:lpstr>
      <vt:lpstr>PowerPoint Presentation</vt:lpstr>
      <vt:lpstr>PowerPoint Presentation</vt:lpstr>
      <vt:lpstr>Fermat’s Little Theorem</vt:lpstr>
      <vt:lpstr>inverses (mod prime)</vt:lpstr>
      <vt:lpstr>PowerPoint Presentation</vt:lpstr>
      <vt:lpstr>Team Problems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1427</cp:revision>
  <cp:lastPrinted>2011-10-04T02:27:52Z</cp:lastPrinted>
  <dcterms:created xsi:type="dcterms:W3CDTF">2011-03-02T16:44:31Z</dcterms:created>
  <dcterms:modified xsi:type="dcterms:W3CDTF">2011-10-04T02:36:13Z</dcterms:modified>
</cp:coreProperties>
</file>