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notesSlides/notesSlide11.xml" ContentType="application/vnd.openxmlformats-officedocument.presentationml.notesSlide+xml"/>
  <Override PartName="/ppt/embeddings/oleObject10.bin" ContentType="application/vnd.openxmlformats-officedocument.oleObject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9.xml" ContentType="application/vnd.openxmlformats-officedocument.presentationml.notesSlide+xml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1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2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3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4.xml" ContentType="application/vnd.openxmlformats-officedocument.presentationml.notesSlide+xml"/>
  <Override PartName="/ppt/embeddings/oleObject31.bin" ContentType="application/vnd.openxmlformats-officedocument.oleObject"/>
  <Override PartName="/ppt/notesSlides/notesSlide25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26.xml" ContentType="application/vnd.openxmlformats-officedocument.presentationml.notesSlide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27.xml" ContentType="application/vnd.openxmlformats-officedocument.presentationml.notesSlide+xml"/>
  <Override PartName="/ppt/embeddings/oleObject40.bin" ContentType="application/vnd.openxmlformats-officedocument.oleObject"/>
  <Override PartName="/ppt/notesSlides/notesSlide28.xml" ContentType="application/vnd.openxmlformats-officedocument.presentationml.notesSlide+xml"/>
  <Override PartName="/ppt/embeddings/oleObject41.bin" ContentType="application/vnd.openxmlformats-officedocument.oleObject"/>
  <Override PartName="/ppt/notesSlides/notesSlide29.xml" ContentType="application/vnd.openxmlformats-officedocument.presentationml.notesSlide+xml"/>
  <Override PartName="/ppt/embeddings/oleObject42.bin" ContentType="application/vnd.openxmlformats-officedocument.oleObject"/>
  <Override PartName="/ppt/notesSlides/notesSlide30.xml" ContentType="application/vnd.openxmlformats-officedocument.presentationml.notesSlide+xml"/>
  <Override PartName="/ppt/embeddings/oleObject43.bin" ContentType="application/vnd.openxmlformats-officedocument.oleObject"/>
  <Override PartName="/ppt/notesSlides/notesSlide31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notesSlides/notesSlide32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33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34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35.xml" ContentType="application/vnd.openxmlformats-officedocument.presentationml.notesSlide+xml"/>
  <Override PartName="/ppt/embeddings/oleObject53.bin" ContentType="application/vnd.openxmlformats-officedocument.oleObject"/>
  <Override PartName="/ppt/notesSlides/notesSlide36.xml" ContentType="application/vnd.openxmlformats-officedocument.presentationml.notesSlide+xml"/>
  <Override PartName="/ppt/embeddings/oleObject54.bin" ContentType="application/vnd.openxmlformats-officedocument.oleObject"/>
  <Override PartName="/ppt/notesSlides/notesSlide37.xml" ContentType="application/vnd.openxmlformats-officedocument.presentationml.notesSlide+xml"/>
  <Override PartName="/ppt/embeddings/oleObject55.bin" ContentType="application/vnd.openxmlformats-officedocument.oleObject"/>
  <Override PartName="/ppt/notesSlides/notesSlide38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notesSlides/notesSlide39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40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41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notesSlides/notesSlide42.xml" ContentType="application/vnd.openxmlformats-officedocument.presentationml.notesSlide+xml"/>
  <Override PartName="/ppt/embeddings/oleObject67.bin" ContentType="application/vnd.openxmlformats-officedocument.oleObject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53"/>
  </p:notesMasterIdLst>
  <p:handoutMasterIdLst>
    <p:handoutMasterId r:id="rId54"/>
  </p:handoutMasterIdLst>
  <p:sldIdLst>
    <p:sldId id="392" r:id="rId3"/>
    <p:sldId id="447" r:id="rId4"/>
    <p:sldId id="544" r:id="rId5"/>
    <p:sldId id="491" r:id="rId6"/>
    <p:sldId id="493" r:id="rId7"/>
    <p:sldId id="496" r:id="rId8"/>
    <p:sldId id="495" r:id="rId9"/>
    <p:sldId id="489" r:id="rId10"/>
    <p:sldId id="506" r:id="rId11"/>
    <p:sldId id="494" r:id="rId12"/>
    <p:sldId id="510" r:id="rId13"/>
    <p:sldId id="514" r:id="rId14"/>
    <p:sldId id="509" r:id="rId15"/>
    <p:sldId id="511" r:id="rId16"/>
    <p:sldId id="512" r:id="rId17"/>
    <p:sldId id="541" r:id="rId18"/>
    <p:sldId id="515" r:id="rId19"/>
    <p:sldId id="508" r:id="rId20"/>
    <p:sldId id="516" r:id="rId21"/>
    <p:sldId id="545" r:id="rId22"/>
    <p:sldId id="519" r:id="rId23"/>
    <p:sldId id="517" r:id="rId24"/>
    <p:sldId id="521" r:id="rId25"/>
    <p:sldId id="520" r:id="rId26"/>
    <p:sldId id="542" r:id="rId27"/>
    <p:sldId id="498" r:id="rId28"/>
    <p:sldId id="561" r:id="rId29"/>
    <p:sldId id="499" r:id="rId30"/>
    <p:sldId id="543" r:id="rId31"/>
    <p:sldId id="556" r:id="rId32"/>
    <p:sldId id="522" r:id="rId33"/>
    <p:sldId id="525" r:id="rId34"/>
    <p:sldId id="547" r:id="rId35"/>
    <p:sldId id="548" r:id="rId36"/>
    <p:sldId id="550" r:id="rId37"/>
    <p:sldId id="535" r:id="rId38"/>
    <p:sldId id="551" r:id="rId39"/>
    <p:sldId id="558" r:id="rId40"/>
    <p:sldId id="560" r:id="rId41"/>
    <p:sldId id="553" r:id="rId42"/>
    <p:sldId id="554" r:id="rId43"/>
    <p:sldId id="555" r:id="rId44"/>
    <p:sldId id="557" r:id="rId45"/>
    <p:sldId id="531" r:id="rId46"/>
    <p:sldId id="536" r:id="rId47"/>
    <p:sldId id="537" r:id="rId48"/>
    <p:sldId id="538" r:id="rId49"/>
    <p:sldId id="503" r:id="rId50"/>
    <p:sldId id="523" r:id="rId51"/>
    <p:sldId id="504" r:id="rId52"/>
  </p:sldIdLst>
  <p:sldSz cx="9144000" cy="6858000" type="screen4x3"/>
  <p:notesSz cx="9601200" cy="7315200"/>
  <p:custDataLst>
    <p:tags r:id="rId5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16" d="100"/>
          <a:sy n="116" d="100"/>
        </p:scale>
        <p:origin x="-1800" y="-1392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459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tags" Target="tags/tag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Relationship Id="rId2" Type="http://schemas.openxmlformats.org/officeDocument/2006/relationships/image" Target="../media/image5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Relationship Id="rId3" Type="http://schemas.openxmlformats.org/officeDocument/2006/relationships/image" Target="../media/image5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Relationship Id="rId3" Type="http://schemas.openxmlformats.org/officeDocument/2006/relationships/image" Target="../media/image5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35.bin"/><Relationship Id="rId11" Type="http://schemas.openxmlformats.org/officeDocument/2006/relationships/image" Target="../media/image36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38.bin"/><Relationship Id="rId9" Type="http://schemas.openxmlformats.org/officeDocument/2006/relationships/image" Target="../media/image33.emf"/><Relationship Id="rId10" Type="http://schemas.openxmlformats.org/officeDocument/2006/relationships/oleObject" Target="../embeddings/oleObject39.bin"/><Relationship Id="rId11" Type="http://schemas.openxmlformats.org/officeDocument/2006/relationships/image" Target="../media/image34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7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38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42.emf"/><Relationship Id="rId8" Type="http://schemas.openxmlformats.org/officeDocument/2006/relationships/oleObject" Target="../embeddings/oleObject48.bin"/><Relationship Id="rId9" Type="http://schemas.openxmlformats.org/officeDocument/2006/relationships/image" Target="../media/image43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44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5.e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47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48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49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0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51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53.emf"/><Relationship Id="rId8" Type="http://schemas.openxmlformats.org/officeDocument/2006/relationships/oleObject" Target="../embeddings/oleObject60.bin"/><Relationship Id="rId9" Type="http://schemas.openxmlformats.org/officeDocument/2006/relationships/image" Target="../media/image54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53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54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55.emf"/><Relationship Id="rId8" Type="http://schemas.openxmlformats.org/officeDocument/2006/relationships/oleObject" Target="../embeddings/oleObject66.bin"/><Relationship Id="rId9" Type="http://schemas.openxmlformats.org/officeDocument/2006/relationships/image" Target="../media/image56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57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001" y="1308100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49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20334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46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73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74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04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1060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66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67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00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4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5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4764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84" name="Equation" r:id="rId4" imgW="1689100" imgH="254000" progId="Equation.DSMT4">
                  <p:embed/>
                </p:oleObj>
              </mc:Choice>
              <mc:Fallback>
                <p:oleObj name="Equation" r:id="rId4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0500" y="4668103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85799"/>
              </p:ext>
            </p:extLst>
          </p:nvPr>
        </p:nvGraphicFramePr>
        <p:xfrm>
          <a:off x="2387600" y="48387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11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7600" y="48387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23635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12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2265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16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44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8966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98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99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76866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58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59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70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71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54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55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23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0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76991"/>
              </p:ext>
            </p:extLst>
          </p:nvPr>
        </p:nvGraphicFramePr>
        <p:xfrm>
          <a:off x="649288" y="158432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29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288" y="158432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535638"/>
              </p:ext>
            </p:extLst>
          </p:nvPr>
        </p:nvGraphicFramePr>
        <p:xfrm>
          <a:off x="527050" y="279876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30" name="Equation" r:id="rId6" imgW="1524000" imgH="254000" progId="Equation.DSMT4">
                  <p:embed/>
                </p:oleObj>
              </mc:Choice>
              <mc:Fallback>
                <p:oleObj name="Equation" r:id="rId6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050" y="279876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75992"/>
              </p:ext>
            </p:extLst>
          </p:nvPr>
        </p:nvGraphicFramePr>
        <p:xfrm>
          <a:off x="2525713" y="5105400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31" name="Equation" r:id="rId8" imgW="1181100" imgH="228600" progId="Equation.DSMT4">
                  <p:embed/>
                </p:oleObj>
              </mc:Choice>
              <mc:Fallback>
                <p:oleObj name="Equation" r:id="rId8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25713" y="5105400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291388"/>
              </p:ext>
            </p:extLst>
          </p:nvPr>
        </p:nvGraphicFramePr>
        <p:xfrm>
          <a:off x="2545557" y="4089400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32" name="Equation" r:id="rId10" imgW="1168400" imgH="228600" progId="Equation.DSMT4">
                  <p:embed/>
                </p:oleObj>
              </mc:Choice>
              <mc:Fallback>
                <p:oleObj name="Equation" r:id="rId10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45557" y="4089400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164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21582"/>
              </p:ext>
            </p:extLst>
          </p:nvPr>
        </p:nvGraphicFramePr>
        <p:xfrm>
          <a:off x="1598613" y="2527579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8" name="Equation" r:id="rId4" imgW="1181100" imgH="228600" progId="Equation.DSMT4">
                  <p:embed/>
                </p:oleObj>
              </mc:Choice>
              <mc:Fallback>
                <p:oleObj name="Equation" r:id="rId4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613" y="2527579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56711"/>
              </p:ext>
            </p:extLst>
          </p:nvPr>
        </p:nvGraphicFramePr>
        <p:xfrm>
          <a:off x="1618457" y="1511579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9" name="Equation" r:id="rId6" imgW="1168400" imgH="228600" progId="Equation.DSMT4">
                  <p:embed/>
                </p:oleObj>
              </mc:Choice>
              <mc:Fallback>
                <p:oleObj name="Equation" r:id="rId6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8457" y="1511579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186724"/>
              </p:ext>
            </p:extLst>
          </p:nvPr>
        </p:nvGraphicFramePr>
        <p:xfrm>
          <a:off x="677722" y="353664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00" name="Equation" r:id="rId8" imgW="1511300" imgH="254000" progId="Equation.DSMT4">
                  <p:embed/>
                </p:oleObj>
              </mc:Choice>
              <mc:Fallback>
                <p:oleObj name="Equation" r:id="rId8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7722" y="353664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478265"/>
              </p:ext>
            </p:extLst>
          </p:nvPr>
        </p:nvGraphicFramePr>
        <p:xfrm>
          <a:off x="555484" y="475108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01" name="Equation" r:id="rId10" imgW="1524000" imgH="254000" progId="Equation.DSMT4">
                  <p:embed/>
                </p:oleObj>
              </mc:Choice>
              <mc:Fallback>
                <p:oleObj name="Equation" r:id="rId10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5484" y="475108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0440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65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3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9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Strategy: Convert to DNF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468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Come up with enough equivalence rules to convert any formula to an equivalent Full DNF.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Two formulas are </a:t>
            </a:r>
            <a:r>
              <a:rPr lang="en-US" sz="4800" dirty="0" err="1" smtClean="0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when convert to same Full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79757"/>
              </p:ext>
            </p:extLst>
          </p:nvPr>
        </p:nvGraphicFramePr>
        <p:xfrm>
          <a:off x="1423988" y="1282700"/>
          <a:ext cx="63055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06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8" y="1282700"/>
                        <a:ext cx="630555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38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now get to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 smtClean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30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31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64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65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66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3" y="2559903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77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78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0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0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FF03E3"/>
                </a:solidFill>
                <a:latin typeface="Comic Sans MS" pitchFamily="66" charset="0"/>
              </a:rPr>
              <a:t>Full!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4" y="355601"/>
            <a:ext cx="691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rules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0" y="16383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0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16383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0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1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59" y="4916336"/>
            <a:ext cx="66746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 smtClean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4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71976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03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072527"/>
              </p:ext>
            </p:extLst>
          </p:nvPr>
        </p:nvGraphicFramePr>
        <p:xfrm>
          <a:off x="2007460" y="1270160"/>
          <a:ext cx="5100694" cy="184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5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60" y="1270160"/>
                        <a:ext cx="5100694" cy="1847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6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 smtClean="0">
                <a:solidFill>
                  <a:srgbClr val="BB0FAB"/>
                </a:solidFill>
              </a:rPr>
              <a:t>Sorted</a:t>
            </a:r>
            <a:r>
              <a:rPr lang="en-US" sz="3800" dirty="0" smtClean="0"/>
              <a:t> Full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7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2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3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4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3" y="1320800"/>
            <a:ext cx="8521700" cy="176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ame for </a:t>
            </a:r>
            <a:r>
              <a:rPr lang="en-US" sz="5400" dirty="0" smtClean="0">
                <a:latin typeface="Comic Sans MS"/>
                <a:cs typeface="Comic Sans MS"/>
              </a:rPr>
              <a:t>each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term,</a:t>
            </a:r>
          </a:p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63732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77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624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861632"/>
              </p:ext>
            </p:extLst>
          </p:nvPr>
        </p:nvGraphicFramePr>
        <p:xfrm>
          <a:off x="4670424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78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0424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751734"/>
              </p:ext>
            </p:extLst>
          </p:nvPr>
        </p:nvGraphicFramePr>
        <p:xfrm>
          <a:off x="2723764" y="46228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79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3764" y="46228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04101" y="39878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749300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785496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95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497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742198"/>
              </p:ext>
            </p:extLst>
          </p:nvPr>
        </p:nvGraphicFramePr>
        <p:xfrm>
          <a:off x="4670424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96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0424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414251"/>
              </p:ext>
            </p:extLst>
          </p:nvPr>
        </p:nvGraphicFramePr>
        <p:xfrm>
          <a:off x="2723764" y="46228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97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3764" y="46228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04101" y="39878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76763" y="3429000"/>
            <a:ext cx="3411537" cy="3175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557463" y="5232400"/>
            <a:ext cx="3030537" cy="4318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359400" y="4889500"/>
            <a:ext cx="508000" cy="1905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407762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16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243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236877"/>
              </p:ext>
            </p:extLst>
          </p:nvPr>
        </p:nvGraphicFramePr>
        <p:xfrm>
          <a:off x="4686300" y="3259138"/>
          <a:ext cx="28082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17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6300" y="3259138"/>
                        <a:ext cx="280828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28101"/>
              </p:ext>
            </p:extLst>
          </p:nvPr>
        </p:nvGraphicFramePr>
        <p:xfrm>
          <a:off x="2684463" y="4652963"/>
          <a:ext cx="27178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18" name="Equation" r:id="rId8" imgW="1143000" imgH="254000" progId="Equation.DSMT4">
                  <p:embed/>
                </p:oleObj>
              </mc:Choice>
              <mc:Fallback>
                <p:oleObj name="Equation" r:id="rId8" imgW="1143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84463" y="4652963"/>
                        <a:ext cx="271780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42201" y="39624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7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980148"/>
              </p:ext>
            </p:extLst>
          </p:nvPr>
        </p:nvGraphicFramePr>
        <p:xfrm>
          <a:off x="819150" y="1631950"/>
          <a:ext cx="64039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32" name="Equation" r:id="rId4" imgW="2692400" imgH="482600" progId="Equation.DSMT4">
                  <p:embed/>
                </p:oleObj>
              </mc:Choice>
              <mc:Fallback>
                <p:oleObj name="Equation" r:id="rId4" imgW="2692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9150" y="1631950"/>
                        <a:ext cx="6403975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1892300" y="279400"/>
            <a:ext cx="5969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 smtClean="0"/>
              <a:t>Sorted </a:t>
            </a:r>
            <a:r>
              <a:rPr lang="en-US" sz="4800" dirty="0" smtClean="0">
                <a:solidFill>
                  <a:srgbClr val="000000"/>
                </a:solidFill>
              </a:rPr>
              <a:t>Full DNF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61126" y="425546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79974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latin typeface="Comic Sans MS" pitchFamily="66" charset="0"/>
              </a:rPr>
              <a:t>if two formulas are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sorted Full 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in general don’t beat truth tables.  The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copy of the truth table</a:t>
            </a:r>
            <a:r>
              <a:rPr lang="en-US" sz="5400" dirty="0" smtClean="0">
                <a:latin typeface="Comic Sans MS" pitchFamily="66" charset="0"/>
              </a:rPr>
              <a:t> 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formula.</a:t>
            </a:r>
            <a:endParaRPr lang="en-US" sz="5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26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known for equivalence or </a:t>
            </a:r>
            <a:r>
              <a:rPr lang="en-US" sz="5400" smtClean="0">
                <a:solidFill>
                  <a:srgbClr val="0000F1"/>
                </a:solidFill>
                <a:latin typeface="Comic Sans MS" pitchFamily="66" charset="0"/>
              </a:rPr>
              <a:t>validity. 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75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51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761407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23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716964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53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72738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8591</TotalTime>
  <Words>661</Words>
  <Application>Microsoft Macintosh PowerPoint</Application>
  <PresentationFormat>On-screen Show (4:3)</PresentationFormat>
  <Paragraphs>205</Paragraphs>
  <Slides>50</Slides>
  <Notes>49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6.042 Lecture Template</vt:lpstr>
      <vt:lpstr>1_6.042 Lecture Template</vt:lpstr>
      <vt:lpstr>Equation</vt:lpstr>
      <vt:lpstr>Propositional Algebra</vt:lpstr>
      <vt:lpstr>Proving Equivalence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PowerPoint Presentation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example</vt:lpstr>
      <vt:lpstr>example</vt:lpstr>
      <vt:lpstr>example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PowerPoint Presentation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780</cp:revision>
  <cp:lastPrinted>2018-02-12T02:00:34Z</cp:lastPrinted>
  <dcterms:created xsi:type="dcterms:W3CDTF">2011-02-09T15:01:58Z</dcterms:created>
  <dcterms:modified xsi:type="dcterms:W3CDTF">2018-02-14T19:17:47Z</dcterms:modified>
</cp:coreProperties>
</file>