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4.bin" ContentType="application/vnd.openxmlformats-officedocument.oleObject"/>
  <Override PartName="/ppt/notesSlides/notesSlide17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8.xml" ContentType="application/vnd.openxmlformats-officedocument.presentationml.notesSlide+xml"/>
  <Override PartName="/ppt/embeddings/oleObject7.bin" ContentType="application/vnd.openxmlformats-officedocument.oleObject"/>
  <Override PartName="/ppt/notesSlides/notesSlide19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20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21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22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23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24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25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26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27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28.xml" ContentType="application/vnd.openxmlformats-officedocument.presentationml.notesSlide+xml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notesSlides/notesSlide29.xml" ContentType="application/vnd.openxmlformats-officedocument.presentationml.notesSlide+xml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notesSlides/notesSlide30.xml" ContentType="application/vnd.openxmlformats-officedocument.presentationml.notesSlide+xml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notesSlides/notesSlide31.xml" ContentType="application/vnd.openxmlformats-officedocument.presentationml.notesSlide+xml"/>
  <Override PartName="/ppt/embeddings/oleObject39.bin" ContentType="application/vnd.openxmlformats-officedocument.oleObject"/>
  <Override PartName="/ppt/notesSlides/notesSlide32.xml" ContentType="application/vnd.openxmlformats-officedocument.presentationml.notesSlide+xml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notesSlides/notesSlide33.xml" ContentType="application/vnd.openxmlformats-officedocument.presentationml.notesSlide+xml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notesSlides/notesSlide34.xml" ContentType="application/vnd.openxmlformats-officedocument.presentationml.notesSlide+xml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notesSlides/notesSlide35.xml" ContentType="application/vnd.openxmlformats-officedocument.presentationml.notesSlide+xml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notesSlides/notesSlide36.xml" ContentType="application/vnd.openxmlformats-officedocument.presentationml.notesSlide+xml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notesSlides/notesSlide37.xml" ContentType="application/vnd.openxmlformats-officedocument.presentationml.notesSlide+xml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notesSlides/notesSlide38.xml" ContentType="application/vnd.openxmlformats-officedocument.presentationml.notesSlide+xml"/>
  <Override PartName="/ppt/embeddings/oleObject52.bin" ContentType="application/vnd.openxmlformats-officedocument.oleObject"/>
  <Override PartName="/ppt/notesSlides/notesSlide39.xml" ContentType="application/vnd.openxmlformats-officedocument.presentationml.notesSlide+xml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notesSlides/notesSlide40.xml" ContentType="application/vnd.openxmlformats-officedocument.presentationml.notesSlide+xml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50"/>
  </p:notesMasterIdLst>
  <p:handoutMasterIdLst>
    <p:handoutMasterId r:id="rId51"/>
  </p:handoutMasterIdLst>
  <p:sldIdLst>
    <p:sldId id="322" r:id="rId2"/>
    <p:sldId id="401" r:id="rId3"/>
    <p:sldId id="402" r:id="rId4"/>
    <p:sldId id="366" r:id="rId5"/>
    <p:sldId id="367" r:id="rId6"/>
    <p:sldId id="368" r:id="rId7"/>
    <p:sldId id="369" r:id="rId8"/>
    <p:sldId id="370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403" r:id="rId21"/>
    <p:sldId id="405" r:id="rId22"/>
    <p:sldId id="407" r:id="rId23"/>
    <p:sldId id="406" r:id="rId24"/>
    <p:sldId id="408" r:id="rId25"/>
    <p:sldId id="412" r:id="rId26"/>
    <p:sldId id="413" r:id="rId27"/>
    <p:sldId id="409" r:id="rId28"/>
    <p:sldId id="410" r:id="rId29"/>
    <p:sldId id="411" r:id="rId30"/>
    <p:sldId id="383" r:id="rId31"/>
    <p:sldId id="404" r:id="rId32"/>
    <p:sldId id="384" r:id="rId33"/>
    <p:sldId id="385" r:id="rId34"/>
    <p:sldId id="386" r:id="rId35"/>
    <p:sldId id="387" r:id="rId36"/>
    <p:sldId id="388" r:id="rId37"/>
    <p:sldId id="389" r:id="rId38"/>
    <p:sldId id="390" r:id="rId39"/>
    <p:sldId id="391" r:id="rId40"/>
    <p:sldId id="392" r:id="rId41"/>
    <p:sldId id="393" r:id="rId42"/>
    <p:sldId id="394" r:id="rId43"/>
    <p:sldId id="395" r:id="rId44"/>
    <p:sldId id="396" r:id="rId45"/>
    <p:sldId id="397" r:id="rId46"/>
    <p:sldId id="398" r:id="rId47"/>
    <p:sldId id="399" r:id="rId48"/>
    <p:sldId id="400" r:id="rId49"/>
  </p:sldIdLst>
  <p:sldSz cx="9144000" cy="6858000" type="screen4x3"/>
  <p:notesSz cx="9601200" cy="7315200"/>
  <p:custDataLst>
    <p:tags r:id="rId53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92082"/>
    <a:srgbClr val="3333CC"/>
    <a:srgbClr val="FF00FF"/>
    <a:srgbClr val="008000"/>
    <a:srgbClr val="FFFF00"/>
    <a:srgbClr val="80C0FF"/>
    <a:srgbClr val="99FF66"/>
    <a:srgbClr val="FFF901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19" autoAdjust="0"/>
    <p:restoredTop sz="94620" autoAdjust="0"/>
  </p:normalViewPr>
  <p:slideViewPr>
    <p:cSldViewPr snapToObjects="1" showGuides="1">
      <p:cViewPr>
        <p:scale>
          <a:sx n="99" d="100"/>
          <a:sy n="99" d="100"/>
        </p:scale>
        <p:origin x="-488" y="-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056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tags" Target="tags/tag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7.emf"/><Relationship Id="rId3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4.emf"/><Relationship Id="rId3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4.emf"/><Relationship Id="rId3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4.emf"/><Relationship Id="rId3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Relationship Id="rId3" Type="http://schemas.openxmlformats.org/officeDocument/2006/relationships/image" Target="../media/image2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Relationship Id="rId3" Type="http://schemas.openxmlformats.org/officeDocument/2006/relationships/image" Target="../media/image2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3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3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Relationship Id="rId2" Type="http://schemas.openxmlformats.org/officeDocument/2006/relationships/image" Target="../media/image3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Relationship Id="rId2" Type="http://schemas.openxmlformats.org/officeDocument/2006/relationships/image" Target="../media/image3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Relationship Id="rId2" Type="http://schemas.openxmlformats.org/officeDocument/2006/relationships/image" Target="../media/image3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Relationship Id="rId2" Type="http://schemas.openxmlformats.org/officeDocument/2006/relationships/image" Target="../media/image39.emf"/><Relationship Id="rId3" Type="http://schemas.openxmlformats.org/officeDocument/2006/relationships/image" Target="../media/image4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Relationship Id="rId2" Type="http://schemas.openxmlformats.org/officeDocument/2006/relationships/image" Target="../media/image4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1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E4B8E-9B94-4D16-948E-8D2A85472CE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6271B-90D1-4EEB-A9C3-C58AB99790EE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9EB05-1C43-48AF-B618-537D2B3DD42D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8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9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B971C7D4-D9BD-4A1F-AB94-94E3F5A0DD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88EF8437-3F51-4B27-A37C-59DA587AFC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895600" y="6553199"/>
            <a:ext cx="3429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November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25,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5.emf"/><Relationship Id="rId8" Type="http://schemas.openxmlformats.org/officeDocument/2006/relationships/oleObject" Target="../embeddings/oleObject18.bin"/><Relationship Id="rId9" Type="http://schemas.openxmlformats.org/officeDocument/2006/relationships/image" Target="../media/image16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7.e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16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18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27.bin"/><Relationship Id="rId9" Type="http://schemas.openxmlformats.org/officeDocument/2006/relationships/image" Target="../media/image19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29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30.bin"/><Relationship Id="rId9" Type="http://schemas.openxmlformats.org/officeDocument/2006/relationships/image" Target="../media/image20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32.bin"/><Relationship Id="rId7" Type="http://schemas.openxmlformats.org/officeDocument/2006/relationships/image" Target="../media/image22.emf"/><Relationship Id="rId8" Type="http://schemas.openxmlformats.org/officeDocument/2006/relationships/oleObject" Target="../embeddings/oleObject33.bin"/><Relationship Id="rId9" Type="http://schemas.openxmlformats.org/officeDocument/2006/relationships/image" Target="../media/image23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35.bin"/><Relationship Id="rId7" Type="http://schemas.openxmlformats.org/officeDocument/2006/relationships/image" Target="../media/image22.emf"/><Relationship Id="rId8" Type="http://schemas.openxmlformats.org/officeDocument/2006/relationships/oleObject" Target="../embeddings/oleObject36.bin"/><Relationship Id="rId9" Type="http://schemas.openxmlformats.org/officeDocument/2006/relationships/image" Target="../media/image24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38.bin"/><Relationship Id="rId7" Type="http://schemas.openxmlformats.org/officeDocument/2006/relationships/image" Target="../media/image26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27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41.bin"/><Relationship Id="rId7" Type="http://schemas.openxmlformats.org/officeDocument/2006/relationships/image" Target="../media/image27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43.bin"/><Relationship Id="rId7" Type="http://schemas.openxmlformats.org/officeDocument/2006/relationships/image" Target="../media/image29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45.bin"/><Relationship Id="rId7" Type="http://schemas.openxmlformats.org/officeDocument/2006/relationships/image" Target="../media/image30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47.bin"/><Relationship Id="rId7" Type="http://schemas.openxmlformats.org/officeDocument/2006/relationships/image" Target="../media/image31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32.emf"/><Relationship Id="rId6" Type="http://schemas.openxmlformats.org/officeDocument/2006/relationships/oleObject" Target="../embeddings/oleObject49.bin"/><Relationship Id="rId7" Type="http://schemas.openxmlformats.org/officeDocument/2006/relationships/image" Target="../media/image33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32.emf"/><Relationship Id="rId6" Type="http://schemas.openxmlformats.org/officeDocument/2006/relationships/oleObject" Target="../embeddings/oleObject51.bin"/><Relationship Id="rId7" Type="http://schemas.openxmlformats.org/officeDocument/2006/relationships/image" Target="../media/image34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35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53.bin"/><Relationship Id="rId5" Type="http://schemas.openxmlformats.org/officeDocument/2006/relationships/image" Target="../media/image36.emf"/><Relationship Id="rId6" Type="http://schemas.openxmlformats.org/officeDocument/2006/relationships/oleObject" Target="../embeddings/oleObject54.bin"/><Relationship Id="rId7" Type="http://schemas.openxmlformats.org/officeDocument/2006/relationships/image" Target="../media/image37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55.bin"/><Relationship Id="rId5" Type="http://schemas.openxmlformats.org/officeDocument/2006/relationships/image" Target="../media/image38.emf"/><Relationship Id="rId6" Type="http://schemas.openxmlformats.org/officeDocument/2006/relationships/oleObject" Target="../embeddings/oleObject56.bin"/><Relationship Id="rId7" Type="http://schemas.openxmlformats.org/officeDocument/2006/relationships/image" Target="../media/image39.emf"/><Relationship Id="rId8" Type="http://schemas.openxmlformats.org/officeDocument/2006/relationships/oleObject" Target="../embeddings/oleObject57.bin"/><Relationship Id="rId9" Type="http://schemas.openxmlformats.org/officeDocument/2006/relationships/image" Target="../media/image40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4" Type="http://schemas.openxmlformats.org/officeDocument/2006/relationships/image" Target="../media/image41.emf"/><Relationship Id="rId5" Type="http://schemas.openxmlformats.org/officeDocument/2006/relationships/oleObject" Target="../embeddings/oleObject59.bin"/><Relationship Id="rId6" Type="http://schemas.openxmlformats.org/officeDocument/2006/relationships/image" Target="../media/image42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6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6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6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testing.</a:t>
            </a:r>
            <a:fld id="{FA37E6F2-F2EB-4CD5-AFBF-DAF43A4D56E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Testing</a:t>
            </a:r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&amp;</a:t>
            </a: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43434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when you are told that </a:t>
            </a:r>
          </a:p>
          <a:p>
            <a:r>
              <a:rPr lang="en-US" sz="4800" dirty="0" smtClean="0"/>
              <a:t>some fact holds at a </a:t>
            </a:r>
            <a:r>
              <a:rPr lang="en-US" sz="4800" dirty="0" smtClean="0">
                <a:solidFill>
                  <a:srgbClr val="006600"/>
                </a:solidFill>
              </a:rPr>
              <a:t>high </a:t>
            </a:r>
          </a:p>
          <a:p>
            <a:r>
              <a:rPr lang="en-US" sz="4800" dirty="0" smtClean="0">
                <a:solidFill>
                  <a:srgbClr val="006600"/>
                </a:solidFill>
              </a:rPr>
              <a:t>confidence level</a:t>
            </a:r>
            <a:r>
              <a:rPr lang="en-US" sz="4800" dirty="0" smtClean="0"/>
              <a:t>, remember </a:t>
            </a:r>
          </a:p>
          <a:p>
            <a:r>
              <a:rPr lang="en-US" sz="4800" dirty="0" smtClean="0"/>
              <a:t>that a random experiment</a:t>
            </a:r>
          </a:p>
          <a:p>
            <a:r>
              <a:rPr lang="en-US" sz="4800" dirty="0" smtClean="0"/>
              <a:t>lies behind this claim. </a:t>
            </a:r>
            <a:endParaRPr lang="en-US" sz="4800" dirty="0" smtClean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E78F4000-603A-43A9-9772-EA15786EFD2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6574" y="4604230"/>
            <a:ext cx="838402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</a:pP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                                       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Ask</a:t>
            </a:r>
          </a:p>
          <a:p>
            <a:pPr marL="342900" lvl="0" indent="-342900" algn="l" eaLnBrk="0" hangingPunct="0">
              <a:spcBef>
                <a:spcPts val="0"/>
              </a:spcBef>
            </a:pP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yourself </a:t>
            </a:r>
            <a:r>
              <a:rPr lang="en-US" sz="4800" kern="0" dirty="0" smtClean="0">
                <a:solidFill>
                  <a:srgbClr val="0000CC"/>
                </a:solidFill>
                <a:latin typeface="Comic Sans MS"/>
              </a:rPr>
              <a:t>“what experiment?”</a:t>
            </a:r>
          </a:p>
          <a:p>
            <a:endParaRPr lang="en-US" sz="20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69312788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3340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</a:t>
            </a:r>
            <a:r>
              <a:rPr lang="en-US" sz="4800" dirty="0"/>
              <a:t>Also ask “Why am I</a:t>
            </a:r>
          </a:p>
          <a:p>
            <a:r>
              <a:rPr lang="en-US" sz="4800" dirty="0"/>
              <a:t>hearing about this particular </a:t>
            </a:r>
          </a:p>
          <a:p>
            <a:r>
              <a:rPr lang="en-US" sz="4800" dirty="0"/>
              <a:t>experiment?  How many </a:t>
            </a:r>
          </a:p>
          <a:p>
            <a:r>
              <a:rPr lang="en-US" sz="4800" dirty="0"/>
              <a:t>others were tried and not</a:t>
            </a:r>
          </a:p>
          <a:p>
            <a:r>
              <a:rPr lang="en-US" sz="4800" dirty="0"/>
              <a:t>reported?” </a:t>
            </a:r>
            <a:endParaRPr lang="en-US" sz="4800" dirty="0" smtClean="0"/>
          </a:p>
          <a:p>
            <a:pPr algn="ctr"/>
            <a:r>
              <a:rPr lang="en-US" sz="4800" dirty="0"/>
              <a:t>See </a:t>
            </a:r>
            <a:r>
              <a:rPr lang="en-US" sz="4800" dirty="0">
                <a:solidFill>
                  <a:srgbClr val="660066"/>
                </a:solidFill>
              </a:rPr>
              <a:t>http://</a:t>
            </a:r>
            <a:r>
              <a:rPr lang="en-US" sz="4800" dirty="0" err="1">
                <a:solidFill>
                  <a:srgbClr val="660066"/>
                </a:solidFill>
              </a:rPr>
              <a:t>xkcd.com</a:t>
            </a:r>
            <a:r>
              <a:rPr lang="en-US" sz="4800" dirty="0">
                <a:solidFill>
                  <a:srgbClr val="660066"/>
                </a:solidFill>
              </a:rPr>
              <a:t>/882/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E78F4000-603A-43A9-9772-EA15786EFD2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10266574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2058988"/>
            <a:ext cx="8599488" cy="2711450"/>
          </a:xfrm>
        </p:spPr>
        <p:txBody>
          <a:bodyPr/>
          <a:lstStyle/>
          <a:p>
            <a:pPr eaLnBrk="1" hangingPunct="1"/>
            <a:r>
              <a:rPr lang="en-US" sz="8000" dirty="0" smtClean="0"/>
              <a:t>Probabilistic</a:t>
            </a:r>
            <a:br>
              <a:rPr lang="en-US" sz="8000" dirty="0" smtClean="0"/>
            </a:br>
            <a:r>
              <a:rPr lang="en-US" sz="8000" dirty="0" smtClean="0"/>
              <a:t>Diagnosis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59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6819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A great-sounding diagnostic test for TB:</a:t>
            </a:r>
            <a:endParaRPr lang="en-US" sz="4400" dirty="0" smtClean="0">
              <a:solidFill>
                <a:srgbClr val="EE040A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70053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681943" cy="293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A great-sounding diagnostic test for TB:  if you have TB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the test is </a:t>
            </a:r>
            <a:r>
              <a:rPr lang="en-US" sz="4400" dirty="0" smtClean="0">
                <a:solidFill>
                  <a:srgbClr val="247643"/>
                </a:solidFill>
                <a:latin typeface="Comic Sans MS"/>
                <a:cs typeface="Comic Sans MS"/>
              </a:rPr>
              <a:t>guaranteed</a:t>
            </a:r>
            <a:r>
              <a:rPr lang="en-US" sz="4400" dirty="0" smtClean="0">
                <a:latin typeface="Comic Sans MS"/>
                <a:cs typeface="Comic Sans MS"/>
              </a:rPr>
              <a:t> to detect it.</a:t>
            </a:r>
            <a:endParaRPr lang="en-US" sz="4400" dirty="0" smtClean="0">
              <a:solidFill>
                <a:srgbClr val="EE040A"/>
              </a:solidFill>
              <a:latin typeface="Comic Sans MS"/>
              <a:cs typeface="Comic Sans M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6116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681943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A great-sounding diagnostic test for TB:  if you have TB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the test is </a:t>
            </a:r>
            <a:r>
              <a:rPr lang="en-US" sz="4400" dirty="0" smtClean="0">
                <a:solidFill>
                  <a:srgbClr val="247643"/>
                </a:solidFill>
                <a:latin typeface="Comic Sans MS"/>
                <a:cs typeface="Comic Sans MS"/>
              </a:rPr>
              <a:t>guaranteed</a:t>
            </a:r>
            <a:r>
              <a:rPr lang="en-US" sz="4400" dirty="0" smtClean="0">
                <a:latin typeface="Comic Sans MS"/>
                <a:cs typeface="Comic Sans MS"/>
              </a:rPr>
              <a:t> to detect it.  If you don’t have TB, the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test says so 99% of the time.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235980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8308" y="1061467"/>
            <a:ext cx="8681943" cy="5373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A great-sounding diagnostic test for TB:  if you have TB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the test is </a:t>
            </a:r>
            <a:r>
              <a:rPr lang="en-US" sz="4400" dirty="0" smtClean="0">
                <a:solidFill>
                  <a:srgbClr val="247643"/>
                </a:solidFill>
                <a:latin typeface="Comic Sans MS"/>
                <a:cs typeface="Comic Sans MS"/>
              </a:rPr>
              <a:t>guaranteed</a:t>
            </a:r>
            <a:r>
              <a:rPr lang="en-US" sz="4400" dirty="0" smtClean="0">
                <a:latin typeface="Comic Sans MS"/>
                <a:cs typeface="Comic Sans MS"/>
              </a:rPr>
              <a:t> to detect it.  If you don’t have TB, the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test says so 99% of the time.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Your doctor gives you the test,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and </a:t>
            </a:r>
            <a:r>
              <a:rPr lang="en-US" sz="4400" dirty="0" smtClean="0">
                <a:solidFill>
                  <a:srgbClr val="EE040A"/>
                </a:solidFill>
                <a:latin typeface="Comic Sans MS"/>
                <a:cs typeface="Comic Sans MS"/>
              </a:rPr>
              <a:t>it says you have TB!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65723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681943" cy="5373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test </a:t>
            </a:r>
            <a:r>
              <a:rPr lang="en-US" sz="4400" dirty="0" smtClean="0">
                <a:solidFill>
                  <a:srgbClr val="EE040A"/>
                </a:solidFill>
                <a:latin typeface="Comic Sans MS"/>
                <a:cs typeface="Comic Sans MS"/>
              </a:rPr>
              <a:t>says TB!</a:t>
            </a:r>
            <a:endParaRPr lang="en-US" sz="4400" dirty="0">
              <a:latin typeface="Comic Sans MS"/>
              <a:cs typeface="Comic Sans MS"/>
            </a:endParaRP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TB is a serious disease and the test is at least 99% accurate.</a:t>
            </a:r>
          </a:p>
          <a:p>
            <a:pPr lvl="0" algn="l"/>
            <a:r>
              <a:rPr lang="en-US" sz="4400" dirty="0">
                <a:solidFill>
                  <a:srgbClr val="000000"/>
                </a:solidFill>
                <a:latin typeface="Comic Sans MS"/>
                <a:cs typeface="Comic Sans MS"/>
              </a:rPr>
              <a:t>How worried should you be?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What is the probability that you  actually have TB?</a:t>
            </a:r>
          </a:p>
          <a:p>
            <a:pPr algn="l"/>
            <a:endParaRPr lang="en-US" sz="4400" dirty="0" smtClean="0">
              <a:latin typeface="+mj-lt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164597481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9121" y="1262480"/>
            <a:ext cx="8344652" cy="49305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What is the probability that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you have TB given that a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99% accurate says you do</a:t>
            </a:r>
            <a:r>
              <a:rPr lang="en-US" sz="5400" dirty="0" smtClean="0">
                <a:solidFill>
                  <a:srgbClr val="9E0096"/>
                </a:solidFill>
                <a:latin typeface="Comic Sans MS"/>
                <a:cs typeface="Comic Sans MS"/>
              </a:rPr>
              <a:t>?</a:t>
            </a:r>
          </a:p>
          <a:p>
            <a:pPr algn="l"/>
            <a:endParaRPr lang="en-US" sz="5400" dirty="0">
              <a:solidFill>
                <a:srgbClr val="CC0099"/>
              </a:solidFill>
              <a:latin typeface="Comic Sans MS"/>
              <a:cs typeface="Comic Sans MS"/>
            </a:endParaRPr>
          </a:p>
          <a:p>
            <a:pPr algn="l"/>
            <a:r>
              <a:rPr lang="en-US" sz="5400" dirty="0" smtClean="0">
                <a:latin typeface="Comic Sans MS"/>
                <a:cs typeface="Comic Sans MS"/>
              </a:rPr>
              <a:t>“</a:t>
            </a:r>
            <a:r>
              <a:rPr lang="en-US" sz="6600" dirty="0" smtClean="0">
                <a:solidFill>
                  <a:srgbClr val="247643"/>
                </a:solidFill>
                <a:latin typeface="Comic Sans MS"/>
                <a:cs typeface="Comic Sans MS"/>
              </a:rPr>
              <a:t>+</a:t>
            </a:r>
            <a:r>
              <a:rPr lang="en-US" sz="5400" dirty="0" smtClean="0">
                <a:latin typeface="Comic Sans MS"/>
                <a:cs typeface="Comic Sans MS"/>
              </a:rPr>
              <a:t>” for </a:t>
            </a:r>
            <a:r>
              <a:rPr lang="en-US" sz="5400" dirty="0" smtClean="0">
                <a:solidFill>
                  <a:srgbClr val="0000CC"/>
                </a:solidFill>
                <a:latin typeface="Comic Sans MS"/>
                <a:cs typeface="Comic Sans MS"/>
              </a:rPr>
              <a:t>[</a:t>
            </a:r>
            <a:r>
              <a:rPr lang="en-US" sz="5400" dirty="0" smtClean="0">
                <a:solidFill>
                  <a:srgbClr val="247643"/>
                </a:solidFill>
                <a:latin typeface="Comic Sans MS"/>
                <a:cs typeface="Comic Sans MS"/>
              </a:rPr>
              <a:t>test positive</a:t>
            </a:r>
            <a:r>
              <a:rPr lang="en-US" sz="5400" dirty="0" smtClean="0">
                <a:solidFill>
                  <a:srgbClr val="0000CC"/>
                </a:solidFill>
                <a:latin typeface="Comic Sans MS"/>
                <a:cs typeface="Comic Sans MS"/>
              </a:rPr>
              <a:t>]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392718"/>
              </p:ext>
            </p:extLst>
          </p:nvPr>
        </p:nvGraphicFramePr>
        <p:xfrm>
          <a:off x="733145" y="4285606"/>
          <a:ext cx="7627785" cy="1048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4" imgW="1752600" imgH="241300" progId="Equation.DSMT4">
                  <p:embed/>
                </p:oleObj>
              </mc:Choice>
              <mc:Fallback>
                <p:oleObj name="Equation" r:id="rId4" imgW="17526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3145" y="4285606"/>
                        <a:ext cx="7627785" cy="10483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4" name="TextBox 3"/>
          <p:cNvSpPr txBox="1"/>
          <p:nvPr/>
        </p:nvSpPr>
        <p:spPr>
          <a:xfrm>
            <a:off x="3023513" y="4038600"/>
            <a:ext cx="3743850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solidFill>
                  <a:srgbClr val="247643"/>
                </a:solidFill>
                <a:latin typeface="+mj-lt"/>
              </a:rPr>
              <a:t>      </a:t>
            </a:r>
            <a:r>
              <a:rPr lang="en-US" sz="8000" dirty="0" smtClean="0">
                <a:solidFill>
                  <a:srgbClr val="247643"/>
                </a:solidFill>
                <a:latin typeface="Comic Sans MS"/>
                <a:cs typeface="Comic Sans MS"/>
              </a:rPr>
              <a:t> +</a:t>
            </a:r>
            <a:r>
              <a:rPr lang="en-US" sz="6000" dirty="0" smtClean="0">
                <a:solidFill>
                  <a:srgbClr val="247643"/>
                </a:solidFill>
                <a:latin typeface="+mj-lt"/>
              </a:rPr>
              <a:t>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98774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671606"/>
              </p:ext>
            </p:extLst>
          </p:nvPr>
        </p:nvGraphicFramePr>
        <p:xfrm>
          <a:off x="2147422" y="1248028"/>
          <a:ext cx="4863089" cy="1153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4" imgW="1016000" imgH="241300" progId="Equation.DSMT4">
                  <p:embed/>
                </p:oleObj>
              </mc:Choice>
              <mc:Fallback>
                <p:oleObj name="Equation" r:id="rId4" imgW="10160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47422" y="1248028"/>
                        <a:ext cx="4863089" cy="1153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257559"/>
              </p:ext>
            </p:extLst>
          </p:nvPr>
        </p:nvGraphicFramePr>
        <p:xfrm>
          <a:off x="1023399" y="2012624"/>
          <a:ext cx="7050087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Equation" r:id="rId6" imgW="1473200" imgH="469900" progId="Equation.DSMT4">
                  <p:embed/>
                </p:oleObj>
              </mc:Choice>
              <mc:Fallback>
                <p:oleObj name="Equation" r:id="rId6" imgW="14732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23399" y="2012624"/>
                        <a:ext cx="7050087" cy="224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9439" y="4380679"/>
            <a:ext cx="8676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false positive</a:t>
            </a:r>
            <a:r>
              <a:rPr lang="en-US" sz="5400" dirty="0" smtClean="0">
                <a:latin typeface="Comic Sans MS"/>
                <a:cs typeface="Comic Sans MS"/>
              </a:rPr>
              <a:t> rate only 1%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</p:spTree>
    <p:extLst>
      <p:ext uri="{BB962C8B-B14F-4D97-AF65-F5344CB8AC3E}">
        <p14:creationId xmlns:p14="http://schemas.microsoft.com/office/powerpoint/2010/main" val="118341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905000" y="228600"/>
            <a:ext cx="58674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Odds of an Event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47800"/>
            <a:ext cx="32118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/>
                <a:cs typeface="Comic Sans MS"/>
              </a:rPr>
              <a:t>Event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209284"/>
              </p:ext>
            </p:extLst>
          </p:nvPr>
        </p:nvGraphicFramePr>
        <p:xfrm>
          <a:off x="850769" y="2362200"/>
          <a:ext cx="7156043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3" imgW="1257300" imgH="495300" progId="Equation.DSMT4">
                  <p:embed/>
                </p:oleObj>
              </mc:Choice>
              <mc:Fallback>
                <p:oleObj name="Equation" r:id="rId3" imgW="1257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0769" y="2362200"/>
                        <a:ext cx="7156043" cy="281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686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862408"/>
              </p:ext>
            </p:extLst>
          </p:nvPr>
        </p:nvGraphicFramePr>
        <p:xfrm>
          <a:off x="796925" y="2405339"/>
          <a:ext cx="7889875" cy="2242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Equation" r:id="rId4" imgW="1739900" imgH="495300" progId="Equation.DSMT4">
                  <p:embed/>
                </p:oleObj>
              </mc:Choice>
              <mc:Fallback>
                <p:oleObj name="Equation" r:id="rId4" imgW="17399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6925" y="2405339"/>
                        <a:ext cx="7889875" cy="2242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</p:spTree>
    <p:extLst>
      <p:ext uri="{BB962C8B-B14F-4D97-AF65-F5344CB8AC3E}">
        <p14:creationId xmlns:p14="http://schemas.microsoft.com/office/powerpoint/2010/main" val="279905051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405316"/>
              </p:ext>
            </p:extLst>
          </p:nvPr>
        </p:nvGraphicFramePr>
        <p:xfrm>
          <a:off x="228600" y="990600"/>
          <a:ext cx="8769133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Equation" r:id="rId4" imgW="2108200" imgH="495300" progId="Equation.DSMT4">
                  <p:embed/>
                </p:oleObj>
              </mc:Choice>
              <mc:Fallback>
                <p:oleObj name="Equation" r:id="rId4" imgW="2108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" y="990600"/>
                        <a:ext cx="8769133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747737"/>
              </p:ext>
            </p:extLst>
          </p:nvPr>
        </p:nvGraphicFramePr>
        <p:xfrm>
          <a:off x="244475" y="3352800"/>
          <a:ext cx="8899525" cy="175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Equation" r:id="rId6" imgW="2514600" imgH="495300" progId="Equation.DSMT4">
                  <p:embed/>
                </p:oleObj>
              </mc:Choice>
              <mc:Fallback>
                <p:oleObj name="Equation" r:id="rId6" imgW="25146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4475" y="3352800"/>
                        <a:ext cx="8899525" cy="1750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16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48148"/>
              </p:ext>
            </p:extLst>
          </p:nvPr>
        </p:nvGraphicFramePr>
        <p:xfrm>
          <a:off x="228600" y="990600"/>
          <a:ext cx="8769133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9" name="Equation" r:id="rId4" imgW="2108200" imgH="495300" progId="Equation.DSMT4">
                  <p:embed/>
                </p:oleObj>
              </mc:Choice>
              <mc:Fallback>
                <p:oleObj name="Equation" r:id="rId4" imgW="2108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" y="990600"/>
                        <a:ext cx="8769133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772926"/>
              </p:ext>
            </p:extLst>
          </p:nvPr>
        </p:nvGraphicFramePr>
        <p:xfrm>
          <a:off x="155675" y="3335336"/>
          <a:ext cx="8988325" cy="1767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name="Equation" r:id="rId6" imgW="2514600" imgH="495300" progId="Equation.DSMT4">
                  <p:embed/>
                </p:oleObj>
              </mc:Choice>
              <mc:Fallback>
                <p:oleObj name="Equation" r:id="rId6" imgW="25146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5675" y="3335336"/>
                        <a:ext cx="8988325" cy="17676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/>
          <p:cNvCxnSpPr/>
          <p:nvPr/>
        </p:nvCxnSpPr>
        <p:spPr bwMode="auto">
          <a:xfrm>
            <a:off x="6477000" y="3543300"/>
            <a:ext cx="1524000" cy="6477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7543800" y="4381500"/>
            <a:ext cx="1524000" cy="6477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91633454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334962"/>
              </p:ext>
            </p:extLst>
          </p:nvPr>
        </p:nvGraphicFramePr>
        <p:xfrm>
          <a:off x="228600" y="990600"/>
          <a:ext cx="8769133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Equation" r:id="rId4" imgW="2108200" imgH="495300" progId="Equation.DSMT4">
                  <p:embed/>
                </p:oleObj>
              </mc:Choice>
              <mc:Fallback>
                <p:oleObj name="Equation" r:id="rId4" imgW="2108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" y="990600"/>
                        <a:ext cx="8769133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787793"/>
              </p:ext>
            </p:extLst>
          </p:nvPr>
        </p:nvGraphicFramePr>
        <p:xfrm>
          <a:off x="685800" y="3124200"/>
          <a:ext cx="7780767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" name="Equation" r:id="rId6" imgW="2019300" imgH="495300" progId="Equation.DSMT4">
                  <p:embed/>
                </p:oleObj>
              </mc:Choice>
              <mc:Fallback>
                <p:oleObj name="Equation" r:id="rId6" imgW="2019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5800" y="3124200"/>
                        <a:ext cx="7780767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590993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209177"/>
              </p:ext>
            </p:extLst>
          </p:nvPr>
        </p:nvGraphicFramePr>
        <p:xfrm>
          <a:off x="228600" y="990600"/>
          <a:ext cx="8769133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" name="Equation" r:id="rId4" imgW="2108200" imgH="495300" progId="Equation.DSMT4">
                  <p:embed/>
                </p:oleObj>
              </mc:Choice>
              <mc:Fallback>
                <p:oleObj name="Equation" r:id="rId4" imgW="2108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" y="990600"/>
                        <a:ext cx="8769133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39879"/>
              </p:ext>
            </p:extLst>
          </p:nvPr>
        </p:nvGraphicFramePr>
        <p:xfrm>
          <a:off x="514350" y="3124200"/>
          <a:ext cx="8123238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" name="Equation" r:id="rId6" imgW="2108200" imgH="495300" progId="Equation.DSMT4">
                  <p:embed/>
                </p:oleObj>
              </mc:Choice>
              <mc:Fallback>
                <p:oleObj name="Equation" r:id="rId6" imgW="2108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4350" y="3124200"/>
                        <a:ext cx="8123238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051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166784"/>
              </p:ext>
            </p:extLst>
          </p:nvPr>
        </p:nvGraphicFramePr>
        <p:xfrm>
          <a:off x="228600" y="990600"/>
          <a:ext cx="8769133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name="Equation" r:id="rId4" imgW="2108200" imgH="495300" progId="Equation.DSMT4">
                  <p:embed/>
                </p:oleObj>
              </mc:Choice>
              <mc:Fallback>
                <p:oleObj name="Equation" r:id="rId4" imgW="2108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" y="990600"/>
                        <a:ext cx="8769133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604184"/>
              </p:ext>
            </p:extLst>
          </p:nvPr>
        </p:nvGraphicFramePr>
        <p:xfrm>
          <a:off x="522288" y="3124200"/>
          <a:ext cx="7535862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Equation" r:id="rId6" imgW="1955800" imgH="495300" progId="Equation.DSMT4">
                  <p:embed/>
                </p:oleObj>
              </mc:Choice>
              <mc:Fallback>
                <p:oleObj name="Equation" r:id="rId6" imgW="19558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2288" y="3124200"/>
                        <a:ext cx="7535862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716056"/>
              </p:ext>
            </p:extLst>
          </p:nvPr>
        </p:nvGraphicFramePr>
        <p:xfrm>
          <a:off x="973138" y="3352800"/>
          <a:ext cx="4244975" cy="314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Equation" r:id="rId8" imgW="635000" imgH="469900" progId="Equation.DSMT4">
                  <p:embed/>
                </p:oleObj>
              </mc:Choice>
              <mc:Fallback>
                <p:oleObj name="Equation" r:id="rId8" imgW="635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73138" y="3352800"/>
                        <a:ext cx="4244975" cy="314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301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78151"/>
              </p:ext>
            </p:extLst>
          </p:nvPr>
        </p:nvGraphicFramePr>
        <p:xfrm>
          <a:off x="228600" y="990600"/>
          <a:ext cx="8769133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" name="Equation" r:id="rId4" imgW="2108200" imgH="495300" progId="Equation.DSMT4">
                  <p:embed/>
                </p:oleObj>
              </mc:Choice>
              <mc:Fallback>
                <p:oleObj name="Equation" r:id="rId4" imgW="2108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" y="990600"/>
                        <a:ext cx="8769133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890797"/>
              </p:ext>
            </p:extLst>
          </p:nvPr>
        </p:nvGraphicFramePr>
        <p:xfrm>
          <a:off x="522288" y="3124200"/>
          <a:ext cx="7535862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Equation" r:id="rId6" imgW="1955800" imgH="495300" progId="Equation.DSMT4">
                  <p:embed/>
                </p:oleObj>
              </mc:Choice>
              <mc:Fallback>
                <p:oleObj name="Equation" r:id="rId6" imgW="19558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2288" y="3124200"/>
                        <a:ext cx="7535862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007248"/>
              </p:ext>
            </p:extLst>
          </p:nvPr>
        </p:nvGraphicFramePr>
        <p:xfrm>
          <a:off x="973138" y="3352800"/>
          <a:ext cx="4244975" cy="314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name="Equation" r:id="rId8" imgW="635000" imgH="469900" progId="Equation.DSMT4">
                  <p:embed/>
                </p:oleObj>
              </mc:Choice>
              <mc:Fallback>
                <p:oleObj name="Equation" r:id="rId8" imgW="635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73138" y="3352800"/>
                        <a:ext cx="4244975" cy="314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928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725102"/>
              </p:ext>
            </p:extLst>
          </p:nvPr>
        </p:nvGraphicFramePr>
        <p:xfrm>
          <a:off x="228600" y="762000"/>
          <a:ext cx="8769133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9" name="Equation" r:id="rId4" imgW="2108200" imgH="495300" progId="Equation.DSMT4">
                  <p:embed/>
                </p:oleObj>
              </mc:Choice>
              <mc:Fallback>
                <p:oleObj name="Equation" r:id="rId4" imgW="2108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" y="762000"/>
                        <a:ext cx="8769133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897251"/>
              </p:ext>
            </p:extLst>
          </p:nvPr>
        </p:nvGraphicFramePr>
        <p:xfrm>
          <a:off x="514350" y="2743200"/>
          <a:ext cx="8123238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name="Equation" r:id="rId6" imgW="2108200" imgH="495300" progId="Equation.DSMT4">
                  <p:embed/>
                </p:oleObj>
              </mc:Choice>
              <mc:Fallback>
                <p:oleObj name="Equation" r:id="rId6" imgW="2108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4350" y="2743200"/>
                        <a:ext cx="8123238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103631"/>
              </p:ext>
            </p:extLst>
          </p:nvPr>
        </p:nvGraphicFramePr>
        <p:xfrm>
          <a:off x="522288" y="4648200"/>
          <a:ext cx="7535862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name="Equation" r:id="rId8" imgW="1955800" imgH="495300" progId="Equation.DSMT4">
                  <p:embed/>
                </p:oleObj>
              </mc:Choice>
              <mc:Fallback>
                <p:oleObj name="Equation" r:id="rId8" imgW="19558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2288" y="4648200"/>
                        <a:ext cx="7535862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510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954446"/>
              </p:ext>
            </p:extLst>
          </p:nvPr>
        </p:nvGraphicFramePr>
        <p:xfrm>
          <a:off x="228600" y="762000"/>
          <a:ext cx="8769133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Equation" r:id="rId4" imgW="2108200" imgH="495300" progId="Equation.DSMT4">
                  <p:embed/>
                </p:oleObj>
              </mc:Choice>
              <mc:Fallback>
                <p:oleObj name="Equation" r:id="rId4" imgW="2108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" y="762000"/>
                        <a:ext cx="8769133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335593"/>
              </p:ext>
            </p:extLst>
          </p:nvPr>
        </p:nvGraphicFramePr>
        <p:xfrm>
          <a:off x="514350" y="2743200"/>
          <a:ext cx="8123238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Equation" r:id="rId6" imgW="2108200" imgH="495300" progId="Equation.DSMT4">
                  <p:embed/>
                </p:oleObj>
              </mc:Choice>
              <mc:Fallback>
                <p:oleObj name="Equation" r:id="rId6" imgW="2108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4350" y="2743200"/>
                        <a:ext cx="8123238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965356"/>
              </p:ext>
            </p:extLst>
          </p:nvPr>
        </p:nvGraphicFramePr>
        <p:xfrm>
          <a:off x="1598613" y="4697413"/>
          <a:ext cx="5383212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2" name="Equation" r:id="rId8" imgW="1397000" imgH="469900" progId="Equation.DSMT4">
                  <p:embed/>
                </p:oleObj>
              </mc:Choice>
              <mc:Fallback>
                <p:oleObj name="Equation" r:id="rId8" imgW="1397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98613" y="4697413"/>
                        <a:ext cx="5383212" cy="180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346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333309"/>
              </p:ext>
            </p:extLst>
          </p:nvPr>
        </p:nvGraphicFramePr>
        <p:xfrm>
          <a:off x="228600" y="762000"/>
          <a:ext cx="8769133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" name="Equation" r:id="rId4" imgW="2108200" imgH="495300" progId="Equation.DSMT4">
                  <p:embed/>
                </p:oleObj>
              </mc:Choice>
              <mc:Fallback>
                <p:oleObj name="Equation" r:id="rId4" imgW="2108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" y="762000"/>
                        <a:ext cx="8769133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081396"/>
              </p:ext>
            </p:extLst>
          </p:nvPr>
        </p:nvGraphicFramePr>
        <p:xfrm>
          <a:off x="514350" y="2743200"/>
          <a:ext cx="8123238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" name="Equation" r:id="rId6" imgW="2108200" imgH="495300" progId="Equation.DSMT4">
                  <p:embed/>
                </p:oleObj>
              </mc:Choice>
              <mc:Fallback>
                <p:oleObj name="Equation" r:id="rId6" imgW="2108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4350" y="2743200"/>
                        <a:ext cx="8123238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66855"/>
              </p:ext>
            </p:extLst>
          </p:nvPr>
        </p:nvGraphicFramePr>
        <p:xfrm>
          <a:off x="2014538" y="5186363"/>
          <a:ext cx="455136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name="Equation" r:id="rId8" imgW="1181100" imgH="215900" progId="Equation.DSMT4">
                  <p:embed/>
                </p:oleObj>
              </mc:Choice>
              <mc:Fallback>
                <p:oleObj name="Equation" r:id="rId8" imgW="11811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14538" y="5186363"/>
                        <a:ext cx="4551362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525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905000" y="228600"/>
            <a:ext cx="58674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Odds of an Event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4344" y="990600"/>
            <a:ext cx="7099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 smtClean="0">
                <a:solidFill>
                  <a:srgbClr val="A92082"/>
                </a:solidFill>
                <a:latin typeface="Comic Sans MS"/>
                <a:cs typeface="Comic Sans MS"/>
              </a:rPr>
              <a:t>example:  </a:t>
            </a:r>
            <a:r>
              <a:rPr lang="en-US" sz="5400" dirty="0" smtClean="0">
                <a:latin typeface="Comic Sans MS"/>
                <a:cs typeface="Comic Sans MS"/>
              </a:rPr>
              <a:t>6-sided die</a:t>
            </a:r>
            <a:endParaRPr lang="en-US" sz="4400" dirty="0">
              <a:latin typeface="Comic Sans MS"/>
              <a:cs typeface="Comic Sans M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058761"/>
              </p:ext>
            </p:extLst>
          </p:nvPr>
        </p:nvGraphicFramePr>
        <p:xfrm>
          <a:off x="1700084" y="1600200"/>
          <a:ext cx="4167316" cy="2055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Equation" r:id="rId3" imgW="952500" imgH="469900" progId="Equation.DSMT4">
                  <p:embed/>
                </p:oleObj>
              </mc:Choice>
              <mc:Fallback>
                <p:oleObj name="Equation" r:id="rId3" imgW="952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0084" y="1600200"/>
                        <a:ext cx="4167316" cy="2055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501818"/>
              </p:ext>
            </p:extLst>
          </p:nvPr>
        </p:nvGraphicFramePr>
        <p:xfrm>
          <a:off x="778476" y="3276600"/>
          <a:ext cx="7451124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Equation" r:id="rId5" imgW="1701800" imgH="469900" progId="Equation.DSMT4">
                  <p:embed/>
                </p:oleObj>
              </mc:Choice>
              <mc:Fallback>
                <p:oleObj name="Equation" r:id="rId5" imgW="1701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8476" y="3276600"/>
                        <a:ext cx="7451124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14600" y="5077361"/>
            <a:ext cx="40721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i="1" dirty="0" smtClean="0">
                <a:latin typeface="Comic Sans MS"/>
                <a:cs typeface="Comic Sans MS"/>
              </a:rPr>
              <a:t>“1 to 5”</a:t>
            </a:r>
            <a:endParaRPr lang="en-US" sz="8000" i="1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80273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154904"/>
              </p:ext>
            </p:extLst>
          </p:nvPr>
        </p:nvGraphicFramePr>
        <p:xfrm>
          <a:off x="4466789" y="940895"/>
          <a:ext cx="4041775" cy="218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Equation" r:id="rId4" imgW="914400" imgH="495300" progId="Equation.DSMT4">
                  <p:embed/>
                </p:oleObj>
              </mc:Choice>
              <mc:Fallback>
                <p:oleObj name="Equation" r:id="rId4" imgW="914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66789" y="940895"/>
                        <a:ext cx="4041775" cy="2182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  <a:latin typeface="Comic Sans MS"/>
                <a:cs typeface="Comic Sans MS"/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626072"/>
              </p:ext>
            </p:extLst>
          </p:nvPr>
        </p:nvGraphicFramePr>
        <p:xfrm>
          <a:off x="2552121" y="3506659"/>
          <a:ext cx="6288088" cy="218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Equation" r:id="rId6" imgW="1422400" imgH="495300" progId="Equation.DSMT4">
                  <p:embed/>
                </p:oleObj>
              </mc:Choice>
              <mc:Fallback>
                <p:oleObj name="Equation" r:id="rId6" imgW="1422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52121" y="3506659"/>
                        <a:ext cx="6288088" cy="2182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719636" y="2827566"/>
            <a:ext cx="2636215" cy="1015663"/>
            <a:chOff x="719636" y="2827566"/>
            <a:chExt cx="2636215" cy="1015663"/>
          </a:xfrm>
        </p:grpSpPr>
        <p:sp>
          <p:nvSpPr>
            <p:cNvPr id="2" name="TextBox 1"/>
            <p:cNvSpPr txBox="1"/>
            <p:nvPr/>
          </p:nvSpPr>
          <p:spPr>
            <a:xfrm>
              <a:off x="719636" y="2827566"/>
              <a:ext cx="12306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FF33CC"/>
                  </a:solidFill>
                  <a:latin typeface="Comic Sans MS"/>
                  <a:cs typeface="Comic Sans MS"/>
                </a:rPr>
                <a:t>=</a:t>
              </a:r>
              <a:r>
                <a:rPr lang="en-US" sz="6000" dirty="0" smtClean="0">
                  <a:solidFill>
                    <a:srgbClr val="FF33CC"/>
                  </a:solidFill>
                  <a:latin typeface="Comic Sans MS"/>
                  <a:cs typeface="Comic Sans MS"/>
                </a:rPr>
                <a:t> 1</a:t>
              </a:r>
            </a:p>
          </p:txBody>
        </p:sp>
        <p:cxnSp>
          <p:nvCxnSpPr>
            <p:cNvPr id="4" name="Straight Arrow Connector 3"/>
            <p:cNvCxnSpPr>
              <a:stCxn id="2" idx="3"/>
            </p:cNvCxnSpPr>
            <p:nvPr/>
          </p:nvCxnSpPr>
          <p:spPr bwMode="auto">
            <a:xfrm>
              <a:off x="1950261" y="3335398"/>
              <a:ext cx="1405590" cy="474860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6" name="Oval 5"/>
          <p:cNvSpPr/>
          <p:nvPr/>
        </p:nvSpPr>
        <p:spPr bwMode="auto">
          <a:xfrm>
            <a:off x="3124091" y="3337430"/>
            <a:ext cx="3290958" cy="1501853"/>
          </a:xfrm>
          <a:prstGeom prst="ellipse">
            <a:avLst/>
          </a:prstGeom>
          <a:noFill/>
          <a:ln w="4445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/>
              <a:cs typeface="Comic Sans MS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746222"/>
              </p:ext>
            </p:extLst>
          </p:nvPr>
        </p:nvGraphicFramePr>
        <p:xfrm>
          <a:off x="287338" y="1501775"/>
          <a:ext cx="46037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Equation" r:id="rId8" imgW="1041400" imgH="228600" progId="Equation.DSMT4">
                  <p:embed/>
                </p:oleObj>
              </mc:Choice>
              <mc:Fallback>
                <p:oleObj name="Equation" r:id="rId8" imgW="1041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7338" y="1501775"/>
                        <a:ext cx="4603750" cy="100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592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193602"/>
              </p:ext>
            </p:extLst>
          </p:nvPr>
        </p:nvGraphicFramePr>
        <p:xfrm>
          <a:off x="4466789" y="940895"/>
          <a:ext cx="4041775" cy="218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Equation" r:id="rId4" imgW="914400" imgH="495300" progId="Equation.DSMT4">
                  <p:embed/>
                </p:oleObj>
              </mc:Choice>
              <mc:Fallback>
                <p:oleObj name="Equation" r:id="rId4" imgW="914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66789" y="940895"/>
                        <a:ext cx="4041775" cy="2182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  <a:latin typeface="Comic Sans MS"/>
                <a:cs typeface="Comic Sans MS"/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650714"/>
              </p:ext>
            </p:extLst>
          </p:nvPr>
        </p:nvGraphicFramePr>
        <p:xfrm>
          <a:off x="2552121" y="3506659"/>
          <a:ext cx="6288088" cy="218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Equation" r:id="rId6" imgW="1422400" imgH="495300" progId="Equation.DSMT4">
                  <p:embed/>
                </p:oleObj>
              </mc:Choice>
              <mc:Fallback>
                <p:oleObj name="Equation" r:id="rId6" imgW="1422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52121" y="3506659"/>
                        <a:ext cx="6288088" cy="2182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719636" y="2827566"/>
            <a:ext cx="2636215" cy="1015663"/>
            <a:chOff x="719636" y="2827566"/>
            <a:chExt cx="2636215" cy="1015663"/>
          </a:xfrm>
        </p:grpSpPr>
        <p:sp>
          <p:nvSpPr>
            <p:cNvPr id="2" name="TextBox 1"/>
            <p:cNvSpPr txBox="1"/>
            <p:nvPr/>
          </p:nvSpPr>
          <p:spPr>
            <a:xfrm>
              <a:off x="719636" y="2827566"/>
              <a:ext cx="12306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FF33CC"/>
                  </a:solidFill>
                  <a:latin typeface="Comic Sans MS"/>
                  <a:cs typeface="Comic Sans MS"/>
                </a:rPr>
                <a:t>=</a:t>
              </a:r>
              <a:r>
                <a:rPr lang="en-US" sz="6000" dirty="0" smtClean="0">
                  <a:solidFill>
                    <a:srgbClr val="FF33CC"/>
                  </a:solidFill>
                  <a:latin typeface="Comic Sans MS"/>
                  <a:cs typeface="Comic Sans MS"/>
                </a:rPr>
                <a:t> 1</a:t>
              </a:r>
            </a:p>
          </p:txBody>
        </p:sp>
        <p:cxnSp>
          <p:nvCxnSpPr>
            <p:cNvPr id="4" name="Straight Arrow Connector 3"/>
            <p:cNvCxnSpPr>
              <a:stCxn id="2" idx="3"/>
            </p:cNvCxnSpPr>
            <p:nvPr/>
          </p:nvCxnSpPr>
          <p:spPr bwMode="auto">
            <a:xfrm>
              <a:off x="1950261" y="3335398"/>
              <a:ext cx="1405590" cy="474860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6" name="Oval 5"/>
          <p:cNvSpPr/>
          <p:nvPr/>
        </p:nvSpPr>
        <p:spPr bwMode="auto">
          <a:xfrm>
            <a:off x="3124091" y="3337430"/>
            <a:ext cx="3290958" cy="1501853"/>
          </a:xfrm>
          <a:prstGeom prst="ellipse">
            <a:avLst/>
          </a:prstGeom>
          <a:noFill/>
          <a:ln w="4445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/>
              <a:cs typeface="Comic Sans MS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384355"/>
              </p:ext>
            </p:extLst>
          </p:nvPr>
        </p:nvGraphicFramePr>
        <p:xfrm>
          <a:off x="762879" y="1501774"/>
          <a:ext cx="364966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Equation" r:id="rId8" imgW="825500" imgH="228600" progId="Equation.DSMT4">
                  <p:embed/>
                </p:oleObj>
              </mc:Choice>
              <mc:Fallback>
                <p:oleObj name="Equation" r:id="rId8" imgW="8255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879" y="1501774"/>
                        <a:ext cx="3649662" cy="1008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944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697871"/>
              </p:ext>
            </p:extLst>
          </p:nvPr>
        </p:nvGraphicFramePr>
        <p:xfrm>
          <a:off x="792175" y="914683"/>
          <a:ext cx="7635848" cy="2182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quation" r:id="rId4" imgW="1727200" imgH="495300" progId="Equation.DSMT4">
                  <p:embed/>
                </p:oleObj>
              </mc:Choice>
              <mc:Fallback>
                <p:oleObj name="Equation" r:id="rId4" imgW="1727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2175" y="914683"/>
                        <a:ext cx="7635848" cy="2182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836212"/>
              </p:ext>
            </p:extLst>
          </p:nvPr>
        </p:nvGraphicFramePr>
        <p:xfrm>
          <a:off x="4095750" y="3506788"/>
          <a:ext cx="3200400" cy="218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Equation" r:id="rId6" imgW="723900" imgH="495300" progId="Equation.DSMT4">
                  <p:embed/>
                </p:oleObj>
              </mc:Choice>
              <mc:Fallback>
                <p:oleObj name="Equation" r:id="rId6" imgW="7239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95750" y="3506788"/>
                        <a:ext cx="3200400" cy="2182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168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002807"/>
              </p:ext>
            </p:extLst>
          </p:nvPr>
        </p:nvGraphicFramePr>
        <p:xfrm>
          <a:off x="348829" y="1360548"/>
          <a:ext cx="188277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Equation" r:id="rId4" imgW="546100" imgH="203200" progId="Equation.DSMT4">
                  <p:embed/>
                </p:oleObj>
              </mc:Choice>
              <mc:Fallback>
                <p:oleObj name="Equation" r:id="rId4" imgW="5461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8829" y="1360548"/>
                        <a:ext cx="1882775" cy="696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1108878" y="3564918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/>
                <a:cs typeface="Comic Sans MS"/>
              </a:rPr>
              <a:t>Total Probability Rule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31802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/>
                <a:cs typeface="Comic Sans MS"/>
              </a:rPr>
              <a:t>You do or you don’t</a:t>
            </a:r>
          </a:p>
        </p:txBody>
      </p:sp>
    </p:spTree>
    <p:extLst>
      <p:ext uri="{BB962C8B-B14F-4D97-AF65-F5344CB8AC3E}">
        <p14:creationId xmlns:p14="http://schemas.microsoft.com/office/powerpoint/2010/main" val="51247259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956350"/>
              </p:ext>
            </p:extLst>
          </p:nvPr>
        </p:nvGraphicFramePr>
        <p:xfrm>
          <a:off x="354013" y="1298575"/>
          <a:ext cx="8361362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Equation" r:id="rId4" imgW="2425700" imgH="457200" progId="Equation.DSMT4">
                  <p:embed/>
                </p:oleObj>
              </mc:Choice>
              <mc:Fallback>
                <p:oleObj name="Equation" r:id="rId4" imgW="2425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4013" y="1298575"/>
                        <a:ext cx="8361362" cy="1570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1108878" y="3564918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/>
                <a:cs typeface="Comic Sans MS"/>
              </a:rPr>
              <a:t>Total Probability Rule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04657"/>
              </p:ext>
            </p:extLst>
          </p:nvPr>
        </p:nvGraphicFramePr>
        <p:xfrm>
          <a:off x="348829" y="1360548"/>
          <a:ext cx="188277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Equation" r:id="rId6" imgW="546100" imgH="203200" progId="Equation.DSMT4">
                  <p:embed/>
                </p:oleObj>
              </mc:Choice>
              <mc:Fallback>
                <p:oleObj name="Equation" r:id="rId6" imgW="5461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8829" y="1360548"/>
                        <a:ext cx="1882775" cy="696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31802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/>
                <a:cs typeface="Comic Sans MS"/>
              </a:rPr>
              <a:t>You do or you don’t</a:t>
            </a:r>
          </a:p>
        </p:txBody>
      </p:sp>
    </p:spTree>
    <p:extLst>
      <p:ext uri="{BB962C8B-B14F-4D97-AF65-F5344CB8AC3E}">
        <p14:creationId xmlns:p14="http://schemas.microsoft.com/office/powerpoint/2010/main" val="71627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466813"/>
              </p:ext>
            </p:extLst>
          </p:nvPr>
        </p:nvGraphicFramePr>
        <p:xfrm>
          <a:off x="354013" y="1298575"/>
          <a:ext cx="8361362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Equation" r:id="rId4" imgW="2425700" imgH="457200" progId="Equation.DSMT4">
                  <p:embed/>
                </p:oleObj>
              </mc:Choice>
              <mc:Fallback>
                <p:oleObj name="Equation" r:id="rId4" imgW="2425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4013" y="1298575"/>
                        <a:ext cx="8361362" cy="1570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574724"/>
              </p:ext>
            </p:extLst>
          </p:nvPr>
        </p:nvGraphicFramePr>
        <p:xfrm>
          <a:off x="1737539" y="3057525"/>
          <a:ext cx="7005637" cy="226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Equation" r:id="rId6" imgW="2032000" imgH="660400" progId="Equation.DSMT4">
                  <p:embed/>
                </p:oleObj>
              </mc:Choice>
              <mc:Fallback>
                <p:oleObj name="Equation" r:id="rId6" imgW="2032000" imgH="660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37539" y="3057525"/>
                        <a:ext cx="7005637" cy="226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31802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/>
                <a:cs typeface="Comic Sans MS"/>
              </a:rPr>
              <a:t>You do or you don’t</a:t>
            </a:r>
          </a:p>
        </p:txBody>
      </p:sp>
    </p:spTree>
    <p:extLst>
      <p:ext uri="{BB962C8B-B14F-4D97-AF65-F5344CB8AC3E}">
        <p14:creationId xmlns:p14="http://schemas.microsoft.com/office/powerpoint/2010/main" val="113944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832917"/>
              </p:ext>
            </p:extLst>
          </p:nvPr>
        </p:nvGraphicFramePr>
        <p:xfrm>
          <a:off x="354013" y="1298575"/>
          <a:ext cx="8361362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Equation" r:id="rId4" imgW="2425700" imgH="457200" progId="Equation.DSMT4">
                  <p:embed/>
                </p:oleObj>
              </mc:Choice>
              <mc:Fallback>
                <p:oleObj name="Equation" r:id="rId4" imgW="2425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4013" y="1298575"/>
                        <a:ext cx="8361362" cy="1570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579809"/>
              </p:ext>
            </p:extLst>
          </p:nvPr>
        </p:nvGraphicFramePr>
        <p:xfrm>
          <a:off x="1754469" y="3048000"/>
          <a:ext cx="6827838" cy="226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Equation" r:id="rId6" imgW="1981200" imgH="660400" progId="Equation.DSMT4">
                  <p:embed/>
                </p:oleObj>
              </mc:Choice>
              <mc:Fallback>
                <p:oleObj name="Equation" r:id="rId6" imgW="1981200" imgH="660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54469" y="3048000"/>
                        <a:ext cx="6827838" cy="226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31802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/>
                <a:cs typeface="Comic Sans MS"/>
              </a:rPr>
              <a:t>You do or you don’t</a:t>
            </a:r>
          </a:p>
        </p:txBody>
      </p:sp>
    </p:spTree>
    <p:extLst>
      <p:ext uri="{BB962C8B-B14F-4D97-AF65-F5344CB8AC3E}">
        <p14:creationId xmlns:p14="http://schemas.microsoft.com/office/powerpoint/2010/main" val="163652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097387"/>
              </p:ext>
            </p:extLst>
          </p:nvPr>
        </p:nvGraphicFramePr>
        <p:xfrm>
          <a:off x="354013" y="1298575"/>
          <a:ext cx="8361362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Equation" r:id="rId4" imgW="2425700" imgH="457200" progId="Equation.DSMT4">
                  <p:embed/>
                </p:oleObj>
              </mc:Choice>
              <mc:Fallback>
                <p:oleObj name="Equation" r:id="rId4" imgW="2425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4013" y="1298575"/>
                        <a:ext cx="8361362" cy="1570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112437" y="306830"/>
            <a:ext cx="7749983" cy="879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  <a:latin typeface="Comic Sans MS"/>
                <a:cs typeface="Comic Sans MS"/>
              </a:rPr>
              <a:t>Probability of Testing Positive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983233"/>
              </p:ext>
            </p:extLst>
          </p:nvPr>
        </p:nvGraphicFramePr>
        <p:xfrm>
          <a:off x="1608075" y="2838450"/>
          <a:ext cx="473075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Equation" r:id="rId6" imgW="1371600" imgH="469900" progId="Equation.DSMT4">
                  <p:embed/>
                </p:oleObj>
              </mc:Choice>
              <mc:Fallback>
                <p:oleObj name="Equation" r:id="rId6" imgW="13716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08075" y="2838450"/>
                        <a:ext cx="4730750" cy="161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270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717758"/>
              </p:ext>
            </p:extLst>
          </p:nvPr>
        </p:nvGraphicFramePr>
        <p:xfrm>
          <a:off x="746093" y="1276858"/>
          <a:ext cx="4832350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Equation" r:id="rId4" imgW="1358900" imgH="495300" progId="Equation.DSMT4">
                  <p:embed/>
                </p:oleObj>
              </mc:Choice>
              <mc:Fallback>
                <p:oleObj name="Equation" r:id="rId4" imgW="13589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6093" y="1276858"/>
                        <a:ext cx="4832350" cy="175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205847"/>
              </p:ext>
            </p:extLst>
          </p:nvPr>
        </p:nvGraphicFramePr>
        <p:xfrm>
          <a:off x="2966967" y="2946401"/>
          <a:ext cx="4191071" cy="2094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Equation" r:id="rId6" imgW="1397000" imgH="698500" progId="Equation.DSMT4">
                  <p:embed/>
                </p:oleObj>
              </mc:Choice>
              <mc:Fallback>
                <p:oleObj name="Equation" r:id="rId6" imgW="1397000" imgH="698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66967" y="2946401"/>
                        <a:ext cx="4191071" cy="20944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</p:spTree>
    <p:extLst>
      <p:ext uri="{BB962C8B-B14F-4D97-AF65-F5344CB8AC3E}">
        <p14:creationId xmlns:p14="http://schemas.microsoft.com/office/powerpoint/2010/main" val="94339710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587975"/>
              </p:ext>
            </p:extLst>
          </p:nvPr>
        </p:nvGraphicFramePr>
        <p:xfrm>
          <a:off x="746093" y="1276858"/>
          <a:ext cx="4832350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Equation" r:id="rId4" imgW="1358900" imgH="495300" progId="Equation.DSMT4">
                  <p:embed/>
                </p:oleObj>
              </mc:Choice>
              <mc:Fallback>
                <p:oleObj name="Equation" r:id="rId4" imgW="13589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6093" y="1276858"/>
                        <a:ext cx="4832350" cy="175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899698"/>
              </p:ext>
            </p:extLst>
          </p:nvPr>
        </p:nvGraphicFramePr>
        <p:xfrm>
          <a:off x="3024173" y="3232150"/>
          <a:ext cx="3691448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Equation" r:id="rId6" imgW="1104900" imgH="508000" progId="Equation.DSMT4">
                  <p:embed/>
                </p:oleObj>
              </mc:Choice>
              <mc:Fallback>
                <p:oleObj name="Equation" r:id="rId6" imgW="11049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24173" y="3232150"/>
                        <a:ext cx="3691448" cy="169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val 2"/>
          <p:cNvSpPr/>
          <p:nvPr/>
        </p:nvSpPr>
        <p:spPr bwMode="auto">
          <a:xfrm rot="7734783">
            <a:off x="3895171" y="3366056"/>
            <a:ext cx="2879674" cy="1601684"/>
          </a:xfrm>
          <a:prstGeom prst="ellipse">
            <a:avLst/>
          </a:prstGeom>
          <a:noFill/>
          <a:ln w="4445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5045" y="5224542"/>
            <a:ext cx="59584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/>
                <a:cs typeface="Comic Sans MS"/>
              </a:rPr>
              <a:t>What is</a:t>
            </a:r>
            <a:r>
              <a:rPr lang="en-US" sz="6000" dirty="0" smtClean="0">
                <a:latin typeface="+mj-lt"/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Pr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[TB]</a:t>
            </a:r>
            <a:r>
              <a:rPr lang="en-US" sz="6000" dirty="0" smtClean="0">
                <a:latin typeface="Comic Sans MS"/>
                <a:cs typeface="Comic Sans MS"/>
              </a:rPr>
              <a:t>?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</p:spTree>
    <p:extLst>
      <p:ext uri="{BB962C8B-B14F-4D97-AF65-F5344CB8AC3E}">
        <p14:creationId xmlns:p14="http://schemas.microsoft.com/office/powerpoint/2010/main" val="136111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924800" cy="2667000"/>
          </a:xfrm>
        </p:spPr>
        <p:txBody>
          <a:bodyPr/>
          <a:lstStyle/>
          <a:p>
            <a:pPr eaLnBrk="1" hangingPunct="1"/>
            <a:r>
              <a:rPr lang="en-US" sz="5400" b="0" smtClean="0"/>
              <a:t>Prediction is difficult,</a:t>
            </a:r>
            <a:br>
              <a:rPr lang="en-US" sz="5400" b="0" smtClean="0"/>
            </a:br>
            <a:r>
              <a:rPr lang="en-US" sz="5400" b="0" smtClean="0"/>
              <a:t>especially of the future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5181600" cy="762000"/>
          </a:xfrm>
        </p:spPr>
        <p:txBody>
          <a:bodyPr/>
          <a:lstStyle/>
          <a:p>
            <a:pPr eaLnBrk="1" hangingPunct="1"/>
            <a:r>
              <a:rPr lang="en-US" sz="4000" i="1" smtClean="0"/>
              <a:t>--- Niels Bohr</a:t>
            </a:r>
          </a:p>
        </p:txBody>
      </p:sp>
    </p:spTree>
    <p:extLst>
      <p:ext uri="{BB962C8B-B14F-4D97-AF65-F5344CB8AC3E}">
        <p14:creationId xmlns:p14="http://schemas.microsoft.com/office/powerpoint/2010/main" val="4250545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:fad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xfrm>
            <a:off x="1239780" y="228600"/>
            <a:ext cx="7678258" cy="939508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11,000 TB cases </a:t>
            </a:r>
            <a:r>
              <a:rPr lang="en-US" sz="4000" dirty="0" smtClean="0">
                <a:solidFill>
                  <a:schemeClr val="tx1"/>
                </a:solidFill>
              </a:rPr>
              <a:t>reported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941" y="1265483"/>
            <a:ext cx="8718173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CDC got reports of 11,000 cases of TB in US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in 2011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  <a:endParaRPr lang="en-US" sz="4800" dirty="0">
              <a:latin typeface="Comic Sans MS"/>
              <a:cs typeface="Comic Sans MS"/>
            </a:endParaRP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Will be lots of unreported.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So estimate: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511647"/>
              </p:ext>
            </p:extLst>
          </p:nvPr>
        </p:nvGraphicFramePr>
        <p:xfrm>
          <a:off x="2008788" y="3901073"/>
          <a:ext cx="5303030" cy="2194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Equation" r:id="rId4" imgW="1193800" imgH="495300" progId="Equation.DSMT4">
                  <p:embed/>
                </p:oleObj>
              </mc:Choice>
              <mc:Fallback>
                <p:oleObj name="Equation" r:id="rId4" imgW="11938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8788" y="3901073"/>
                        <a:ext cx="5303030" cy="2194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682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642900"/>
              </p:ext>
            </p:extLst>
          </p:nvPr>
        </p:nvGraphicFramePr>
        <p:xfrm>
          <a:off x="1164944" y="1118331"/>
          <a:ext cx="6753239" cy="1922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Equation" r:id="rId4" imgW="1778000" imgH="508000" progId="Equation.DSMT4">
                  <p:embed/>
                </p:oleObj>
              </mc:Choice>
              <mc:Fallback>
                <p:oleObj name="Equation" r:id="rId4" imgW="17780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4944" y="1118331"/>
                        <a:ext cx="6753239" cy="1922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093092"/>
              </p:ext>
            </p:extLst>
          </p:nvPr>
        </p:nvGraphicFramePr>
        <p:xfrm>
          <a:off x="2081213" y="2938846"/>
          <a:ext cx="4953000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Equation" r:id="rId6" imgW="1346200" imgH="889000" progId="Equation.DSMT4">
                  <p:embed/>
                </p:oleObj>
              </mc:Choice>
              <mc:Fallback>
                <p:oleObj name="Equation" r:id="rId6" imgW="1346200" imgH="889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81213" y="2938846"/>
                        <a:ext cx="4953000" cy="325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</p:spTree>
    <p:extLst>
      <p:ext uri="{BB962C8B-B14F-4D97-AF65-F5344CB8AC3E}">
        <p14:creationId xmlns:p14="http://schemas.microsoft.com/office/powerpoint/2010/main" val="285732878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653692"/>
              </p:ext>
            </p:extLst>
          </p:nvPr>
        </p:nvGraphicFramePr>
        <p:xfrm>
          <a:off x="377015" y="1298970"/>
          <a:ext cx="8315689" cy="15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Equation" r:id="rId4" imgW="2413000" imgH="457200" progId="Equation.DSMT4">
                  <p:embed/>
                </p:oleObj>
              </mc:Choice>
              <mc:Fallback>
                <p:oleObj name="Equation" r:id="rId4" imgW="2413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015" y="1298970"/>
                        <a:ext cx="8315689" cy="157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246307"/>
              </p:ext>
            </p:extLst>
          </p:nvPr>
        </p:nvGraphicFramePr>
        <p:xfrm>
          <a:off x="623888" y="2922588"/>
          <a:ext cx="745807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name="Equation" r:id="rId6" imgW="2235200" imgH="495300" progId="Equation.DSMT4">
                  <p:embed/>
                </p:oleObj>
              </mc:Choice>
              <mc:Fallback>
                <p:oleObj name="Equation" r:id="rId6" imgW="2235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3888" y="2922588"/>
                        <a:ext cx="7458075" cy="164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  <a:latin typeface="Comic Sans MS"/>
                <a:cs typeface="Comic Sans MS"/>
              </a:rPr>
              <a:t>TB testing by cases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493174"/>
              </p:ext>
            </p:extLst>
          </p:nvPr>
        </p:nvGraphicFramePr>
        <p:xfrm>
          <a:off x="1723919" y="4327597"/>
          <a:ext cx="1582074" cy="1626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3" name="Equation" r:id="rId8" imgW="457200" imgH="469900" progId="Equation.DSMT4">
                  <p:embed/>
                </p:oleObj>
              </mc:Choice>
              <mc:Fallback>
                <p:oleObj name="Equation" r:id="rId8" imgW="4572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23919" y="4327597"/>
                        <a:ext cx="1582074" cy="1626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88939" y="4626813"/>
            <a:ext cx="5009504" cy="158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>
                <a:latin typeface="Comic Sans MS"/>
                <a:cs typeface="Comic Sans MS"/>
              </a:rPr>
              <a:t>—dominated </a:t>
            </a:r>
            <a:r>
              <a:rPr lang="en-US" sz="4400" dirty="0" smtClean="0">
                <a:latin typeface="Comic Sans MS"/>
                <a:cs typeface="Comic Sans MS"/>
              </a:rPr>
              <a:t>by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false positive rate</a:t>
            </a:r>
          </a:p>
        </p:txBody>
      </p:sp>
    </p:spTree>
    <p:extLst>
      <p:ext uri="{BB962C8B-B14F-4D97-AF65-F5344CB8AC3E}">
        <p14:creationId xmlns:p14="http://schemas.microsoft.com/office/powerpoint/2010/main" val="2582781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  <a:latin typeface="Comic Sans MS"/>
                <a:cs typeface="Comic Sans MS"/>
              </a:rPr>
              <a:t>Unlikely you have TB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838" y="1471987"/>
            <a:ext cx="8643412" cy="4598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B</a:t>
            </a:r>
            <a:r>
              <a:rPr lang="en-US" sz="4800" dirty="0" smtClean="0">
                <a:latin typeface="Comic Sans MS"/>
                <a:cs typeface="Comic Sans MS"/>
              </a:rPr>
              <a:t>ecause of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relatively</a:t>
            </a:r>
          </a:p>
          <a:p>
            <a:pPr algn="l"/>
            <a:r>
              <a:rPr lang="en-US" sz="4800" dirty="0" smtClean="0">
                <a:solidFill>
                  <a:srgbClr val="FF33CC"/>
                </a:solidFill>
                <a:latin typeface="Comic Sans MS"/>
                <a:cs typeface="Comic Sans MS"/>
              </a:rPr>
              <a:t>high false positive rate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(1%)</a:t>
            </a:r>
            <a:r>
              <a:rPr lang="en-US" sz="4800" dirty="0" smtClean="0">
                <a:solidFill>
                  <a:srgbClr val="FF33CC"/>
                </a:solidFill>
                <a:latin typeface="Comic Sans MS"/>
                <a:cs typeface="Comic Sans MS"/>
              </a:rPr>
              <a:t> 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compared to TB rate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(0.01%)</a:t>
            </a:r>
            <a:r>
              <a:rPr lang="en-US" sz="4800" dirty="0" smtClean="0">
                <a:latin typeface="Comic Sans MS"/>
                <a:cs typeface="Comic Sans MS"/>
              </a:rPr>
              <a:t>, </a:t>
            </a:r>
          </a:p>
          <a:p>
            <a:pPr lvl="0" algn="l"/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chance of </a:t>
            </a:r>
            <a:r>
              <a:rPr lang="en-US" sz="4800" dirty="0">
                <a:solidFill>
                  <a:srgbClr val="000000"/>
                </a:solidFill>
                <a:latin typeface="Comic Sans MS"/>
                <a:cs typeface="Comic Sans MS"/>
              </a:rPr>
              <a:t>having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TB remains</a:t>
            </a:r>
          </a:p>
          <a:p>
            <a:pPr lvl="0" algn="l"/>
            <a:r>
              <a:rPr lang="en-US" sz="6000" dirty="0" smtClean="0">
                <a:solidFill>
                  <a:srgbClr val="247643"/>
                </a:solidFill>
                <a:latin typeface="Comic Sans MS"/>
                <a:cs typeface="Comic Sans MS"/>
              </a:rPr>
              <a:t>small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/>
                <a:cs typeface="Comic Sans MS"/>
              </a:rPr>
              <a:t>(1%)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  <a:cs typeface="Comic Sans MS"/>
              </a:rPr>
              <a:t>!</a:t>
            </a:r>
            <a:endParaRPr lang="en-US" sz="48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78568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5568" y="1219200"/>
            <a:ext cx="846818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Because of relatively</a:t>
            </a:r>
          </a:p>
          <a:p>
            <a:pPr algn="l"/>
            <a:r>
              <a:rPr lang="en-US" sz="4800" dirty="0" smtClean="0">
                <a:solidFill>
                  <a:srgbClr val="FF33CC"/>
                </a:solidFill>
                <a:latin typeface="Comic Sans MS"/>
                <a:cs typeface="Comic Sans MS"/>
              </a:rPr>
              <a:t>high false positive rate 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compared to TB rate, chance 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of having TB even when a </a:t>
            </a:r>
          </a:p>
          <a:p>
            <a:pPr algn="l"/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99%</a:t>
            </a:r>
            <a:r>
              <a:rPr lang="en-US" sz="4800" dirty="0" smtClean="0">
                <a:latin typeface="Comic Sans MS"/>
                <a:cs typeface="Comic Sans MS"/>
              </a:rPr>
              <a:t> accurate test says so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remains small (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1%</a:t>
            </a:r>
            <a:r>
              <a:rPr lang="en-US" sz="4800" dirty="0" smtClean="0">
                <a:latin typeface="Comic Sans MS"/>
                <a:cs typeface="Comic Sans MS"/>
              </a:rPr>
              <a:t>)!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  <a:latin typeface="Comic Sans MS"/>
                <a:cs typeface="Comic Sans MS"/>
              </a:rPr>
              <a:t>Unlikely you have TB</a:t>
            </a:r>
          </a:p>
        </p:txBody>
      </p:sp>
    </p:spTree>
    <p:extLst>
      <p:ext uri="{BB962C8B-B14F-4D97-AF65-F5344CB8AC3E}">
        <p14:creationId xmlns:p14="http://schemas.microsoft.com/office/powerpoint/2010/main" val="2798635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5568" y="1379277"/>
            <a:ext cx="81147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99</a:t>
            </a:r>
            <a:r>
              <a:rPr lang="en-US" sz="4800" dirty="0">
                <a:solidFill>
                  <a:srgbClr val="0000CC"/>
                </a:solidFill>
                <a:latin typeface="Comic Sans MS"/>
                <a:cs typeface="Comic Sans MS"/>
              </a:rPr>
              <a:t>%</a:t>
            </a:r>
            <a:r>
              <a:rPr lang="en-US" sz="4800" dirty="0">
                <a:latin typeface="Comic Sans MS"/>
                <a:cs typeface="Comic Sans MS"/>
              </a:rPr>
              <a:t> accurate </a:t>
            </a:r>
            <a:r>
              <a:rPr lang="en-US" sz="4800" dirty="0" smtClean="0">
                <a:latin typeface="Comic Sans MS"/>
                <a:cs typeface="Comic Sans MS"/>
              </a:rPr>
              <a:t>test is not so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good here.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  <a:latin typeface="Comic Sans MS"/>
                <a:cs typeface="Comic Sans MS"/>
              </a:rPr>
              <a:t>Unlikely you have TB</a:t>
            </a:r>
          </a:p>
        </p:txBody>
      </p:sp>
    </p:spTree>
    <p:extLst>
      <p:ext uri="{BB962C8B-B14F-4D97-AF65-F5344CB8AC3E}">
        <p14:creationId xmlns:p14="http://schemas.microsoft.com/office/powerpoint/2010/main" val="394786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5568" y="1379277"/>
            <a:ext cx="823404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0000CC"/>
                </a:solidFill>
                <a:latin typeface="Comic Sans MS"/>
                <a:cs typeface="Comic Sans MS"/>
              </a:rPr>
              <a:t>99%</a:t>
            </a:r>
            <a:r>
              <a:rPr lang="en-US" sz="4800" dirty="0">
                <a:latin typeface="Comic Sans MS"/>
                <a:cs typeface="Comic Sans MS"/>
              </a:rPr>
              <a:t> accurate </a:t>
            </a:r>
            <a:r>
              <a:rPr lang="en-US" sz="4800" dirty="0" smtClean="0">
                <a:latin typeface="Comic Sans MS"/>
                <a:cs typeface="Comic Sans MS"/>
              </a:rPr>
              <a:t>test is not so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good here.  In fact, there’s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a trivial test that is 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99.99%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accurate:</a:t>
            </a:r>
          </a:p>
          <a:p>
            <a:pPr algn="l"/>
            <a:r>
              <a:rPr lang="en-US" sz="4800" dirty="0">
                <a:latin typeface="Comic Sans MS"/>
                <a:cs typeface="Comic Sans MS"/>
              </a:rPr>
              <a:t>	 </a:t>
            </a:r>
            <a:r>
              <a:rPr lang="en-US" sz="4800" dirty="0" smtClean="0">
                <a:latin typeface="Comic Sans MS"/>
                <a:cs typeface="Comic Sans MS"/>
              </a:rPr>
              <a:t>   </a:t>
            </a:r>
            <a:r>
              <a:rPr lang="en-US" sz="4800" dirty="0" smtClean="0">
                <a:solidFill>
                  <a:srgbClr val="8C0085"/>
                </a:solidFill>
                <a:latin typeface="Comic Sans MS"/>
                <a:cs typeface="Comic Sans MS"/>
              </a:rPr>
              <a:t>always</a:t>
            </a:r>
            <a:r>
              <a:rPr lang="en-US" sz="4800" dirty="0" smtClean="0">
                <a:latin typeface="Comic Sans MS"/>
                <a:cs typeface="Comic Sans MS"/>
              </a:rPr>
              <a:t> say “</a:t>
            </a:r>
            <a:r>
              <a:rPr lang="en-US" sz="4800" dirty="0" smtClean="0">
                <a:solidFill>
                  <a:srgbClr val="8C0085"/>
                </a:solidFill>
                <a:latin typeface="Comic Sans MS"/>
                <a:cs typeface="Comic Sans MS"/>
              </a:rPr>
              <a:t>No TB</a:t>
            </a:r>
            <a:r>
              <a:rPr lang="en-US" sz="4800" dirty="0" smtClean="0">
                <a:latin typeface="Comic Sans MS"/>
                <a:cs typeface="Comic Sans MS"/>
              </a:rPr>
              <a:t>”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  <a:latin typeface="Comic Sans MS"/>
                <a:cs typeface="Comic Sans MS"/>
              </a:rPr>
              <a:t>A “more accurate” test</a:t>
            </a:r>
          </a:p>
        </p:txBody>
      </p:sp>
    </p:spTree>
    <p:extLst>
      <p:ext uri="{BB962C8B-B14F-4D97-AF65-F5344CB8AC3E}">
        <p14:creationId xmlns:p14="http://schemas.microsoft.com/office/powerpoint/2010/main" val="384452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testing </a:t>
            </a:r>
            <a:r>
              <a:rPr lang="en-US" sz="4400" dirty="0" smtClean="0"/>
              <a:t>Rule</a:t>
            </a:r>
            <a:endParaRPr lang="en-US" sz="4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780164"/>
              </p:ext>
            </p:extLst>
          </p:nvPr>
        </p:nvGraphicFramePr>
        <p:xfrm>
          <a:off x="788988" y="1220661"/>
          <a:ext cx="7361237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Equation" r:id="rId3" imgW="2070100" imgH="495300" progId="Equation.DSMT4">
                  <p:embed/>
                </p:oleObj>
              </mc:Choice>
              <mc:Fallback>
                <p:oleObj name="Equation" r:id="rId3" imgW="20701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8988" y="1220661"/>
                        <a:ext cx="7361237" cy="175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439299"/>
              </p:ext>
            </p:extLst>
          </p:nvPr>
        </p:nvGraphicFramePr>
        <p:xfrm>
          <a:off x="1126598" y="3238190"/>
          <a:ext cx="6801391" cy="1875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Equation" r:id="rId5" imgW="1790700" imgH="495300" progId="Equation.DSMT4">
                  <p:embed/>
                </p:oleObj>
              </mc:Choice>
              <mc:Fallback>
                <p:oleObj name="Equation" r:id="rId5" imgW="1790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6598" y="3238190"/>
                        <a:ext cx="6801391" cy="18754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628814" y="3168550"/>
            <a:ext cx="7656732" cy="2268534"/>
          </a:xfrm>
          <a:prstGeom prst="rect">
            <a:avLst/>
          </a:pr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10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5568" y="1379277"/>
            <a:ext cx="73263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99</a:t>
            </a:r>
            <a:r>
              <a:rPr lang="en-US" sz="4800" dirty="0">
                <a:solidFill>
                  <a:srgbClr val="0000CC"/>
                </a:solidFill>
                <a:latin typeface="Comic Sans MS"/>
                <a:cs typeface="Comic Sans MS"/>
              </a:rPr>
              <a:t>%</a:t>
            </a:r>
            <a:r>
              <a:rPr lang="en-US" sz="4800" dirty="0">
                <a:latin typeface="Comic Sans MS"/>
                <a:cs typeface="Comic Sans MS"/>
              </a:rPr>
              <a:t> accurate </a:t>
            </a:r>
            <a:r>
              <a:rPr lang="en-US" sz="4800" dirty="0" smtClean="0">
                <a:latin typeface="Comic Sans MS"/>
                <a:cs typeface="Comic Sans MS"/>
              </a:rPr>
              <a:t>test did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increase your probability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of TB 100 times.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355099" y="250306"/>
            <a:ext cx="7266290" cy="111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  <a:latin typeface="Comic Sans MS"/>
                <a:cs typeface="Comic Sans MS"/>
              </a:rPr>
              <a:t>99% accuracy still useful</a:t>
            </a:r>
          </a:p>
        </p:txBody>
      </p:sp>
    </p:spTree>
    <p:extLst>
      <p:ext uri="{BB962C8B-B14F-4D97-AF65-F5344CB8AC3E}">
        <p14:creationId xmlns:p14="http://schemas.microsoft.com/office/powerpoint/2010/main" val="234329710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96B5C7C7-3FC0-4B55-9934-A080551106B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3352800" cy="762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Confidence</a:t>
            </a:r>
            <a:endParaRPr lang="en-US" dirty="0" smtClean="0"/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76200" y="1447800"/>
            <a:ext cx="8915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l"/>
            <a:r>
              <a:rPr lang="en-US" sz="5400" dirty="0" smtClean="0">
                <a:latin typeface="Comic Sans MS" pitchFamily="66" charset="0"/>
              </a:rPr>
              <a:t>tempting to say:</a:t>
            </a:r>
          </a:p>
          <a:p>
            <a:pPr lvl="1" algn="l"/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5400" dirty="0"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66" charset="0"/>
              </a:rPr>
              <a:t>probability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that</a:t>
            </a:r>
            <a:endParaRPr lang="en-US" sz="5400" dirty="0" smtClean="0">
              <a:latin typeface="Comic Sans MS" pitchFamily="66" charset="0"/>
            </a:endParaRPr>
          </a:p>
          <a:p>
            <a:pPr lvl="1"/>
            <a:r>
              <a:rPr lang="en-US" sz="5400" dirty="0" err="1" smtClean="0">
                <a:solidFill>
                  <a:srgbClr val="FF6600"/>
                </a:solidFill>
                <a:latin typeface="Comic Sans MS" pitchFamily="66" charset="0"/>
              </a:rPr>
              <a:t>c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</a:t>
            </a:r>
            <a:r>
              <a:rPr lang="en-US" sz="5400" b="1" dirty="0">
                <a:solidFill>
                  <a:schemeClr val="tx2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180 </a:t>
            </a:r>
            <a:r>
              <a:rPr lang="en-US" sz="5400" dirty="0" smtClean="0">
                <a:solidFill>
                  <a:srgbClr val="0006FE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</a:p>
          <a:p>
            <a:pPr lvl="1" algn="l"/>
            <a:r>
              <a:rPr lang="en-US" sz="5400" dirty="0">
                <a:latin typeface="Comic Sans MS" pitchFamily="66" charset="0"/>
              </a:rPr>
              <a:t>is at least </a:t>
            </a:r>
            <a:r>
              <a:rPr lang="en-US" sz="5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5400" dirty="0" smtClean="0">
                <a:latin typeface="Comic Sans MS" pitchFamily="66" charset="0"/>
              </a:rPr>
              <a:t>”</a:t>
            </a:r>
            <a:endParaRPr lang="en-US" sz="5400" dirty="0">
              <a:latin typeface="Comic Sans MS" pitchFamily="66" charset="0"/>
            </a:endParaRPr>
          </a:p>
          <a:p>
            <a:pPr algn="l"/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--technically wrong!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2590800"/>
            <a:ext cx="5791200" cy="1752600"/>
            <a:chOff x="528" y="2304"/>
            <a:chExt cx="4656" cy="384"/>
          </a:xfrm>
        </p:grpSpPr>
        <p:sp>
          <p:nvSpPr>
            <p:cNvPr id="34824" name="Line 5"/>
            <p:cNvSpPr>
              <a:spLocks noChangeShapeType="1"/>
            </p:cNvSpPr>
            <p:nvPr/>
          </p:nvSpPr>
          <p:spPr bwMode="auto">
            <a:xfrm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25" name="Line 6"/>
            <p:cNvSpPr>
              <a:spLocks noChangeShapeType="1"/>
            </p:cNvSpPr>
            <p:nvPr/>
          </p:nvSpPr>
          <p:spPr bwMode="auto">
            <a:xfrm flipV="1"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34822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3581400" y="457200"/>
            <a:ext cx="5486400" cy="646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b="1" dirty="0" smtClean="0">
                <a:solidFill>
                  <a:srgbClr val="C80000"/>
                </a:solidFill>
                <a:latin typeface="Comic Sans MS" pitchFamily="66" charset="0"/>
              </a:rPr>
              <a:t>not</a:t>
            </a: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chemeClr val="tx2"/>
                </a:solidFill>
                <a:latin typeface="Comic Sans MS" pitchFamily="66" charset="0"/>
              </a:rPr>
              <a:t>Probable Reality</a:t>
            </a:r>
          </a:p>
        </p:txBody>
      </p:sp>
    </p:spTree>
    <p:extLst>
      <p:ext uri="{BB962C8B-B14F-4D97-AF65-F5344CB8AC3E}">
        <p14:creationId xmlns:p14="http://schemas.microsoft.com/office/powerpoint/2010/main" val="65798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B6100CB1-975D-41F5-9A6C-8F34E133D00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038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FF4519"/>
                </a:solidFill>
              </a:rPr>
              <a:t>c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is the </a:t>
            </a:r>
            <a:r>
              <a:rPr lang="en-US" sz="5400" dirty="0" smtClean="0">
                <a:solidFill>
                  <a:srgbClr val="800F6F"/>
                </a:solidFill>
              </a:rPr>
              <a:t>actual</a:t>
            </a:r>
            <a:r>
              <a:rPr lang="en-US" sz="5400" dirty="0" smtClean="0">
                <a:solidFill>
                  <a:srgbClr val="7030A0"/>
                </a:solidFill>
              </a:rPr>
              <a:t> </a:t>
            </a:r>
            <a:r>
              <a:rPr lang="en-US" sz="5400" dirty="0" smtClean="0"/>
              <a:t>average in the river.</a:t>
            </a:r>
          </a:p>
          <a:p>
            <a:pPr eaLnBrk="1" hangingPunct="1"/>
            <a:r>
              <a:rPr lang="en-US" sz="6000" dirty="0" err="1" smtClean="0">
                <a:solidFill>
                  <a:srgbClr val="FF4519"/>
                </a:solidFill>
              </a:rPr>
              <a:t>c</a:t>
            </a:r>
            <a:r>
              <a:rPr lang="en-US" sz="60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/>
              <a:t>is </a:t>
            </a:r>
            <a:r>
              <a:rPr lang="en-US" sz="6000" dirty="0" smtClean="0">
                <a:solidFill>
                  <a:srgbClr val="FF33CC"/>
                </a:solidFill>
              </a:rPr>
              <a:t>unknown</a:t>
            </a:r>
            <a:r>
              <a:rPr lang="en-US" sz="6000" dirty="0" smtClean="0"/>
              <a:t>,</a:t>
            </a:r>
          </a:p>
          <a:p>
            <a:pPr algn="ctr" eaLnBrk="1" hangingPunct="1"/>
            <a:r>
              <a:rPr lang="en-US" sz="5400" dirty="0" smtClean="0"/>
              <a:t>but </a:t>
            </a:r>
            <a:r>
              <a:rPr lang="en-US" sz="5400" dirty="0" smtClean="0">
                <a:solidFill>
                  <a:srgbClr val="C00000"/>
                </a:solidFill>
              </a:rPr>
              <a:t>not</a:t>
            </a:r>
            <a:r>
              <a:rPr lang="en-US" sz="5400" dirty="0" smtClean="0"/>
              <a:t> a random variable!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118854095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4A7F8015-3123-4EEE-BF99-E293B8DB180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8610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The possible outcomes of our</a:t>
            </a:r>
            <a:r>
              <a:rPr lang="en-US" sz="4400" i="1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800F6F"/>
                </a:solidFill>
                <a:latin typeface="Comic Sans MS" pitchFamily="66" charset="0"/>
              </a:rPr>
              <a:t>sampling </a:t>
            </a:r>
            <a:r>
              <a:rPr lang="en-US" sz="4400" dirty="0" smtClean="0">
                <a:solidFill>
                  <a:srgbClr val="800F6F"/>
                </a:solidFill>
                <a:latin typeface="Comic Sans MS" pitchFamily="66" charset="0"/>
              </a:rPr>
              <a:t>process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is a random variable.  We can say that the </a:t>
            </a:r>
            <a:r>
              <a:rPr lang="en-US" sz="4400" dirty="0" smtClean="0">
                <a:latin typeface="Comic Sans MS" pitchFamily="66" charset="0"/>
              </a:rPr>
              <a:t>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“</a:t>
            </a:r>
            <a:r>
              <a:rPr lang="en-US" sz="4400" i="1" dirty="0" smtClean="0">
                <a:latin typeface="Comic Sans MS" pitchFamily="66" charset="0"/>
              </a:rPr>
              <a:t>probability </a:t>
            </a:r>
            <a:r>
              <a:rPr lang="en-US" sz="4400" dirty="0">
                <a:latin typeface="Comic Sans MS" pitchFamily="66" charset="0"/>
              </a:rPr>
              <a:t>that our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800F6F"/>
                </a:solidFill>
                <a:latin typeface="Comic Sans MS" pitchFamily="66" charset="0"/>
              </a:rPr>
              <a:t>sampling   </a:t>
            </a:r>
          </a:p>
          <a:p>
            <a:pPr algn="l"/>
            <a:r>
              <a:rPr lang="en-US" sz="4400" dirty="0" smtClean="0">
                <a:solidFill>
                  <a:srgbClr val="800F6F"/>
                </a:solidFill>
                <a:latin typeface="Comic Sans MS" pitchFamily="66" charset="0"/>
              </a:rPr>
              <a:t> process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will yield an average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that is </a:t>
            </a:r>
            <a:r>
              <a:rPr lang="en-US" sz="44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of the </a:t>
            </a:r>
            <a:endParaRPr lang="en-US" sz="4400" dirty="0" smtClean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latin typeface="Comic Sans MS" pitchFamily="66" charset="0"/>
              </a:rPr>
              <a:t> true average </a:t>
            </a:r>
            <a:r>
              <a:rPr lang="en-US" sz="4400" dirty="0">
                <a:latin typeface="Comic Sans MS" pitchFamily="66" charset="0"/>
              </a:rPr>
              <a:t>at least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402145327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8372F5CC-0D0C-42AC-A06F-FCD924AC2FB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0038" y="1371601"/>
            <a:ext cx="8843962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Tell the EPA that with probability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our estimate method </a:t>
            </a:r>
            <a:r>
              <a:rPr lang="en-US" sz="4800" dirty="0" smtClean="0">
                <a:latin typeface="Comic Sans MS" pitchFamily="66" charset="0"/>
              </a:rPr>
              <a:t>for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 CMD will be within </a:t>
            </a: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of the </a:t>
            </a:r>
            <a:r>
              <a:rPr lang="en-US" sz="4800" dirty="0" smtClean="0">
                <a:latin typeface="Comic Sans MS" pitchFamily="66" charset="0"/>
              </a:rPr>
              <a:t>actual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, </a:t>
            </a:r>
            <a:r>
              <a:rPr lang="en-US" sz="4800" dirty="0" smtClean="0">
                <a:solidFill>
                  <a:srgbClr val="FF4519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, in the river.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384668869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FE75FCEF-2C00-453D-8F19-57E1BCE16A7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458200" cy="31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For </a:t>
            </a:r>
            <a:r>
              <a:rPr lang="en-US" sz="5400" dirty="0">
                <a:latin typeface="Comic Sans MS" pitchFamily="66" charset="0"/>
              </a:rPr>
              <a:t>simplicity we say </a:t>
            </a:r>
            <a:r>
              <a:rPr lang="en-US" sz="5400" dirty="0" smtClean="0">
                <a:latin typeface="Comic Sans MS" pitchFamily="66" charset="0"/>
              </a:rPr>
              <a:t>that</a:t>
            </a: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 </a:t>
            </a:r>
            <a:r>
              <a:rPr lang="en-US" sz="6000" dirty="0" err="1" smtClean="0">
                <a:solidFill>
                  <a:srgbClr val="FF6600"/>
                </a:solidFill>
                <a:latin typeface="Comic Sans MS" pitchFamily="66" charset="0"/>
              </a:rPr>
              <a:t>c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180 </a:t>
            </a:r>
            <a:r>
              <a:rPr lang="en-US" sz="60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6000" b="1" dirty="0" smtClean="0">
                <a:solidFill>
                  <a:srgbClr val="00B050"/>
                </a:solidFill>
                <a:latin typeface="Symbol" pitchFamily="18" charset="2"/>
                <a:sym typeface="Symbol"/>
              </a:rPr>
              <a:t> </a:t>
            </a:r>
            <a:r>
              <a:rPr lang="en-US" sz="6000" dirty="0" smtClean="0">
                <a:solidFill>
                  <a:srgbClr val="FF6600"/>
                </a:solidFill>
                <a:latin typeface="Comic Sans MS" pitchFamily="66" charset="0"/>
              </a:rPr>
              <a:t>20 </a:t>
            </a:r>
            <a:r>
              <a:rPr lang="en-US" sz="6000" dirty="0" smtClean="0">
                <a:latin typeface="Comic Sans MS" pitchFamily="66" charset="0"/>
              </a:rPr>
              <a:t>at the</a:t>
            </a:r>
          </a:p>
          <a:p>
            <a:pPr algn="l"/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95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%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confidence level</a:t>
            </a: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2324100"/>
            <a:ext cx="8458200" cy="2628900"/>
          </a:xfrm>
          <a:prstGeom prst="rect">
            <a:avLst/>
          </a:prstGeom>
          <a:noFill/>
          <a:ln w="38100" algn="ctr">
            <a:solidFill>
              <a:srgbClr val="FF33CC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324636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9665</TotalTime>
  <Words>931</Words>
  <Application>Microsoft Macintosh PowerPoint</Application>
  <PresentationFormat>On-screen Show (4:3)</PresentationFormat>
  <Paragraphs>222</Paragraphs>
  <Slides>48</Slides>
  <Notes>40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6.042 Lecture Template</vt:lpstr>
      <vt:lpstr>MathType 6.0 Equation</vt:lpstr>
      <vt:lpstr>Equation</vt:lpstr>
      <vt:lpstr>PowerPoint Presentation</vt:lpstr>
      <vt:lpstr>PowerPoint Presentation</vt:lpstr>
      <vt:lpstr>PowerPoint Presentation</vt:lpstr>
      <vt:lpstr>Prediction is difficult, especially of the future</vt:lpstr>
      <vt:lpstr>Confidence</vt:lpstr>
      <vt:lpstr>Confidence</vt:lpstr>
      <vt:lpstr>Confidence</vt:lpstr>
      <vt:lpstr>Confidence</vt:lpstr>
      <vt:lpstr>Confidence</vt:lpstr>
      <vt:lpstr>Confidence</vt:lpstr>
      <vt:lpstr>Confidence</vt:lpstr>
      <vt:lpstr>Probabilistic Diagnosis</vt:lpstr>
      <vt:lpstr>99% accurate TB testing</vt:lpstr>
      <vt:lpstr>99% accurate TB testing</vt:lpstr>
      <vt:lpstr>99% accurate TB testing</vt:lpstr>
      <vt:lpstr>99% accurate TB testing</vt:lpstr>
      <vt:lpstr>99% accurate TB testing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 you have TB?</vt:lpstr>
      <vt:lpstr>Do you have TB?</vt:lpstr>
      <vt:lpstr>11,000 TB cases reported</vt:lpstr>
      <vt:lpstr>Do you have TB?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 Rule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1220</cp:revision>
  <cp:lastPrinted>2012-04-09T05:56:44Z</cp:lastPrinted>
  <dcterms:created xsi:type="dcterms:W3CDTF">2011-04-05T13:58:44Z</dcterms:created>
  <dcterms:modified xsi:type="dcterms:W3CDTF">2015-11-23T04:44:07Z</dcterms:modified>
</cp:coreProperties>
</file>