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99" r:id="rId4"/>
    <p:sldId id="257" r:id="rId5"/>
    <p:sldId id="258" r:id="rId6"/>
    <p:sldId id="316" r:id="rId7"/>
    <p:sldId id="315" r:id="rId8"/>
    <p:sldId id="306" r:id="rId9"/>
    <p:sldId id="318" r:id="rId10"/>
    <p:sldId id="317" r:id="rId11"/>
    <p:sldId id="307" r:id="rId12"/>
    <p:sldId id="314" r:id="rId13"/>
    <p:sldId id="313" r:id="rId14"/>
    <p:sldId id="319" r:id="rId15"/>
    <p:sldId id="287" r:id="rId16"/>
    <p:sldId id="293" r:id="rId17"/>
    <p:sldId id="320" r:id="rId18"/>
    <p:sldId id="296" r:id="rId19"/>
    <p:sldId id="300" r:id="rId20"/>
    <p:sldId id="321" r:id="rId21"/>
    <p:sldId id="301" r:id="rId22"/>
    <p:sldId id="302" r:id="rId23"/>
    <p:sldId id="303" r:id="rId24"/>
    <p:sldId id="264" r:id="rId25"/>
    <p:sldId id="265" r:id="rId26"/>
    <p:sldId id="262" r:id="rId27"/>
    <p:sldId id="263" r:id="rId28"/>
    <p:sldId id="311" r:id="rId29"/>
    <p:sldId id="260" r:id="rId30"/>
    <p:sldId id="266" r:id="rId31"/>
    <p:sldId id="309" r:id="rId32"/>
    <p:sldId id="267" r:id="rId33"/>
    <p:sldId id="310" r:id="rId34"/>
    <p:sldId id="278" r:id="rId35"/>
    <p:sldId id="274" r:id="rId36"/>
    <p:sldId id="279" r:id="rId37"/>
    <p:sldId id="275" r:id="rId38"/>
    <p:sldId id="304" r:id="rId39"/>
    <p:sldId id="305" r:id="rId40"/>
    <p:sldId id="276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20" d="100"/>
          <a:sy n="120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14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notesMaster" Target="notesMasters/notes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interSettings" Target="printerSettings/printerSettings1.bin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ict"/><Relationship Id="rId1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ict"/><Relationship Id="rId3" Type="http://schemas.openxmlformats.org/officeDocument/2006/relationships/image" Target="../media/image8.pict"/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ict"/><Relationship Id="rId1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10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21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22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23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24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25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26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27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28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30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31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32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33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34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35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36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37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38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39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40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12,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5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5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Relationship Id="rId5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10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   </a:t>
            </a:r>
            <a:r>
              <a:rPr lang="en-US" sz="3600" dirty="0" smtClean="0"/>
              <a:t>1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1/4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 1/2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1/2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   </a:t>
            </a:r>
            <a:r>
              <a:rPr lang="en-US" sz="3600" dirty="0" smtClean="0"/>
              <a:t>0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1/4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’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>
                <a:solidFill>
                  <a:srgbClr val="FF6600"/>
                </a:solidFill>
              </a:rPr>
              <a:t>’</a:t>
            </a:r>
            <a:r>
              <a:rPr lang="en-US" sz="4400" dirty="0" smtClean="0">
                <a:solidFill>
                  <a:srgbClr val="FF6600"/>
                </a:solidFill>
              </a:rPr>
              <a:t>’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600" dirty="0" err="1">
                <a:sym typeface="Symbol" pitchFamily="-111" charset="2"/>
              </a:rPr>
              <a:t>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’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403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Dist after 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/>
              <a:t> step is: (</a:t>
            </a:r>
            <a:r>
              <a:rPr lang="en-US" sz="3600" dirty="0">
                <a:solidFill>
                  <a:schemeClr val="accent2"/>
                </a:solidFill>
              </a:rPr>
              <a:t>1/2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00"/>
                </a:solidFill>
              </a:rPr>
              <a:t>1/4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8000"/>
                </a:solidFill>
              </a:rPr>
              <a:t>1/4</a:t>
            </a:r>
            <a:r>
              <a:rPr lang="en-US" sz="3600" dirty="0"/>
              <a:t>)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’</a:t>
            </a:r>
            <a:endParaRPr lang="en-US" sz="3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   </a:t>
            </a:r>
            <a:r>
              <a:rPr lang="en-US" sz="3600" dirty="0" smtClean="0"/>
              <a:t>0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1/4</a:t>
            </a:r>
            <a:endParaRPr lang="en-US" sz="3600" dirty="0"/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>
                <a:solidFill>
                  <a:srgbClr val="FF6600"/>
                </a:solidFill>
              </a:rPr>
              <a:t>’’</a:t>
            </a:r>
            <a:r>
              <a:rPr lang="en-US" sz="3600" dirty="0" smtClean="0"/>
              <a:t> </a:t>
            </a:r>
            <a:r>
              <a:rPr lang="en-US" sz="3600" dirty="0"/>
              <a:t>=</a:t>
            </a:r>
            <a:r>
              <a:rPr lang="en-US" sz="3600" dirty="0" smtClean="0"/>
              <a:t>    1/4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1/2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403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Dist after 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/>
              <a:t> step is: (</a:t>
            </a:r>
            <a:r>
              <a:rPr lang="en-US" sz="3600" dirty="0">
                <a:solidFill>
                  <a:schemeClr val="accent2"/>
                </a:solidFill>
              </a:rPr>
              <a:t>1/2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00"/>
                </a:solidFill>
              </a:rPr>
              <a:t>1/4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8000"/>
                </a:solidFill>
              </a:rPr>
              <a:t>1/4</a:t>
            </a:r>
            <a:r>
              <a:rPr lang="en-US" sz="3600" dirty="0"/>
              <a:t>)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   </a:t>
            </a:r>
            <a:r>
              <a:rPr lang="en-US" sz="3600" dirty="0" smtClean="0"/>
              <a:t>1/3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1/4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600" y="5029200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</a:t>
            </a:r>
            <a:r>
              <a:rPr lang="en-US" sz="4400" dirty="0" smtClean="0">
                <a:solidFill>
                  <a:srgbClr val="FF6600"/>
                </a:solidFill>
              </a:rPr>
              <a:t>/24</a:t>
            </a:r>
            <a:endParaRPr lang="en-US" sz="44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857500" y="4800600"/>
            <a:ext cx="3467100" cy="838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chemeClr val="accent2"/>
                </a:solidFill>
              </a:rPr>
              <a:t>p</a:t>
            </a:r>
            <a:r>
              <a:rPr lang="en-US" sz="48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800" baseline="30000" dirty="0" smtClean="0">
                <a:solidFill>
                  <a:schemeClr val="accent2"/>
                </a:solidFill>
              </a:rPr>
              <a:t>’</a:t>
            </a:r>
            <a:r>
              <a:rPr lang="en-US" sz="4800" baseline="30000" dirty="0" smtClean="0">
                <a:solidFill>
                  <a:schemeClr val="accent2"/>
                </a:solidFill>
              </a:rPr>
              <a:t>’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baseline="30000" dirty="0" smtClean="0">
                <a:solidFill>
                  <a:srgbClr val="FF6600"/>
                </a:solidFill>
              </a:rPr>
              <a:t>’</a:t>
            </a:r>
            <a:r>
              <a:rPr lang="en-US" sz="4800" baseline="30000" dirty="0" smtClean="0">
                <a:solidFill>
                  <a:srgbClr val="FF6600"/>
                </a:solidFill>
              </a:rPr>
              <a:t>’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baseline="30000" dirty="0" smtClean="0">
                <a:solidFill>
                  <a:srgbClr val="008000"/>
                </a:solidFill>
              </a:rPr>
              <a:t>’</a:t>
            </a:r>
            <a:r>
              <a:rPr lang="en-US" sz="4800" baseline="30000" dirty="0" smtClean="0">
                <a:solidFill>
                  <a:srgbClr val="008000"/>
                </a:solidFill>
              </a:rPr>
              <a:t>’</a:t>
            </a:r>
            <a:r>
              <a:rPr lang="en-US" sz="4800" dirty="0" smtClean="0"/>
              <a:t>)</a:t>
            </a:r>
            <a:endParaRPr lang="en-US" sz="4800" dirty="0" smtClean="0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743200" y="5791200"/>
            <a:ext cx="4191000" cy="6699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600" dirty="0"/>
              <a:t>(</a:t>
            </a:r>
            <a:r>
              <a:rPr lang="en-US" sz="3600" dirty="0">
                <a:solidFill>
                  <a:schemeClr val="accent2"/>
                </a:solidFill>
              </a:rPr>
              <a:t>1/2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6600"/>
                </a:solidFill>
              </a:rPr>
              <a:t>5/24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8000"/>
                </a:solidFill>
              </a:rPr>
              <a:t>7/24</a:t>
            </a:r>
            <a:r>
              <a:rPr lang="en-US" sz="3600" dirty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60" grpId="0" animBg="1"/>
      <p:bldP spid="481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i="1" dirty="0" smtClean="0"/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33799" name="Oval 19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p</a:t>
            </a:r>
            <a:r>
              <a:rPr lang="en-US" sz="3200" baseline="-25000">
                <a:solidFill>
                  <a:schemeClr val="accent2"/>
                </a:solidFill>
              </a:rPr>
              <a:t>B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3800" name="Oval 20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p</a:t>
            </a:r>
            <a:r>
              <a:rPr lang="en-US" sz="3200" baseline="-25000">
                <a:solidFill>
                  <a:srgbClr val="FF6600"/>
                </a:solidFill>
              </a:rPr>
              <a:t>O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33801" name="Oval 21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cxnSp>
        <p:nvCxnSpPr>
          <p:cNvPr id="33802" name="AutoShape 22"/>
          <p:cNvCxnSpPr>
            <a:cxnSpLocks noChangeAspect="1" noChangeShapeType="1"/>
            <a:stCxn id="33799" idx="0"/>
            <a:endCxn id="33800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03" name="AutoShape 23"/>
          <p:cNvCxnSpPr>
            <a:cxnSpLocks noChangeAspect="1" noChangeShapeType="1"/>
            <a:stCxn id="33800" idx="6"/>
            <a:endCxn id="33800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4" name="AutoShape 24"/>
          <p:cNvCxnSpPr>
            <a:cxnSpLocks noChangeAspect="1" noChangeShapeType="1"/>
            <a:stCxn id="33800" idx="6"/>
            <a:endCxn id="33801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5" name="AutoShape 25"/>
          <p:cNvCxnSpPr>
            <a:cxnSpLocks noChangeAspect="1" noChangeShapeType="1"/>
            <a:stCxn id="33801" idx="4"/>
            <a:endCxn id="33799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3806" name="Rectangle 26"/>
          <p:cNvSpPr>
            <a:spLocks noChangeAspect="1" noChangeArrowheads="1"/>
          </p:cNvSpPr>
          <p:nvPr/>
        </p:nvSpPr>
        <p:spPr bwMode="auto">
          <a:xfrm>
            <a:off x="2743200" y="16002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7" name="Rectangle 27"/>
          <p:cNvSpPr>
            <a:spLocks noChangeAspect="1" noChangeArrowheads="1"/>
          </p:cNvSpPr>
          <p:nvPr/>
        </p:nvSpPr>
        <p:spPr bwMode="auto">
          <a:xfrm>
            <a:off x="4419600" y="27733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8" name="Rectangle 28"/>
          <p:cNvSpPr>
            <a:spLocks noChangeAspect="1" noChangeArrowheads="1"/>
          </p:cNvSpPr>
          <p:nvPr/>
        </p:nvSpPr>
        <p:spPr bwMode="auto">
          <a:xfrm>
            <a:off x="6350000" y="1828800"/>
            <a:ext cx="88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3809" name="Rectangle 29"/>
          <p:cNvSpPr>
            <a:spLocks noChangeAspect="1" noChangeArrowheads="1"/>
          </p:cNvSpPr>
          <p:nvPr/>
        </p:nvSpPr>
        <p:spPr bwMode="auto">
          <a:xfrm>
            <a:off x="59436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3810" name="Rectangle 30"/>
          <p:cNvSpPr>
            <a:spLocks noChangeAspect="1" noChangeArrowheads="1"/>
          </p:cNvSpPr>
          <p:nvPr/>
        </p:nvSpPr>
        <p:spPr bwMode="auto">
          <a:xfrm>
            <a:off x="4724400" y="32004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3811" name="AutoShape 31"/>
          <p:cNvCxnSpPr>
            <a:cxnSpLocks noChangeAspect="1" noChangeShapeType="1"/>
            <a:stCxn id="33799" idx="7"/>
            <a:endCxn id="33801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12" name="AutoShape 32"/>
          <p:cNvCxnSpPr>
            <a:cxnSpLocks noChangeAspect="1" noChangeShapeType="1"/>
            <a:stCxn id="33799" idx="4"/>
            <a:endCxn id="33799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3813" name="Rectangle 33"/>
          <p:cNvSpPr>
            <a:spLocks noChangeAspect="1" noChangeArrowheads="1"/>
          </p:cNvSpPr>
          <p:nvPr/>
        </p:nvSpPr>
        <p:spPr bwMode="auto">
          <a:xfrm>
            <a:off x="1600200" y="32289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814" name="Rectangle 34"/>
          <p:cNvSpPr>
            <a:spLocks noChangeArrowheads="1"/>
          </p:cNvSpPr>
          <p:nvPr/>
        </p:nvSpPr>
        <p:spPr bwMode="auto">
          <a:xfrm>
            <a:off x="5715000" y="2819400"/>
            <a:ext cx="58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p</a:t>
            </a:r>
            <a:r>
              <a:rPr lang="en-US" sz="3200" baseline="-25000">
                <a:solidFill>
                  <a:srgbClr val="008000"/>
                </a:solidFill>
              </a:rPr>
              <a:t>G</a:t>
            </a:r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33799" name="Oval 19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p</a:t>
            </a:r>
            <a:r>
              <a:rPr lang="en-US" sz="3200" baseline="-25000">
                <a:solidFill>
                  <a:schemeClr val="accent2"/>
                </a:solidFill>
              </a:rPr>
              <a:t>B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3800" name="Oval 20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p</a:t>
            </a:r>
            <a:r>
              <a:rPr lang="en-US" sz="3200" baseline="-25000">
                <a:solidFill>
                  <a:srgbClr val="FF6600"/>
                </a:solidFill>
              </a:rPr>
              <a:t>O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33801" name="Oval 21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cxnSp>
        <p:nvCxnSpPr>
          <p:cNvPr id="33802" name="AutoShape 22"/>
          <p:cNvCxnSpPr>
            <a:cxnSpLocks noChangeAspect="1" noChangeShapeType="1"/>
            <a:stCxn id="33799" idx="0"/>
            <a:endCxn id="33800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03" name="AutoShape 23"/>
          <p:cNvCxnSpPr>
            <a:cxnSpLocks noChangeAspect="1" noChangeShapeType="1"/>
            <a:stCxn id="33800" idx="6"/>
            <a:endCxn id="33800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4" name="AutoShape 24"/>
          <p:cNvCxnSpPr>
            <a:cxnSpLocks noChangeAspect="1" noChangeShapeType="1"/>
            <a:stCxn id="33800" idx="6"/>
            <a:endCxn id="33801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5" name="AutoShape 25"/>
          <p:cNvCxnSpPr>
            <a:cxnSpLocks noChangeAspect="1" noChangeShapeType="1"/>
            <a:stCxn id="33801" idx="4"/>
            <a:endCxn id="33799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3806" name="Rectangle 26"/>
          <p:cNvSpPr>
            <a:spLocks noChangeAspect="1" noChangeArrowheads="1"/>
          </p:cNvSpPr>
          <p:nvPr/>
        </p:nvSpPr>
        <p:spPr bwMode="auto">
          <a:xfrm>
            <a:off x="2743200" y="16002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7" name="Rectangle 27"/>
          <p:cNvSpPr>
            <a:spLocks noChangeAspect="1" noChangeArrowheads="1"/>
          </p:cNvSpPr>
          <p:nvPr/>
        </p:nvSpPr>
        <p:spPr bwMode="auto">
          <a:xfrm>
            <a:off x="4419600" y="27733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8" name="Rectangle 28"/>
          <p:cNvSpPr>
            <a:spLocks noChangeAspect="1" noChangeArrowheads="1"/>
          </p:cNvSpPr>
          <p:nvPr/>
        </p:nvSpPr>
        <p:spPr bwMode="auto">
          <a:xfrm>
            <a:off x="6350000" y="1828800"/>
            <a:ext cx="88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3809" name="Rectangle 29"/>
          <p:cNvSpPr>
            <a:spLocks noChangeAspect="1" noChangeArrowheads="1"/>
          </p:cNvSpPr>
          <p:nvPr/>
        </p:nvSpPr>
        <p:spPr bwMode="auto">
          <a:xfrm>
            <a:off x="59436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3810" name="Rectangle 30"/>
          <p:cNvSpPr>
            <a:spLocks noChangeAspect="1" noChangeArrowheads="1"/>
          </p:cNvSpPr>
          <p:nvPr/>
        </p:nvSpPr>
        <p:spPr bwMode="auto">
          <a:xfrm>
            <a:off x="4724400" y="32004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3811" name="AutoShape 31"/>
          <p:cNvCxnSpPr>
            <a:cxnSpLocks noChangeAspect="1" noChangeShapeType="1"/>
            <a:stCxn id="33799" idx="7"/>
            <a:endCxn id="33801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12" name="AutoShape 32"/>
          <p:cNvCxnSpPr>
            <a:cxnSpLocks noChangeAspect="1" noChangeShapeType="1"/>
            <a:stCxn id="33799" idx="4"/>
            <a:endCxn id="33799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3813" name="Rectangle 33"/>
          <p:cNvSpPr>
            <a:spLocks noChangeAspect="1" noChangeArrowheads="1"/>
          </p:cNvSpPr>
          <p:nvPr/>
        </p:nvSpPr>
        <p:spPr bwMode="auto">
          <a:xfrm>
            <a:off x="1600200" y="32289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814" name="Rectangle 34"/>
          <p:cNvSpPr>
            <a:spLocks noChangeArrowheads="1"/>
          </p:cNvSpPr>
          <p:nvPr/>
        </p:nvSpPr>
        <p:spPr bwMode="auto">
          <a:xfrm>
            <a:off x="5715000" y="2819400"/>
            <a:ext cx="58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p</a:t>
            </a:r>
            <a:r>
              <a:rPr lang="en-US" sz="3200" baseline="-25000">
                <a:solidFill>
                  <a:srgbClr val="008000"/>
                </a:solidFill>
              </a:rPr>
              <a:t>G</a:t>
            </a:r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743200" y="4495800"/>
            <a:ext cx="4191000" cy="6699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8/15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, </a:t>
            </a:r>
            <a:r>
              <a:rPr lang="en-US" sz="3600">
                <a:solidFill>
                  <a:srgbClr val="FF6600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3/15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, </a:t>
            </a:r>
            <a:r>
              <a:rPr lang="en-US" sz="3600">
                <a:solidFill>
                  <a:srgbClr val="008000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4/15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/>
              <a:t>Does a stationary dist exist?</a:t>
            </a:r>
          </a:p>
          <a:p>
            <a:pPr eaLnBrk="1" hangingPunct="1"/>
            <a:r>
              <a:rPr lang="en-US"/>
              <a:t>Is it unique?</a:t>
            </a:r>
          </a:p>
          <a:p>
            <a:pPr eaLnBrk="1" hangingPunct="1"/>
            <a:r>
              <a:rPr lang="en-US"/>
              <a:t>Does a random walk approach it from any starting distribution?</a:t>
            </a:r>
          </a:p>
          <a:p>
            <a:pPr lvl="1" eaLnBrk="1" hangingPunct="1"/>
            <a:r>
              <a:rPr lang="en-US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  <p:bldP spid="86022" grpId="0"/>
      <p:bldP spid="86023" grpId="0"/>
      <p:bldP spid="860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12,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14W.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</a:t>
            </a:r>
            <a:r>
              <a:rPr lang="en-US" dirty="0" smtClean="0"/>
              <a:t>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BA9CD94-4669-0B46-B053-A48B6134F8AC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124200"/>
          </a:xfrm>
        </p:spPr>
        <p:txBody>
          <a:bodyPr/>
          <a:lstStyle/>
          <a:p>
            <a:pPr eaLnBrk="1" hangingPunct="1"/>
            <a:r>
              <a:rPr lang="en-US" sz="4000" dirty="0"/>
              <a:t>Decide to place </a:t>
            </a:r>
            <a:r>
              <a:rPr lang="en-US" sz="4000" dirty="0">
                <a:solidFill>
                  <a:schemeClr val="accent2"/>
                </a:solidFill>
              </a:rPr>
              <a:t>$1</a:t>
            </a:r>
            <a:r>
              <a:rPr lang="en-US" sz="4000" dirty="0"/>
              <a:t> bets until either going broke or reaching some target amount of money.</a:t>
            </a:r>
          </a:p>
          <a:p>
            <a:pPr eaLnBrk="1" hangingPunct="1"/>
            <a:r>
              <a:rPr lang="en-US" sz="4000" dirty="0"/>
              <a:t>What is </a:t>
            </a:r>
            <a:r>
              <a:rPr lang="en-US" sz="4000" dirty="0" err="1"/>
              <a:t>Pr{reach</a:t>
            </a:r>
            <a:r>
              <a:rPr lang="en-US" sz="4000" dirty="0"/>
              <a:t> target}?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A58DCCE-006C-2247-9099-C179D2709666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/>
              <a:t>Pr{win</a:t>
            </a:r>
            <a:r>
              <a:rPr lang="en-US" dirty="0"/>
              <a:t> bet} = </a:t>
            </a:r>
            <a:r>
              <a:rPr lang="en-US" dirty="0">
                <a:solidFill>
                  <a:schemeClr val="accent2"/>
                </a:solidFill>
              </a:rPr>
              <a:t>1/2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/>
              <a:t>Pr{reach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$200</a:t>
            </a:r>
            <a:r>
              <a:rPr lang="en-US" dirty="0"/>
              <a:t>} if we start with </a:t>
            </a:r>
            <a:r>
              <a:rPr lang="en-US" dirty="0">
                <a:solidFill>
                  <a:schemeClr val="accent2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/>
              <a:t>Pr{reach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$600</a:t>
            </a:r>
            <a:r>
              <a:rPr lang="en-US" sz="3600" dirty="0"/>
              <a:t>} if we start with </a:t>
            </a:r>
            <a:r>
              <a:rPr lang="en-US" sz="3600" dirty="0">
                <a:solidFill>
                  <a:schemeClr val="accent2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B818657-C012-2D4E-9D91-E82567AD91A2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/>
              <a:t>In general, if we start with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432203" y="2819400"/>
            <a:ext cx="63401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400" dirty="0" err="1"/>
              <a:t>Pr{reach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FF"/>
                </a:solidFill>
              </a:rPr>
              <a:t>$T</a:t>
            </a:r>
            <a:r>
              <a:rPr lang="en-US" sz="5400" dirty="0"/>
              <a:t>} = </a:t>
            </a:r>
            <a:r>
              <a:rPr lang="en-US" sz="54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/T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34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B4C27B2-6C40-2848-B9DB-97D985B60433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DEDA1A4-F92A-C247-BD53-F6346675D8E3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 </a:t>
            </a:r>
            <a:r>
              <a:rPr lang="en-US" dirty="0" err="1"/>
              <a:t>Pr{reach</a:t>
            </a:r>
            <a:r>
              <a:rPr lang="en-US" dirty="0"/>
              <a:t>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/>
              <a:t>+</a:t>
            </a:r>
            <a:r>
              <a:rPr lang="en-US" dirty="0">
                <a:solidFill>
                  <a:srgbClr val="008000"/>
                </a:solidFill>
              </a:rPr>
              <a:t>100</a:t>
            </a:r>
            <a:r>
              <a:rPr lang="en-US" dirty="0"/>
              <a:t>} starting with $</a:t>
            </a:r>
            <a:r>
              <a:rPr lang="en-US" dirty="0">
                <a:solidFill>
                  <a:schemeClr val="accent2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38100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/>
              <a:t>Pr{reach</a:t>
            </a:r>
            <a:r>
              <a:rPr lang="en-US" sz="3600" dirty="0"/>
              <a:t> </a:t>
            </a:r>
            <a:r>
              <a:rPr lang="en-US" sz="3600" dirty="0" smtClean="0"/>
              <a:t>$</a:t>
            </a:r>
            <a:r>
              <a:rPr lang="en-US" sz="3600" dirty="0" smtClean="0">
                <a:solidFill>
                  <a:schemeClr val="accent2"/>
                </a:solidFill>
              </a:rPr>
              <a:t>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} 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chemeClr val="accent2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1176" y="5181600"/>
            <a:ext cx="69051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rgbClr val="CC0000"/>
                </a:solidFill>
              </a:rPr>
              <a:t>&lt; 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</a:p>
          <a:p>
            <a:pPr algn="ctr"/>
            <a:r>
              <a:rPr lang="en-US" sz="3600" dirty="0" smtClean="0"/>
              <a:t>no matter how many $ at start</a:t>
            </a:r>
            <a:r>
              <a:rPr lang="en-US" sz="3600" dirty="0" smtClean="0">
                <a:solidFill>
                  <a:srgbClr val="000000"/>
                </a:solidFill>
              </a:rPr>
              <a:t>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27F5B8B-217C-0D4F-99AD-868E856C8FC1}" type="slidenum">
              <a:rPr lang="en-US" smtClean="0"/>
              <a:pPr/>
              <a:t>26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Play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going broke or make enough money.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i="1"/>
              <a:t> </a:t>
            </a:r>
            <a:r>
              <a:rPr lang="en-US"/>
              <a:t>::= Pr{</a:t>
            </a:r>
            <a:r>
              <a:rPr lang="en-US">
                <a:solidFill>
                  <a:srgbClr val="008000"/>
                </a:solidFill>
              </a:rPr>
              <a:t>win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::= i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T</a:t>
            </a:r>
            <a:r>
              <a:rPr lang="en-US"/>
              <a:t> ::= gambler’s </a:t>
            </a:r>
            <a:r>
              <a:rPr lang="en-US" b="1">
                <a:solidFill>
                  <a:schemeClr val="accent2"/>
                </a:solidFill>
              </a:rPr>
              <a:t>t</a:t>
            </a:r>
            <a:r>
              <a:rPr lang="en-US"/>
              <a:t>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Question: What is Pr{reach target}?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C4461F72-8397-A54C-8A8A-56C7DBF0D442}" type="slidenum">
              <a:rPr lang="en-US" smtClean="0"/>
              <a:pPr/>
              <a:t>27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F859011-7C7E-724A-9635-B330832E05C4}" type="slidenum">
              <a:rPr lang="en-US" smtClean="0"/>
              <a:pPr/>
              <a:t>28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B826CD8C-0477-834C-B53A-FCC4FCE3844A}" type="slidenum">
              <a:rPr lang="en-US" smtClean="0"/>
              <a:pPr/>
              <a:t>29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30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Pr{target | 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5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      </a:t>
            </a:r>
            <a:r>
              <a:rPr lang="en-US" sz="1200"/>
              <a:t> </a:t>
            </a:r>
            <a:r>
              <a:rPr lang="en-US" sz="3600"/>
              <a:t>     •     </a:t>
            </a:r>
            <a:r>
              <a:rPr lang="en-US" sz="3600">
                <a:solidFill>
                  <a:srgbClr val="CC0000"/>
                </a:solidFill>
              </a:rPr>
              <a:t>q</a:t>
            </a:r>
            <a:endParaRPr lang="en-US" sz="3600" b="1"/>
          </a:p>
        </p:txBody>
      </p:sp>
      <p:sp>
        <p:nvSpPr>
          <p:cNvPr id="32793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Pr{target | 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4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   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     </a:t>
            </a:r>
            <a:r>
              <a:rPr lang="en-US" sz="1400"/>
              <a:t> </a:t>
            </a:r>
            <a:r>
              <a:rPr lang="en-US" sz="3600"/>
              <a:t> •    </a:t>
            </a:r>
            <a:r>
              <a:rPr lang="en-US" sz="3600">
                <a:solidFill>
                  <a:srgbClr val="008000"/>
                </a:solidFill>
              </a:rPr>
              <a:t>p</a:t>
            </a:r>
            <a:endParaRPr lang="en-US" sz="3600" b="1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09600" y="3581400"/>
            <a:ext cx="8382000" cy="28956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85800" y="426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+ 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= (1/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- (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/>
              <a:t>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endParaRPr lang="en-US" sz="3600" b="1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85800" y="571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</a:t>
            </a:r>
            <a:r>
              <a:rPr lang="en-US" sz="3600" b="1"/>
              <a:t>we 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E6E6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2" grpId="1"/>
      <p:bldP spid="32795" grpId="0"/>
      <p:bldP spid="32795" grpId="1"/>
      <p:bldP spid="32793" grpId="0"/>
      <p:bldP spid="32793" grpId="1"/>
      <p:bldP spid="32794" grpId="0"/>
      <p:bldP spid="32794" grpId="1"/>
      <p:bldP spid="32796" grpId="0" animBg="1"/>
      <p:bldP spid="19475" grpId="0" build="allAtOnce"/>
      <p:bldP spid="194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AFF3B048-DFE0-4C46-9EA8-032933489598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Pr{target | 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5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      </a:t>
            </a:r>
            <a:r>
              <a:rPr lang="en-US" sz="1200"/>
              <a:t> </a:t>
            </a:r>
            <a:r>
              <a:rPr lang="en-US" sz="3600"/>
              <a:t>     •     </a:t>
            </a:r>
            <a:r>
              <a:rPr lang="en-US" sz="3600">
                <a:solidFill>
                  <a:srgbClr val="CC0000"/>
                </a:solidFill>
              </a:rPr>
              <a:t>q</a:t>
            </a:r>
            <a:endParaRPr lang="en-US" sz="3600" b="1"/>
          </a:p>
        </p:txBody>
      </p:sp>
      <p:sp>
        <p:nvSpPr>
          <p:cNvPr id="32793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Pr{target | 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4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   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     </a:t>
            </a:r>
            <a:r>
              <a:rPr lang="en-US" sz="1400"/>
              <a:t> </a:t>
            </a:r>
            <a:r>
              <a:rPr lang="en-US" sz="3600"/>
              <a:t> •    </a:t>
            </a:r>
            <a:r>
              <a:rPr lang="en-US" sz="3600">
                <a:solidFill>
                  <a:srgbClr val="008000"/>
                </a:solidFill>
              </a:rPr>
              <a:t>p</a:t>
            </a:r>
            <a:endParaRPr lang="en-US" sz="3600" b="1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09600" y="3581400"/>
            <a:ext cx="8382000" cy="28956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85800" y="426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+ 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= (1/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- (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/>
              <a:t>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endParaRPr lang="en-US" sz="3600" b="1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85800" y="571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</a:t>
            </a:r>
            <a:r>
              <a:rPr lang="en-US" sz="3600" b="1" dirty="0"/>
              <a:t>we 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2" grpId="1"/>
      <p:bldP spid="32795" grpId="0"/>
      <p:bldP spid="32795" grpId="1"/>
      <p:bldP spid="32793" grpId="0"/>
      <p:bldP spid="32793" grpId="1"/>
      <p:bldP spid="32794" grpId="0"/>
      <p:bldP spid="32794" grpId="1"/>
      <p:bldP spid="32796" grpId="0" animBg="1"/>
      <p:bldP spid="19475" grpId="0" build="allAtOnce"/>
      <p:bldP spid="194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32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CB8D558-C5D6-7E41-8E71-BB0C744D2D8B}" type="slidenum">
              <a:rPr lang="en-US" smtClean="0"/>
              <a:pPr/>
              <a:t>33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41910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Solve using generating </a:t>
            </a:r>
            <a:r>
              <a:rPr lang="en-US" sz="4000" dirty="0" smtClean="0"/>
              <a:t>functions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 smtClean="0"/>
              <a:t>and get:</a:t>
            </a:r>
            <a:endParaRPr lang="en-US" sz="40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F71DCE68-83CD-E84B-A3DE-B86BB2400F98}" type="slidenum">
              <a:rPr lang="en-US" smtClean="0"/>
              <a:pPr/>
              <a:t>34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p:oleObj spid="_x0000_s58370" name="Equation" r:id="rId4" imgW="1028700" imgH="46990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p:oleObj spid="_x0000_s58371" name="Equation" r:id="rId5" imgW="812800" imgH="4699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AF848F9-8936-D246-AA1C-2FD33CAFBEED}" type="slidenum">
              <a:rPr lang="en-US" smtClean="0"/>
              <a:pPr/>
              <a:t>35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5181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&lt; </a:t>
            </a:r>
            <a:r>
              <a:rPr lang="en-US" sz="4400" dirty="0" err="1" smtClean="0">
                <a:solidFill>
                  <a:srgbClr val="CC0000"/>
                </a:solidFill>
              </a:rPr>
              <a:t>q</a:t>
            </a:r>
            <a:r>
              <a:rPr lang="en-US" sz="4400" dirty="0" smtClean="0"/>
              <a:t>,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&gt;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p:oleObj spid="_x0000_s60418" name="Equation" r:id="rId4" imgW="812800" imgH="46990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p:oleObj spid="_x0000_s60419" name="Equation" r:id="rId5" imgW="368300" imgH="46990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p:oleObj spid="_x0000_s60420" name="Equation" r:id="rId6" imgW="571500" imgH="5969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19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E64F7034-A11A-0644-94AE-9DEDC6AA55D3}" type="slidenum">
              <a:rPr lang="en-US" smtClean="0"/>
              <a:pPr/>
              <a:t>36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w</a:t>
            </a:r>
            <a:r>
              <a:rPr lang="en-US" sz="4000" baseline="-25000" dirty="0" err="1">
                <a:solidFill>
                  <a:schemeClr val="accent2"/>
                </a:solidFill>
              </a:rPr>
              <a:t>n</a:t>
            </a:r>
            <a:r>
              <a:rPr lang="en-US" sz="4000" dirty="0"/>
              <a:t> &lt; (1/</a:t>
            </a:r>
            <a:r>
              <a:rPr lang="en-US" sz="4000" dirty="0">
                <a:solidFill>
                  <a:srgbClr val="FF00FF"/>
                </a:solidFill>
              </a:rPr>
              <a:t>r</a:t>
            </a:r>
            <a:r>
              <a:rPr lang="en-US" sz="4000" dirty="0"/>
              <a:t>)</a:t>
            </a:r>
            <a:r>
              <a:rPr lang="en-US" sz="4000" baseline="30000" dirty="0"/>
              <a:t>intended profit</a:t>
            </a:r>
            <a:r>
              <a:rPr lang="en-US" sz="4000" dirty="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A69EEA4-35FB-7045-A76F-2B5F28C09DC4}" type="slidenum">
              <a:rPr lang="en-US" smtClean="0"/>
              <a:pPr/>
              <a:t>37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chemeClr val="accent2"/>
                </a:solidFill>
              </a:rPr>
              <a:t>100</a:t>
            </a:r>
            <a:r>
              <a:rPr lang="en-US" sz="4000" dirty="0"/>
              <a:t>} &lt; 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chemeClr val="accent2"/>
                </a:solidFill>
              </a:rPr>
              <a:t>100</a:t>
            </a:r>
            <a:endParaRPr lang="en-US" sz="40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3D48029B-5376-4F4C-AE87-D656A8848B70}" type="slidenum">
              <a:rPr lang="en-US" smtClean="0"/>
              <a:pPr/>
              <a:t>38</a:t>
            </a:fld>
            <a:endParaRPr lang="en-US" dirty="0"/>
          </a:p>
          <a:p>
            <a:endParaRPr lang="en-US" dirty="0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16250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dirty="0" err="1"/>
              <a:t>Pr{Profit</a:t>
            </a:r>
            <a:r>
              <a:rPr lang="en-US" sz="4000" dirty="0"/>
              <a:t> $</a:t>
            </a:r>
            <a:r>
              <a:rPr lang="en-US" sz="4000" dirty="0">
                <a:solidFill>
                  <a:srgbClr val="0000FF"/>
                </a:solidFill>
              </a:rPr>
              <a:t>200</a:t>
            </a:r>
            <a:r>
              <a:rPr lang="en-US" sz="4000" dirty="0"/>
              <a:t>} &lt; (</a:t>
            </a:r>
            <a:r>
              <a:rPr lang="en-US" sz="4000" dirty="0">
                <a:solidFill>
                  <a:srgbClr val="FF00FF"/>
                </a:solidFill>
              </a:rPr>
              <a:t>9/10</a:t>
            </a:r>
            <a:r>
              <a:rPr lang="en-US" sz="4000" dirty="0"/>
              <a:t>)</a:t>
            </a:r>
            <a:r>
              <a:rPr lang="en-US" sz="4000" baseline="30000" dirty="0">
                <a:solidFill>
                  <a:srgbClr val="0000FF"/>
                </a:solidFill>
              </a:rPr>
              <a:t>200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CC0000"/>
                </a:solidFill>
              </a:rPr>
              <a:t>&lt; 1/70,000,000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77593A4-8B7D-AB44-BAA0-E529A5D995E7}" type="slidenum">
              <a:rPr lang="en-US" smtClean="0"/>
              <a:pPr/>
              <a:t>39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eaLnBrk="1" hangingPunct="1"/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chemeClr val="accent2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n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n-1</a:t>
              </a:r>
              <a:endParaRPr lang="en-US" sz="3600">
                <a:solidFill>
                  <a:schemeClr val="accent2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solidFill>
                    <a:schemeClr val="accent2"/>
                  </a:solidFill>
                </a:rPr>
                <a:t>T</a:t>
              </a:r>
              <a:r>
                <a:rPr lang="en-US" sz="3600">
                  <a:solidFill>
                    <a:srgbClr val="FF00FF"/>
                  </a:solidFill>
                </a:rPr>
                <a:t>r</a:t>
              </a:r>
              <a:r>
                <a:rPr lang="en-US" sz="3600" baseline="30000">
                  <a:solidFill>
                    <a:schemeClr val="accent2"/>
                  </a:solidFill>
                </a:rPr>
                <a:t>T-1</a:t>
              </a:r>
              <a:endParaRPr lang="en-US" sz="3600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19200" y="1219200"/>
          <a:ext cx="2819400" cy="1629050"/>
        </p:xfrm>
        <a:graphic>
          <a:graphicData uri="http://schemas.openxmlformats.org/presentationml/2006/ole">
            <p:oleObj spid="_x0000_s68610" name="Equation" r:id="rId4" imgW="812800" imgH="469900" progId="Equation.DSMT4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p:oleObj spid="_x0000_s68611" name="Equation" r:id="rId5" imgW="1778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2" grpId="0" build="p"/>
      <p:bldP spid="70663" grpId="0"/>
      <p:bldP spid="983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40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</a:t>
            </a:r>
            <a:r>
              <a:rPr lang="en-US" sz="9600" dirty="0" smtClean="0"/>
              <a:t> &amp; 2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About the Graph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8077200" cy="3276600"/>
          </a:xfrm>
        </p:spPr>
        <p:txBody>
          <a:bodyPr/>
          <a:lstStyle/>
          <a:p>
            <a:pPr eaLnBrk="1" hangingPunct="1"/>
            <a:r>
              <a:rPr lang="en-US" dirty="0" err="1"/>
              <a:t>Pr{reach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/>
              <a:t> before </a:t>
            </a:r>
            <a:r>
              <a:rPr lang="en-US" dirty="0">
                <a:solidFill>
                  <a:srgbClr val="FF6600"/>
                </a:solidFill>
              </a:rPr>
              <a:t>O</a:t>
            </a:r>
            <a:r>
              <a:rPr lang="en-US" dirty="0"/>
              <a:t> | start at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}</a:t>
            </a:r>
          </a:p>
          <a:p>
            <a:pPr eaLnBrk="1" hangingPunct="1"/>
            <a:r>
              <a:rPr lang="en-US" dirty="0" err="1"/>
              <a:t>Pr{ever</a:t>
            </a:r>
            <a:r>
              <a:rPr lang="en-US" dirty="0"/>
              <a:t> reach </a:t>
            </a:r>
            <a:r>
              <a:rPr lang="en-US" dirty="0">
                <a:solidFill>
                  <a:srgbClr val="FF6600"/>
                </a:solidFill>
              </a:rPr>
              <a:t>O</a:t>
            </a:r>
            <a:r>
              <a:rPr lang="en-US" dirty="0"/>
              <a:t> | start at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}</a:t>
            </a:r>
          </a:p>
          <a:p>
            <a:pPr eaLnBrk="1" hangingPunct="1"/>
            <a:r>
              <a:rPr lang="en-US" dirty="0"/>
              <a:t>Average # steps for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>
                <a:sym typeface="Symbol" pitchFamily="-111" charset="2"/>
              </a:rPr>
              <a:t> to </a:t>
            </a:r>
            <a:r>
              <a:rPr lang="en-US" dirty="0" smtClean="0">
                <a:solidFill>
                  <a:srgbClr val="FF6600"/>
                </a:solidFill>
              </a:rPr>
              <a:t>O</a:t>
            </a:r>
            <a:endParaRPr lang="en-US" dirty="0" smtClean="0"/>
          </a:p>
          <a:p>
            <a:pPr eaLnBrk="1" hangingPunct="1"/>
            <a:r>
              <a:rPr lang="en-US" dirty="0" smtClean="0"/>
              <a:t>probability </a:t>
            </a:r>
            <a:r>
              <a:rPr lang="en-US" dirty="0" err="1" smtClean="0">
                <a:solidFill>
                  <a:schemeClr val="accent2"/>
                </a:solidFill>
              </a:rPr>
              <a:t>p</a:t>
            </a:r>
            <a:r>
              <a:rPr lang="en-US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baseline="-25000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being </a:t>
            </a:r>
            <a:r>
              <a:rPr lang="en-US" dirty="0"/>
              <a:t>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</a:p>
          <a:p>
            <a:pPr algn="ctr" eaLnBrk="1" hangingPunct="1">
              <a:buNone/>
            </a:pP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2"/>
                </a:solidFill>
              </a:rPr>
              <a:t>p</a:t>
            </a:r>
            <a:r>
              <a:rPr lang="en-US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6600"/>
                </a:solidFill>
              </a:rPr>
              <a:t>p</a:t>
            </a:r>
            <a:r>
              <a:rPr lang="en-US" baseline="-25000" dirty="0" err="1" smtClean="0">
                <a:solidFill>
                  <a:srgbClr val="FF6600"/>
                </a:solidFill>
              </a:rPr>
              <a:t>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p</a:t>
            </a:r>
            <a:r>
              <a:rPr lang="en-US" baseline="-25000" dirty="0" err="1" smtClean="0">
                <a:solidFill>
                  <a:srgbClr val="008000"/>
                </a:solidFill>
              </a:rPr>
              <a:t>G</a:t>
            </a:r>
            <a:r>
              <a:rPr lang="en-US" dirty="0" smtClean="0"/>
              <a:t>)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chemeClr val="accent2"/>
                </a:solidFill>
              </a:rPr>
              <a:t>B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</a:rPr>
              <a:t>p</a:t>
            </a:r>
            <a:r>
              <a:rPr lang="en-US" sz="4000" baseline="-25000" dirty="0" err="1">
                <a:solidFill>
                  <a:srgbClr val="008000"/>
                </a:solidFill>
              </a:rPr>
              <a:t>G</a:t>
            </a:r>
            <a:r>
              <a:rPr lang="en-US" sz="4000" dirty="0">
                <a:solidFill>
                  <a:srgbClr val="008000"/>
                </a:solidFill>
              </a:rPr>
              <a:t>’</a:t>
            </a:r>
            <a:r>
              <a:rPr lang="en-US" sz="4000" dirty="0"/>
              <a:t>, or </a:t>
            </a:r>
            <a:r>
              <a:rPr lang="en-US" sz="4000" dirty="0" err="1">
                <a:solidFill>
                  <a:srgbClr val="FF6600"/>
                </a:solidFill>
              </a:rPr>
              <a:t>p</a:t>
            </a:r>
            <a:r>
              <a:rPr lang="en-US" sz="4000" baseline="-25000" dirty="0" err="1">
                <a:solidFill>
                  <a:srgbClr val="FF6600"/>
                </a:solidFill>
              </a:rPr>
              <a:t>O</a:t>
            </a:r>
            <a:r>
              <a:rPr lang="en-US" sz="4000" dirty="0">
                <a:solidFill>
                  <a:srgbClr val="FF6600"/>
                </a:solidFill>
              </a:rPr>
              <a:t>’</a:t>
            </a:r>
            <a:r>
              <a:rPr lang="en-US" sz="4000" dirty="0"/>
              <a:t> 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chemeClr val="accent2"/>
                </a:solidFill>
              </a:rPr>
              <a:t>B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</a:rPr>
              <a:t>p</a:t>
            </a:r>
            <a:r>
              <a:rPr lang="en-US" sz="4000" baseline="-25000" dirty="0" err="1">
                <a:solidFill>
                  <a:srgbClr val="008000"/>
                </a:solidFill>
              </a:rPr>
              <a:t>G</a:t>
            </a:r>
            <a:r>
              <a:rPr lang="en-US" sz="4000" dirty="0">
                <a:solidFill>
                  <a:srgbClr val="008000"/>
                </a:solidFill>
              </a:rPr>
              <a:t>’</a:t>
            </a:r>
            <a:r>
              <a:rPr lang="en-US" sz="4000" dirty="0"/>
              <a:t>, or </a:t>
            </a:r>
            <a:r>
              <a:rPr lang="en-US" sz="4000" dirty="0" err="1">
                <a:solidFill>
                  <a:srgbClr val="FF6600"/>
                </a:solidFill>
              </a:rPr>
              <a:t>p</a:t>
            </a:r>
            <a:r>
              <a:rPr lang="en-US" sz="4000" baseline="-25000" dirty="0" err="1">
                <a:solidFill>
                  <a:srgbClr val="FF6600"/>
                </a:solidFill>
              </a:rPr>
              <a:t>O</a:t>
            </a:r>
            <a:r>
              <a:rPr lang="en-US" sz="4000" dirty="0">
                <a:solidFill>
                  <a:srgbClr val="FF6600"/>
                </a:solidFill>
              </a:rPr>
              <a:t>’</a:t>
            </a:r>
            <a:r>
              <a:rPr lang="en-US" sz="4000" dirty="0"/>
              <a:t> 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chemeClr val="accent2"/>
                </a:solidFill>
              </a:rPr>
              <a:t>B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</a:rPr>
              <a:t>p</a:t>
            </a:r>
            <a:r>
              <a:rPr lang="en-US" sz="4000" baseline="-25000" dirty="0" err="1">
                <a:solidFill>
                  <a:srgbClr val="008000"/>
                </a:solidFill>
              </a:rPr>
              <a:t>G</a:t>
            </a:r>
            <a:r>
              <a:rPr lang="en-US" sz="4000" dirty="0">
                <a:solidFill>
                  <a:srgbClr val="008000"/>
                </a:solidFill>
              </a:rPr>
              <a:t>’</a:t>
            </a:r>
            <a:r>
              <a:rPr lang="en-US" sz="4000" dirty="0"/>
              <a:t>, or </a:t>
            </a:r>
            <a:r>
              <a:rPr lang="en-US" sz="4000" dirty="0" err="1">
                <a:solidFill>
                  <a:srgbClr val="FF6600"/>
                </a:solidFill>
              </a:rPr>
              <a:t>p</a:t>
            </a:r>
            <a:r>
              <a:rPr lang="en-US" sz="4000" baseline="-25000" dirty="0" err="1">
                <a:solidFill>
                  <a:srgbClr val="FF6600"/>
                </a:solidFill>
              </a:rPr>
              <a:t>O</a:t>
            </a:r>
            <a:r>
              <a:rPr lang="en-US" sz="4000" dirty="0">
                <a:solidFill>
                  <a:srgbClr val="FF6600"/>
                </a:solidFill>
              </a:rPr>
              <a:t>’</a:t>
            </a:r>
            <a:r>
              <a:rPr lang="en-US" sz="4000" dirty="0"/>
              <a:t> after 1 step?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12, 2010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>
                <a:solidFill>
                  <a:schemeClr val="accent2"/>
                </a:solidFill>
              </a:rPr>
              <a:t>p</a:t>
            </a:r>
            <a:r>
              <a:rPr lang="en-US" sz="4400" baseline="-25000" dirty="0" err="1">
                <a:solidFill>
                  <a:schemeClr val="accent2"/>
                </a:solidFill>
              </a:rPr>
              <a:t>B</a:t>
            </a:r>
            <a:r>
              <a:rPr lang="en-US" sz="4400" dirty="0">
                <a:solidFill>
                  <a:schemeClr val="accent2"/>
                </a:solidFill>
              </a:rPr>
              <a:t>’</a:t>
            </a:r>
            <a:r>
              <a:rPr lang="en-US" sz="4400" dirty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2626</Words>
  <Application>Microsoft Macintosh PowerPoint</Application>
  <PresentationFormat>On-screen Show (4:3)</PresentationFormat>
  <Paragraphs>541</Paragraphs>
  <Slides>40</Slides>
  <Notes>39</Notes>
  <HiddenSlides>6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Blank Presentation</vt:lpstr>
      <vt:lpstr>MathType 6.0 Equation</vt:lpstr>
      <vt:lpstr>Random Walks</vt:lpstr>
      <vt:lpstr>Applications of Random Walk</vt:lpstr>
      <vt:lpstr>Google Page Rank</vt:lpstr>
      <vt:lpstr>Graph With Probable Transitions</vt:lpstr>
      <vt:lpstr>Questions About the Graph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(let’s go to Vegas)</vt:lpstr>
      <vt:lpstr>Slide 21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Dow Jones Trend</vt:lpstr>
      <vt:lpstr>Gambler’s Ruin</vt:lpstr>
      <vt:lpstr>General Approach</vt:lpstr>
      <vt:lpstr>General Approach</vt:lpstr>
      <vt:lpstr>Linear Recurrence</vt:lpstr>
      <vt:lpstr>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257</cp:revision>
  <cp:lastPrinted>2008-05-04T21:04:19Z</cp:lastPrinted>
  <dcterms:created xsi:type="dcterms:W3CDTF">2010-05-12T04:54:34Z</dcterms:created>
  <dcterms:modified xsi:type="dcterms:W3CDTF">2010-05-12T08:13:21Z</dcterms:modified>
</cp:coreProperties>
</file>