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7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2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3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4.xml" ContentType="application/vnd.openxmlformats-officedocument.presentationml.notesSlide+xml"/>
  <Override PartName="/ppt/embeddings/Microsoft_Equation2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15.xml" ContentType="application/vnd.openxmlformats-officedocument.presentationml.notesSlide+xml"/>
  <Override PartName="/ppt/embeddings/Microsoft_Equation3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6.xml" ContentType="application/vnd.openxmlformats-officedocument.presentationml.notesSlide+xml"/>
  <Override PartName="/ppt/embeddings/Microsoft_Equation4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8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9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0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21.xml" ContentType="application/vnd.openxmlformats-officedocument.presentationml.notesSlide+xml"/>
  <Override PartName="/ppt/embeddings/Microsoft_Equation6.bin" ContentType="application/vnd.openxmlformats-officedocument.oleObject"/>
  <Override PartName="/ppt/embeddings/oleObject49.bin" ContentType="application/vnd.openxmlformats-officedocument.oleObject"/>
  <Override PartName="/ppt/notesSlides/notesSlide22.xml" ContentType="application/vnd.openxmlformats-officedocument.presentationml.notesSlide+xml"/>
  <Override PartName="/ppt/embeddings/Microsoft_Equation7.bin" ContentType="application/vnd.openxmlformats-officedocument.oleObject"/>
  <Override PartName="/ppt/embeddings/oleObject50.bin" ContentType="application/vnd.openxmlformats-officedocument.oleObject"/>
  <Override PartName="/ppt/notesSlides/notesSlide23.xml" ContentType="application/vnd.openxmlformats-officedocument.presentationml.notesSlide+xml"/>
  <Override PartName="/ppt/embeddings/Microsoft_Equation8.bin" ContentType="application/vnd.openxmlformats-officedocument.oleObject"/>
  <Override PartName="/ppt/embeddings/oleObject51.bin" ContentType="application/vnd.openxmlformats-officedocument.oleObject"/>
  <Override PartName="/ppt/notesSlides/notesSlide24.xml" ContentType="application/vnd.openxmlformats-officedocument.presentationml.notesSlide+xml"/>
  <Override PartName="/ppt/embeddings/Microsoft_Equation9.bin" ContentType="application/vnd.openxmlformats-officedocument.oleObject"/>
  <Override PartName="/ppt/embeddings/oleObject52.bin" ContentType="application/vnd.openxmlformats-officedocument.oleObject"/>
  <Override PartName="/ppt/notesSlides/notesSlide25.xml" ContentType="application/vnd.openxmlformats-officedocument.presentationml.notesSlide+xml"/>
  <Override PartName="/ppt/embeddings/Microsoft_Equation10.bin" ContentType="application/vnd.openxmlformats-officedocument.oleObject"/>
  <Override PartName="/ppt/embeddings/oleObject53.bin" ContentType="application/vnd.openxmlformats-officedocument.oleObject"/>
  <Override PartName="/ppt/notesSlides/notesSlide26.xml" ContentType="application/vnd.openxmlformats-officedocument.presentationml.notesSlide+xml"/>
  <Override PartName="/ppt/embeddings/Microsoft_Equation11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7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28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9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0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388" r:id="rId2"/>
    <p:sldId id="368" r:id="rId3"/>
    <p:sldId id="404" r:id="rId4"/>
    <p:sldId id="406" r:id="rId5"/>
    <p:sldId id="409" r:id="rId6"/>
    <p:sldId id="407" r:id="rId7"/>
    <p:sldId id="405" r:id="rId8"/>
    <p:sldId id="408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391" r:id="rId19"/>
    <p:sldId id="392" r:id="rId20"/>
    <p:sldId id="393" r:id="rId21"/>
    <p:sldId id="421" r:id="rId22"/>
    <p:sldId id="424" r:id="rId23"/>
    <p:sldId id="422" r:id="rId24"/>
    <p:sldId id="423" r:id="rId25"/>
    <p:sldId id="420" r:id="rId26"/>
    <p:sldId id="419" r:id="rId27"/>
    <p:sldId id="399" r:id="rId28"/>
    <p:sldId id="400" r:id="rId29"/>
    <p:sldId id="401" r:id="rId30"/>
    <p:sldId id="402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>
        <p:scale>
          <a:sx n="125" d="100"/>
          <a:sy n="125" d="100"/>
        </p:scale>
        <p:origin x="-85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3.emf"/><Relationship Id="rId2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22.emf"/><Relationship Id="rId3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9.emf"/><Relationship Id="rId3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4.emf"/><Relationship Id="rId3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25.emf"/><Relationship Id="rId2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Z</a:t>
            </a:r>
            <a:r>
              <a:rPr lang="en-US" sz="1800" baseline="-25000" dirty="0" smtClean="0"/>
              <a:t>n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11,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35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8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40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4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43.emf"/><Relationship Id="rId10" Type="http://schemas.openxmlformats.org/officeDocument/2006/relationships/oleObject" Target="../embeddings/oleObject56.bin"/><Relationship Id="rId11" Type="http://schemas.openxmlformats.org/officeDocument/2006/relationships/image" Target="../media/image44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58.bin"/><Relationship Id="rId7" Type="http://schemas.openxmlformats.org/officeDocument/2006/relationships/image" Target="../media/image46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45.wmf"/><Relationship Id="rId6" Type="http://schemas.openxmlformats.org/officeDocument/2006/relationships/oleObject" Target="../embeddings/oleObject64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65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  The Ring </a:t>
            </a:r>
            <a:endParaRPr lang="en-US" sz="8000" b="1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51569"/>
              </p:ext>
            </p:extLst>
          </p:nvPr>
        </p:nvGraphicFramePr>
        <p:xfrm>
          <a:off x="6096000" y="2133600"/>
          <a:ext cx="1747038" cy="251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1747038" cy="2511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  <a:endParaRPr lang="en-US" sz="44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6981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87264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61959"/>
              </p:ext>
            </p:extLst>
          </p:nvPr>
        </p:nvGraphicFramePr>
        <p:xfrm>
          <a:off x="914400" y="2514600"/>
          <a:ext cx="7272351" cy="165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8" imgW="1282700" imgH="292100" progId="Equation.DSMT4">
                  <p:embed/>
                </p:oleObj>
              </mc:Choice>
              <mc:Fallback>
                <p:oleObj name="Equation" r:id="rId8" imgW="1282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7272351" cy="165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2192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no </a:t>
            </a:r>
            <a:r>
              <a:rPr lang="en-US" sz="6600" dirty="0" smtClean="0">
                <a:latin typeface="+mj-lt"/>
              </a:rPr>
              <a:t>cancellation rule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28990"/>
              </p:ext>
            </p:extLst>
          </p:nvPr>
        </p:nvGraphicFramePr>
        <p:xfrm>
          <a:off x="990600" y="3886200"/>
          <a:ext cx="70977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0" imgW="1295400" imgH="292100" progId="Equation.DSMT4">
                  <p:embed/>
                </p:oleObj>
              </mc:Choice>
              <mc:Fallback>
                <p:oleObj name="Equation" r:id="rId10" imgW="1295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709771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7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29579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12613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57342"/>
              </p:ext>
            </p:extLst>
          </p:nvPr>
        </p:nvGraphicFramePr>
        <p:xfrm>
          <a:off x="466725" y="2438400"/>
          <a:ext cx="8143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8" imgW="1930400" imgH="812800" progId="Equation.DSMT4">
                  <p:embed/>
                </p:oleObj>
              </mc:Choice>
              <mc:Fallback>
                <p:oleObj name="Equation" r:id="rId8" imgW="19304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6725" y="2438400"/>
                        <a:ext cx="8143875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6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3352"/>
              </p:ext>
            </p:extLst>
          </p:nvPr>
        </p:nvGraphicFramePr>
        <p:xfrm>
          <a:off x="1449388" y="252413"/>
          <a:ext cx="71786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1955800" imgH="533400" progId="Equation.DSMT4">
                  <p:embed/>
                </p:oleObj>
              </mc:Choice>
              <mc:Fallback>
                <p:oleObj name="Equation" r:id="rId6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9388" y="252413"/>
                        <a:ext cx="7178675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0747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32694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747369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7398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81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4471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03972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39970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2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2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8839"/>
              </p:ext>
            </p:extLst>
          </p:nvPr>
        </p:nvGraphicFramePr>
        <p:xfrm>
          <a:off x="547688" y="1157288"/>
          <a:ext cx="46894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8" imgW="863600" imgH="292100" progId="Equation.DSMT4">
                  <p:embed/>
                </p:oleObj>
              </mc:Choice>
              <mc:Fallback>
                <p:oleObj name="Equation" r:id="rId8" imgW="863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688" y="1157288"/>
                        <a:ext cx="4689475" cy="158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70780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76710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457545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91389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5221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7143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80638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592192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3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64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3767"/>
              </p:ext>
            </p:extLst>
          </p:nvPr>
        </p:nvGraphicFramePr>
        <p:xfrm>
          <a:off x="7620000" y="3810000"/>
          <a:ext cx="116619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3810000"/>
                        <a:ext cx="1166191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Just Remainders</a:t>
            </a:r>
            <a:endParaRPr lang="en-US" sz="4400" dirty="0" smtClean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352800"/>
            <a:ext cx="8839200" cy="2667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The integer interval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[0, n) </a:t>
            </a:r>
          </a:p>
          <a:p>
            <a:r>
              <a:rPr lang="en-US" sz="4800" dirty="0" smtClean="0">
                <a:solidFill>
                  <a:schemeClr val="tx2"/>
                </a:solidFill>
              </a:rPr>
              <a:t>under          </a:t>
            </a:r>
            <a:r>
              <a:rPr lang="en-US" sz="4800" dirty="0" smtClean="0">
                <a:solidFill>
                  <a:srgbClr val="0000E5"/>
                </a:solidFill>
              </a:rPr>
              <a:t>       </a:t>
            </a:r>
            <a:r>
              <a:rPr lang="en-US" sz="4800" dirty="0" smtClean="0">
                <a:latin typeface="Comic Sans MS"/>
                <a:cs typeface="Comic Sans MS"/>
              </a:rPr>
              <a:t>is called</a:t>
            </a:r>
          </a:p>
          <a:p>
            <a:r>
              <a:rPr lang="en-US" sz="4800" dirty="0" smtClean="0"/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ring of integers mod n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83491"/>
              </p:ext>
            </p:extLst>
          </p:nvPr>
        </p:nvGraphicFramePr>
        <p:xfrm>
          <a:off x="7620000" y="3843337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0" y="3843337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3276600"/>
            <a:ext cx="8686800" cy="2971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48890"/>
              </p:ext>
            </p:extLst>
          </p:nvPr>
        </p:nvGraphicFramePr>
        <p:xfrm>
          <a:off x="1181100" y="990600"/>
          <a:ext cx="6781800" cy="195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8" imgW="1943100" imgH="558800" progId="Equation.DSMT4">
                  <p:embed/>
                </p:oleObj>
              </mc:Choice>
              <mc:Fallback>
                <p:oleObj name="Equation" r:id="rId8" imgW="1943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1100" y="990600"/>
                        <a:ext cx="6781800" cy="195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200"/>
              </p:ext>
            </p:extLst>
          </p:nvPr>
        </p:nvGraphicFramePr>
        <p:xfrm>
          <a:off x="2057400" y="4038600"/>
          <a:ext cx="275844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0" imgW="660400" imgH="292100" progId="Equation.DSMT4">
                  <p:embed/>
                </p:oleObj>
              </mc:Choice>
              <mc:Fallback>
                <p:oleObj name="Equation" r:id="rId10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2758441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40449DF-F5E8-4908-A8C5-8B1F7074FE06}" type="slidenum">
              <a:rPr lang="en-US" smtClean="0"/>
              <a:pPr>
                <a:defRPr/>
              </a:pPr>
              <a:t>20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171619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7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202540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08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1928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01024"/>
              </p:ext>
            </p:extLst>
          </p:nvPr>
        </p:nvGraphicFramePr>
        <p:xfrm>
          <a:off x="1447801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1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873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3980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89052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83339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6429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46832"/>
              </p:ext>
            </p:extLst>
          </p:nvPr>
        </p:nvGraphicFramePr>
        <p:xfrm>
          <a:off x="1261991" y="1371600"/>
          <a:ext cx="681521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6" imgW="1219200" imgH="558800" progId="Equation.DSMT4">
                  <p:embed/>
                </p:oleObj>
              </mc:Choice>
              <mc:Fallback>
                <p:oleObj name="Equation" r:id="rId6" imgW="12192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1991" y="1371600"/>
                        <a:ext cx="681521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05071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736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8618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49477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7194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79358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8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  <a:endParaRPr lang="en-US" sz="4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7065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855823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85895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848849"/>
              </p:ext>
            </p:extLst>
          </p:nvPr>
        </p:nvGraphicFramePr>
        <p:xfrm>
          <a:off x="1574799" y="0"/>
          <a:ext cx="632895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1447800" imgH="292100" progId="Equation.DSMT4">
                  <p:embed/>
                </p:oleObj>
              </mc:Choice>
              <mc:Fallback>
                <p:oleObj name="Equation" r:id="rId4" imgW="144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799" y="0"/>
                        <a:ext cx="632895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54793"/>
              </p:ext>
            </p:extLst>
          </p:nvPr>
        </p:nvGraphicFramePr>
        <p:xfrm>
          <a:off x="561109" y="1600200"/>
          <a:ext cx="802178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6" imgW="2451100" imgH="558800" progId="Equation.DSMT4">
                  <p:embed/>
                </p:oleObj>
              </mc:Choice>
              <mc:Fallback>
                <p:oleObj name="Equation" r:id="rId6" imgW="24511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109" y="1600200"/>
                        <a:ext cx="8021782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42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51776"/>
              </p:ext>
            </p:extLst>
          </p:nvPr>
        </p:nvGraphicFramePr>
        <p:xfrm>
          <a:off x="1855788" y="152400"/>
          <a:ext cx="5230812" cy="154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5788" y="152400"/>
                        <a:ext cx="5230812" cy="154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86191"/>
              </p:ext>
            </p:extLst>
          </p:nvPr>
        </p:nvGraphicFramePr>
        <p:xfrm>
          <a:off x="1829593" y="2011363"/>
          <a:ext cx="5484813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1130300" imgH="292100" progId="Equation.DSMT4">
                  <p:embed/>
                </p:oleObj>
              </mc:Choice>
              <mc:Fallback>
                <p:oleObj name="Equation" r:id="rId6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3" y="2011363"/>
                        <a:ext cx="5484813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611878"/>
              </p:ext>
            </p:extLst>
          </p:nvPr>
        </p:nvGraphicFramePr>
        <p:xfrm>
          <a:off x="1905000" y="3441843"/>
          <a:ext cx="5257800" cy="135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8" imgW="1130300" imgH="292100" progId="Equation.DSMT4">
                  <p:embed/>
                </p:oleObj>
              </mc:Choice>
              <mc:Fallback>
                <p:oleObj name="Equation" r:id="rId8" imgW="1130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441843"/>
                        <a:ext cx="5257800" cy="1358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86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0074" y="1803737"/>
            <a:ext cx="782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r(k)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err="1" smtClean="0">
                <a:latin typeface="+mj-lt"/>
              </a:rPr>
              <a:t>abbrevs</a:t>
            </a:r>
            <a:r>
              <a:rPr lang="en-US" sz="6000" dirty="0" smtClean="0"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rem(</a:t>
            </a:r>
            <a:r>
              <a:rPr lang="en-US" sz="6000" dirty="0" err="1" smtClean="0">
                <a:solidFill>
                  <a:srgbClr val="0000FF"/>
                </a:solidFill>
                <a:latin typeface="+mj-lt"/>
              </a:rPr>
              <a:t>k,n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)</a:t>
            </a:r>
            <a:endParaRPr lang="en-US" sz="6000" dirty="0" smtClean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4610"/>
              </p:ext>
            </p:extLst>
          </p:nvPr>
        </p:nvGraphicFramePr>
        <p:xfrm>
          <a:off x="457200" y="2819400"/>
          <a:ext cx="812222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4" imgW="1701800" imgH="558800" progId="Equation.DSMT4">
                  <p:embed/>
                </p:oleObj>
              </mc:Choice>
              <mc:Fallback>
                <p:oleObj name="Equation" r:id="rId4" imgW="1701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12222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1286"/>
              </p:ext>
            </p:extLst>
          </p:nvPr>
        </p:nvGraphicFramePr>
        <p:xfrm>
          <a:off x="2133601" y="152400"/>
          <a:ext cx="4876799" cy="160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6" imgW="889000" imgH="292100" progId="Equation.DSMT4">
                  <p:embed/>
                </p:oleObj>
              </mc:Choice>
              <mc:Fallback>
                <p:oleObj name="Equation" r:id="rId6" imgW="889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1" y="152400"/>
                        <a:ext cx="4876799" cy="1602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4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284"/>
              </p:ext>
            </p:extLst>
          </p:nvPr>
        </p:nvGraphicFramePr>
        <p:xfrm>
          <a:off x="914400" y="2312988"/>
          <a:ext cx="7125496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312988"/>
                        <a:ext cx="7125496" cy="233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2532"/>
              </p:ext>
            </p:extLst>
          </p:nvPr>
        </p:nvGraphicFramePr>
        <p:xfrm>
          <a:off x="1323975" y="152400"/>
          <a:ext cx="68294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6" imgW="1562100" imgH="304800" progId="Equation.3">
                  <p:embed/>
                </p:oleObj>
              </mc:Choice>
              <mc:Fallback>
                <p:oleObj name="Equation" r:id="rId6" imgW="1562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3975" y="152400"/>
                        <a:ext cx="682942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60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  <a:endParaRPr lang="en-US" sz="44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35149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4006"/>
              </p:ext>
            </p:extLst>
          </p:nvPr>
        </p:nvGraphicFramePr>
        <p:xfrm>
          <a:off x="152400" y="1905000"/>
          <a:ext cx="8720666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6" imgW="2616200" imgH="914400" progId="Equation.DSMT4">
                  <p:embed/>
                </p:oleObj>
              </mc:Choice>
              <mc:Fallback>
                <p:oleObj name="Equation" r:id="rId6" imgW="26162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1905000"/>
                        <a:ext cx="8720666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20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349594"/>
              </p:ext>
            </p:extLst>
          </p:nvPr>
        </p:nvGraphicFramePr>
        <p:xfrm>
          <a:off x="702733" y="1905000"/>
          <a:ext cx="798406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4" imgW="2336800" imgH="914400" progId="Equation.DSMT4">
                  <p:embed/>
                </p:oleObj>
              </mc:Choice>
              <mc:Fallback>
                <p:oleObj name="Equation" r:id="rId4" imgW="2336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733" y="1905000"/>
                        <a:ext cx="7984067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  <a:endParaRPr lang="en-US" sz="44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61772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6" imgW="203200" imgH="292100" progId="Equation.DSMT4">
                  <p:embed/>
                </p:oleObj>
              </mc:Choice>
              <mc:Fallback>
                <p:oleObj name="Equation" r:id="rId6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11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    Rules for</a:t>
            </a:r>
            <a:endParaRPr lang="en-US" sz="4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Zn.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    </a:t>
            </a:r>
            <a:endParaRPr lang="en-US" sz="44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202000"/>
              </p:ext>
            </p:extLst>
          </p:nvPr>
        </p:nvGraphicFramePr>
        <p:xfrm>
          <a:off x="5486400" y="-228600"/>
          <a:ext cx="11430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4" imgW="203200" imgH="292100" progId="Equation.DSMT4">
                  <p:embed/>
                </p:oleObj>
              </mc:Choice>
              <mc:Fallback>
                <p:oleObj name="Equation" r:id="rId4" imgW="2032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-228600"/>
                        <a:ext cx="1143000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3490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6638"/>
              </p:ext>
            </p:extLst>
          </p:nvPr>
        </p:nvGraphicFramePr>
        <p:xfrm>
          <a:off x="1295400" y="1676400"/>
          <a:ext cx="6348491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8" imgW="1257300" imgH="685800" progId="Equation.DSMT4">
                  <p:embed/>
                </p:oleObj>
              </mc:Choice>
              <mc:Fallback>
                <p:oleObj name="Equation" r:id="rId8" imgW="1257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348491" cy="345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73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302</Words>
  <Application>Microsoft Macintosh PowerPoint</Application>
  <PresentationFormat>On-screen Show (4:3)</PresentationFormat>
  <Paragraphs>145</Paragraphs>
  <Slides>30</Slides>
  <Notes>30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6.042 Lecture Template</vt:lpstr>
      <vt:lpstr>Equation</vt:lpstr>
      <vt:lpstr>MathType 6.0 Equation</vt:lpstr>
      <vt:lpstr>Microsoft Equation</vt:lpstr>
      <vt:lpstr>PowerPoint Presentation</vt:lpstr>
      <vt:lpstr>    Just Remainders</vt:lpstr>
      <vt:lpstr>PowerPoint Presentation</vt:lpstr>
      <vt:lpstr>PowerPoint Presentation</vt:lpstr>
      <vt:lpstr>PowerPoint Presentation</vt:lpstr>
      <vt:lpstr>PowerPoint Presentation</vt:lpstr>
      <vt:lpstr>    </vt:lpstr>
      <vt:lpstr>    </vt:lpstr>
      <vt:lpstr>    </vt:lpstr>
      <vt:lpstr>    </vt:lpstr>
      <vt:lpstr>PowerPoint Presentation</vt:lpstr>
      <vt:lpstr>PowerPoint Presentation</vt:lpstr>
      <vt:lpstr>Euler’s Theorem</vt:lpstr>
      <vt:lpstr>Lemma 1</vt:lpstr>
      <vt:lpstr>Lemma 1</vt:lpstr>
      <vt:lpstr>Lemma 2</vt:lpstr>
      <vt:lpstr>Corollary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467</cp:revision>
  <cp:lastPrinted>2013-03-06T05:32:46Z</cp:lastPrinted>
  <dcterms:created xsi:type="dcterms:W3CDTF">2011-03-02T01:35:54Z</dcterms:created>
  <dcterms:modified xsi:type="dcterms:W3CDTF">2013-03-06T05:32:53Z</dcterms:modified>
</cp:coreProperties>
</file>