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4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notesSlides/notesSlide17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8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9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0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21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22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23.xml" ContentType="application/vnd.openxmlformats-officedocument.presentationml.notesSlide+xml"/>
  <Override PartName="/ppt/embeddings/oleObject44.bin" ContentType="application/vnd.openxmlformats-officedocument.oleObject"/>
  <Override PartName="/ppt/notesSlides/notesSlide24.xml" ContentType="application/vnd.openxmlformats-officedocument.presentationml.notesSlide+xml"/>
  <Override PartName="/ppt/embeddings/oleObject45.bin" ContentType="application/vnd.openxmlformats-officedocument.oleObject"/>
  <Override PartName="/ppt/notesSlides/notesSlide25.xml" ContentType="application/vnd.openxmlformats-officedocument.presentationml.notesSlide+xml"/>
  <Override PartName="/ppt/embeddings/oleObject46.bin" ContentType="application/vnd.openxmlformats-officedocument.oleObject"/>
  <Override PartName="/ppt/notesSlides/notesSlide26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notesSlides/notesSlide27.xml" ContentType="application/vnd.openxmlformats-officedocument.presentationml.notesSlide+xml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notesSlides/notesSlide28.xml" ContentType="application/vnd.openxmlformats-officedocument.presentationml.notesSlide+xml"/>
  <Override PartName="/ppt/embeddings/oleObject51.bin" ContentType="application/vnd.openxmlformats-officedocument.oleObject"/>
  <Override PartName="/ppt/tags/tag2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4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45"/>
  </p:notesMasterIdLst>
  <p:handoutMasterIdLst>
    <p:handoutMasterId r:id="rId46"/>
  </p:handoutMasterIdLst>
  <p:sldIdLst>
    <p:sldId id="322" r:id="rId2"/>
    <p:sldId id="376" r:id="rId3"/>
    <p:sldId id="377" r:id="rId4"/>
    <p:sldId id="378" r:id="rId5"/>
    <p:sldId id="441" r:id="rId6"/>
    <p:sldId id="436" r:id="rId7"/>
    <p:sldId id="440" r:id="rId8"/>
    <p:sldId id="380" r:id="rId9"/>
    <p:sldId id="443" r:id="rId10"/>
    <p:sldId id="442" r:id="rId11"/>
    <p:sldId id="448" r:id="rId12"/>
    <p:sldId id="447" r:id="rId13"/>
    <p:sldId id="445" r:id="rId14"/>
    <p:sldId id="474" r:id="rId15"/>
    <p:sldId id="434" r:id="rId16"/>
    <p:sldId id="451" r:id="rId17"/>
    <p:sldId id="452" r:id="rId18"/>
    <p:sldId id="453" r:id="rId19"/>
    <p:sldId id="405" r:id="rId20"/>
    <p:sldId id="437" r:id="rId21"/>
    <p:sldId id="438" r:id="rId22"/>
    <p:sldId id="403" r:id="rId23"/>
    <p:sldId id="427" r:id="rId24"/>
    <p:sldId id="469" r:id="rId25"/>
    <p:sldId id="466" r:id="rId26"/>
    <p:sldId id="467" r:id="rId27"/>
    <p:sldId id="468" r:id="rId28"/>
    <p:sldId id="470" r:id="rId29"/>
    <p:sldId id="471" r:id="rId30"/>
    <p:sldId id="392" r:id="rId31"/>
    <p:sldId id="414" r:id="rId32"/>
    <p:sldId id="472" r:id="rId33"/>
    <p:sldId id="475" r:id="rId34"/>
    <p:sldId id="473" r:id="rId35"/>
    <p:sldId id="430" r:id="rId36"/>
    <p:sldId id="395" r:id="rId37"/>
    <p:sldId id="419" r:id="rId38"/>
    <p:sldId id="420" r:id="rId39"/>
    <p:sldId id="421" r:id="rId40"/>
    <p:sldId id="422" r:id="rId41"/>
    <p:sldId id="423" r:id="rId42"/>
    <p:sldId id="424" r:id="rId43"/>
    <p:sldId id="425" r:id="rId44"/>
  </p:sldIdLst>
  <p:sldSz cx="9144000" cy="6858000" type="screen4x3"/>
  <p:notesSz cx="9601200" cy="7315200"/>
  <p:custDataLst>
    <p:tags r:id="rId48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4620" autoAdjust="0"/>
  </p:normalViewPr>
  <p:slideViewPr>
    <p:cSldViewPr snapToObjects="1" showGuides="1">
      <p:cViewPr>
        <p:scale>
          <a:sx n="99" d="100"/>
          <a:sy n="99" d="100"/>
        </p:scale>
        <p:origin x="-1520" y="8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tags" Target="tags/tag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16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Relationship Id="rId3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24.emf"/><Relationship Id="rId1" Type="http://schemas.openxmlformats.org/officeDocument/2006/relationships/image" Target="../media/image21.emf"/><Relationship Id="rId2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26.emf"/><Relationship Id="rId1" Type="http://schemas.openxmlformats.org/officeDocument/2006/relationships/image" Target="../media/image21.emf"/><Relationship Id="rId2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26.emf"/><Relationship Id="rId1" Type="http://schemas.openxmlformats.org/officeDocument/2006/relationships/image" Target="../media/image21.emf"/><Relationship Id="rId2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Relationship Id="rId2" Type="http://schemas.openxmlformats.org/officeDocument/2006/relationships/image" Target="../media/image3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37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38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39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40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41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29,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3.bin"/><Relationship Id="rId12" Type="http://schemas.openxmlformats.org/officeDocument/2006/relationships/image" Target="../media/image20.emf"/><Relationship Id="rId13" Type="http://schemas.openxmlformats.org/officeDocument/2006/relationships/oleObject" Target="../embeddings/oleObject24.bin"/><Relationship Id="rId14" Type="http://schemas.openxmlformats.org/officeDocument/2006/relationships/image" Target="../media/image16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1.bin"/><Relationship Id="rId9" Type="http://schemas.openxmlformats.org/officeDocument/2006/relationships/oleObject" Target="../embeddings/oleObject22.bin"/><Relationship Id="rId10" Type="http://schemas.openxmlformats.org/officeDocument/2006/relationships/image" Target="../media/image1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18.emf"/><Relationship Id="rId10" Type="http://schemas.openxmlformats.org/officeDocument/2006/relationships/oleObject" Target="../embeddings/oleObject28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3.bin"/><Relationship Id="rId12" Type="http://schemas.openxmlformats.org/officeDocument/2006/relationships/image" Target="../media/image24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23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18.emf"/><Relationship Id="rId10" Type="http://schemas.openxmlformats.org/officeDocument/2006/relationships/oleObject" Target="../embeddings/oleObject32.bin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8.bin"/><Relationship Id="rId12" Type="http://schemas.openxmlformats.org/officeDocument/2006/relationships/image" Target="../media/image26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25.emf"/><Relationship Id="rId8" Type="http://schemas.openxmlformats.org/officeDocument/2006/relationships/oleObject" Target="../embeddings/oleObject36.bin"/><Relationship Id="rId9" Type="http://schemas.openxmlformats.org/officeDocument/2006/relationships/image" Target="../media/image18.emf"/><Relationship Id="rId10" Type="http://schemas.openxmlformats.org/officeDocument/2006/relationships/oleObject" Target="../embeddings/oleObject37.bin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3.bin"/><Relationship Id="rId12" Type="http://schemas.openxmlformats.org/officeDocument/2006/relationships/image" Target="../media/image26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40.bin"/><Relationship Id="rId7" Type="http://schemas.openxmlformats.org/officeDocument/2006/relationships/image" Target="../media/image27.emf"/><Relationship Id="rId8" Type="http://schemas.openxmlformats.org/officeDocument/2006/relationships/oleObject" Target="../embeddings/oleObject41.bin"/><Relationship Id="rId9" Type="http://schemas.openxmlformats.org/officeDocument/2006/relationships/image" Target="../media/image18.emf"/><Relationship Id="rId10" Type="http://schemas.openxmlformats.org/officeDocument/2006/relationships/oleObject" Target="../embeddings/oleObject4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28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29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30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32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50.bin"/><Relationship Id="rId7" Type="http://schemas.openxmlformats.org/officeDocument/2006/relationships/image" Target="../media/image32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34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image" Target="../media/image35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image" Target="../media/image3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image" Target="../media/image35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testing.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Testing with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944962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TB is a serious disease, and</a:t>
            </a:r>
          </a:p>
          <a:p>
            <a:r>
              <a:rPr lang="en-US" sz="4800" kern="0" dirty="0" smtClean="0">
                <a:latin typeface="Comic Sans MS" pitchFamily="66" charset="0"/>
              </a:rPr>
              <a:t>your Doc is </a:t>
            </a:r>
            <a:r>
              <a:rPr lang="en-US" sz="4800" kern="0" dirty="0">
                <a:latin typeface="Comic Sans MS" pitchFamily="66" charset="0"/>
              </a:rPr>
              <a:t>“</a:t>
            </a:r>
            <a:r>
              <a:rPr lang="en-US" sz="5400" kern="0" dirty="0" smtClean="0">
                <a:solidFill>
                  <a:srgbClr val="FF00FF"/>
                </a:solidFill>
                <a:latin typeface="Comic Sans MS" pitchFamily="66" charset="0"/>
              </a:rPr>
              <a:t>98% </a:t>
            </a:r>
            <a:r>
              <a:rPr lang="en-US" sz="5400" kern="0" dirty="0">
                <a:solidFill>
                  <a:srgbClr val="FF00FF"/>
                </a:solidFill>
                <a:latin typeface="Comic Sans MS" pitchFamily="66" charset="0"/>
              </a:rPr>
              <a:t>confident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you have it.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27328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944962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TB is a serious disease, and</a:t>
            </a:r>
          </a:p>
          <a:p>
            <a:r>
              <a:rPr lang="en-US" sz="4800" kern="0" dirty="0" smtClean="0">
                <a:latin typeface="Comic Sans MS" pitchFamily="66" charset="0"/>
              </a:rPr>
              <a:t>your Doc is </a:t>
            </a:r>
            <a:r>
              <a:rPr lang="en-US" sz="4800" kern="0" dirty="0">
                <a:latin typeface="Comic Sans MS" pitchFamily="66" charset="0"/>
              </a:rPr>
              <a:t>“</a:t>
            </a:r>
            <a:r>
              <a:rPr lang="en-US" sz="5400" kern="0" dirty="0" smtClean="0">
                <a:solidFill>
                  <a:srgbClr val="FF00FF"/>
                </a:solidFill>
                <a:latin typeface="Comic Sans MS" pitchFamily="66" charset="0"/>
              </a:rPr>
              <a:t>98% </a:t>
            </a:r>
            <a:r>
              <a:rPr lang="en-US" sz="5400" kern="0" dirty="0">
                <a:solidFill>
                  <a:srgbClr val="FF00FF"/>
                </a:solidFill>
                <a:latin typeface="Comic Sans MS" pitchFamily="66" charset="0"/>
              </a:rPr>
              <a:t>confident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you have it.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  Should you get treatment?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30679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944962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TB is a serious disease, and</a:t>
            </a:r>
          </a:p>
          <a:p>
            <a:r>
              <a:rPr lang="en-US" sz="4800" kern="0" dirty="0" smtClean="0">
                <a:latin typeface="Comic Sans MS" pitchFamily="66" charset="0"/>
              </a:rPr>
              <a:t>your Doc is </a:t>
            </a:r>
            <a:r>
              <a:rPr lang="en-US" sz="4800" kern="0" dirty="0">
                <a:latin typeface="Comic Sans MS" pitchFamily="66" charset="0"/>
              </a:rPr>
              <a:t>“</a:t>
            </a:r>
            <a:r>
              <a:rPr lang="en-US" sz="5400" kern="0" dirty="0" smtClean="0">
                <a:solidFill>
                  <a:srgbClr val="FF00FF"/>
                </a:solidFill>
                <a:latin typeface="Comic Sans MS" pitchFamily="66" charset="0"/>
              </a:rPr>
              <a:t>98% </a:t>
            </a:r>
            <a:r>
              <a:rPr lang="en-US" sz="5400" kern="0" dirty="0">
                <a:solidFill>
                  <a:srgbClr val="FF00FF"/>
                </a:solidFill>
                <a:latin typeface="Comic Sans MS" pitchFamily="66" charset="0"/>
              </a:rPr>
              <a:t>confident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you have it.  Should you get treatment?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smtClean="0">
                <a:solidFill>
                  <a:schemeClr val="tx1"/>
                </a:solidFill>
              </a:rPr>
              <a:t>Do you have TB?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39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944962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TB is a serious disease, and</a:t>
            </a:r>
          </a:p>
          <a:p>
            <a:r>
              <a:rPr lang="en-US" sz="4800" kern="0" dirty="0" smtClean="0">
                <a:latin typeface="Comic Sans MS" pitchFamily="66" charset="0"/>
              </a:rPr>
              <a:t>your Doc is </a:t>
            </a:r>
            <a:r>
              <a:rPr lang="en-US" sz="4800" kern="0" dirty="0">
                <a:latin typeface="Comic Sans MS" pitchFamily="66" charset="0"/>
              </a:rPr>
              <a:t>“</a:t>
            </a:r>
            <a:r>
              <a:rPr lang="en-US" sz="5400" kern="0" dirty="0" smtClean="0">
                <a:solidFill>
                  <a:srgbClr val="FF00FF"/>
                </a:solidFill>
                <a:latin typeface="Comic Sans MS" pitchFamily="66" charset="0"/>
              </a:rPr>
              <a:t>98% </a:t>
            </a:r>
            <a:r>
              <a:rPr lang="en-US" sz="5400" kern="0" dirty="0">
                <a:solidFill>
                  <a:srgbClr val="FF00FF"/>
                </a:solidFill>
                <a:latin typeface="Comic Sans MS" pitchFamily="66" charset="0"/>
              </a:rPr>
              <a:t>confident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you have it.  Should you get treatment?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…depends on 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probability you have TB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268744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A Random </a:t>
            </a:r>
            <a:r>
              <a:rPr lang="en-US" sz="4800" dirty="0"/>
              <a:t>P</a:t>
            </a:r>
            <a:r>
              <a:rPr lang="en-US" sz="4800" dirty="0" smtClean="0"/>
              <a:t>erson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495799"/>
          </a:xfrm>
        </p:spPr>
        <p:txBody>
          <a:bodyPr/>
          <a:lstStyle/>
          <a:p>
            <a:r>
              <a:rPr lang="en-US" sz="5400" dirty="0" smtClean="0"/>
              <a:t>We don’t really mean the “probability” that you </a:t>
            </a:r>
            <a:r>
              <a:rPr lang="en-US" sz="5400" dirty="0" smtClean="0">
                <a:solidFill>
                  <a:srgbClr val="A92082"/>
                </a:solidFill>
              </a:rPr>
              <a:t>personally</a:t>
            </a:r>
            <a:r>
              <a:rPr lang="en-US" sz="5400" dirty="0" smtClean="0"/>
              <a:t> have TB.  We’re just thinking of you as a </a:t>
            </a:r>
            <a:r>
              <a:rPr lang="en-US" sz="5400" dirty="0" smtClean="0">
                <a:solidFill>
                  <a:srgbClr val="008000"/>
                </a:solidFill>
              </a:rPr>
              <a:t>random person</a:t>
            </a:r>
            <a:r>
              <a:rPr lang="en-US" sz="5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3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01"/>
            <a:ext cx="7772400" cy="41148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You know</a:t>
            </a:r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421732"/>
              </p:ext>
            </p:extLst>
          </p:nvPr>
        </p:nvGraphicFramePr>
        <p:xfrm>
          <a:off x="2068513" y="2362200"/>
          <a:ext cx="49466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3" imgW="977900" imgH="241300" progId="Equation.DSMT4">
                  <p:embed/>
                </p:oleObj>
              </mc:Choice>
              <mc:Fallback>
                <p:oleObj name="Equation" r:id="rId3" imgW="97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8513" y="2362200"/>
                        <a:ext cx="494665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1330404"/>
            <a:ext cx="14079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A92082"/>
                </a:solidFill>
                <a:latin typeface="Como"/>
                <a:cs typeface="Como"/>
              </a:rPr>
              <a:t>2</a:t>
            </a:r>
            <a:r>
              <a:rPr lang="en-US" sz="6600" dirty="0" smtClean="0">
                <a:solidFill>
                  <a:srgbClr val="A92082"/>
                </a:solidFill>
                <a:latin typeface="Como"/>
                <a:cs typeface="Como"/>
              </a:rPr>
              <a:t>%</a:t>
            </a:r>
            <a:endParaRPr lang="en-US" sz="6600" dirty="0">
              <a:solidFill>
                <a:srgbClr val="A92082"/>
              </a:solidFill>
              <a:latin typeface="Como"/>
              <a:cs typeface="Como"/>
            </a:endParaRPr>
          </a:p>
        </p:txBody>
      </p:sp>
    </p:spTree>
    <p:extLst>
      <p:ext uri="{BB962C8B-B14F-4D97-AF65-F5344CB8AC3E}">
        <p14:creationId xmlns:p14="http://schemas.microsoft.com/office/powerpoint/2010/main" val="115716481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01"/>
            <a:ext cx="7772400" cy="4114800"/>
          </a:xfrm>
        </p:spPr>
        <p:txBody>
          <a:bodyPr/>
          <a:lstStyle/>
          <a:p>
            <a:r>
              <a:rPr lang="en-US" sz="5400" dirty="0">
                <a:solidFill>
                  <a:srgbClr val="FF00FF"/>
                </a:solidFill>
              </a:rPr>
              <a:t>Confidence</a:t>
            </a:r>
            <a:r>
              <a:rPr lang="en-US" sz="5400" dirty="0"/>
              <a:t> indicates</a:t>
            </a:r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810774"/>
              </p:ext>
            </p:extLst>
          </p:nvPr>
        </p:nvGraphicFramePr>
        <p:xfrm>
          <a:off x="2068513" y="2362200"/>
          <a:ext cx="49450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3" name="Equation" r:id="rId3" imgW="977900" imgH="241300" progId="Equation.DSMT4">
                  <p:embed/>
                </p:oleObj>
              </mc:Choice>
              <mc:Fallback>
                <p:oleObj name="Equation" r:id="rId3" imgW="97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8513" y="2362200"/>
                        <a:ext cx="4945062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1974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01"/>
            <a:ext cx="7772400" cy="4114800"/>
          </a:xfrm>
        </p:spPr>
        <p:txBody>
          <a:bodyPr/>
          <a:lstStyle/>
          <a:p>
            <a:r>
              <a:rPr lang="en-US" sz="5400" dirty="0">
                <a:solidFill>
                  <a:srgbClr val="FF00FF"/>
                </a:solidFill>
              </a:rPr>
              <a:t>Confidence</a:t>
            </a:r>
            <a:r>
              <a:rPr lang="en-US" sz="5400" dirty="0"/>
              <a:t> </a:t>
            </a:r>
            <a:r>
              <a:rPr lang="en-US" sz="5400" dirty="0" smtClean="0"/>
              <a:t>indicates</a:t>
            </a:r>
          </a:p>
          <a:p>
            <a:endParaRPr lang="en-US" sz="5400" dirty="0"/>
          </a:p>
          <a:p>
            <a:r>
              <a:rPr lang="en-US" sz="5400" dirty="0" smtClean="0"/>
              <a:t>You </a:t>
            </a:r>
            <a:r>
              <a:rPr lang="en-US" sz="5400" dirty="0"/>
              <a:t>want probability</a:t>
            </a:r>
            <a:r>
              <a:rPr lang="en-US" sz="5400" dirty="0" smtClean="0"/>
              <a:t>:</a:t>
            </a:r>
            <a:endParaRPr lang="en-US" sz="5400" dirty="0"/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71600" y="219798"/>
            <a:ext cx="7467600" cy="1151802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Confidence </a:t>
            </a:r>
            <a:r>
              <a:rPr lang="en-US" sz="4400" dirty="0" err="1" smtClean="0">
                <a:solidFill>
                  <a:schemeClr val="tx1"/>
                </a:solidFill>
              </a:rPr>
              <a:t>vs</a:t>
            </a:r>
            <a:r>
              <a:rPr lang="en-US" sz="4400" dirty="0" smtClean="0">
                <a:solidFill>
                  <a:schemeClr val="tx1"/>
                </a:solidFill>
              </a:rPr>
              <a:t> Probability</a:t>
            </a:r>
            <a:endParaRPr 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998359"/>
              </p:ext>
            </p:extLst>
          </p:nvPr>
        </p:nvGraphicFramePr>
        <p:xfrm>
          <a:off x="2068513" y="2362200"/>
          <a:ext cx="49450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9" name="Equation" r:id="rId3" imgW="977900" imgH="241300" progId="Equation.DSMT4">
                  <p:embed/>
                </p:oleObj>
              </mc:Choice>
              <mc:Fallback>
                <p:oleObj name="Equation" r:id="rId3" imgW="97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8513" y="2362200"/>
                        <a:ext cx="4945062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388096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00"/>
            <a:ext cx="8153400" cy="4867999"/>
          </a:xfrm>
        </p:spPr>
        <p:txBody>
          <a:bodyPr/>
          <a:lstStyle/>
          <a:p>
            <a:r>
              <a:rPr lang="en-US" sz="5400" dirty="0">
                <a:solidFill>
                  <a:srgbClr val="FF00FF"/>
                </a:solidFill>
              </a:rPr>
              <a:t>Confidence</a:t>
            </a:r>
            <a:r>
              <a:rPr lang="en-US" sz="5400" dirty="0"/>
              <a:t> </a:t>
            </a:r>
            <a:r>
              <a:rPr lang="en-US" sz="5400" dirty="0" smtClean="0"/>
              <a:t>indicates</a:t>
            </a:r>
          </a:p>
          <a:p>
            <a:endParaRPr lang="en-US" sz="5400" dirty="0"/>
          </a:p>
          <a:p>
            <a:r>
              <a:rPr lang="en-US" sz="5400" dirty="0" smtClean="0"/>
              <a:t>You </a:t>
            </a:r>
            <a:r>
              <a:rPr lang="en-US" sz="5400" dirty="0"/>
              <a:t>want probability:</a:t>
            </a:r>
          </a:p>
          <a:p>
            <a:endParaRPr lang="en-US" sz="5400" dirty="0"/>
          </a:p>
          <a:p>
            <a:r>
              <a:rPr lang="en-US" sz="5400" dirty="0" smtClean="0">
                <a:solidFill>
                  <a:srgbClr val="A92082"/>
                </a:solidFill>
              </a:rPr>
              <a:t>Do not confuse these!</a:t>
            </a:r>
            <a:endParaRPr lang="en-US" sz="5400" dirty="0">
              <a:solidFill>
                <a:srgbClr val="A9208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109587"/>
              </p:ext>
            </p:extLst>
          </p:nvPr>
        </p:nvGraphicFramePr>
        <p:xfrm>
          <a:off x="2319338" y="4419600"/>
          <a:ext cx="449738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7" name="Equation" r:id="rId3" imgW="889000" imgH="241300" progId="Equation.DSMT4">
                  <p:embed/>
                </p:oleObj>
              </mc:Choice>
              <mc:Fallback>
                <p:oleObj name="Equation" r:id="rId3" imgW="889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9338" y="4419600"/>
                        <a:ext cx="4497387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71600" y="219798"/>
            <a:ext cx="7467600" cy="1151802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Confidence </a:t>
            </a:r>
            <a:r>
              <a:rPr lang="en-US" sz="4400" dirty="0" err="1" smtClean="0">
                <a:solidFill>
                  <a:schemeClr val="tx1"/>
                </a:solidFill>
              </a:rPr>
              <a:t>vs</a:t>
            </a:r>
            <a:r>
              <a:rPr lang="en-US" sz="4400" dirty="0" smtClean="0">
                <a:solidFill>
                  <a:schemeClr val="tx1"/>
                </a:solidFill>
              </a:rPr>
              <a:t> Probability</a:t>
            </a:r>
            <a:endParaRPr 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998359"/>
              </p:ext>
            </p:extLst>
          </p:nvPr>
        </p:nvGraphicFramePr>
        <p:xfrm>
          <a:off x="2068513" y="2362200"/>
          <a:ext cx="49450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8" name="Equation" r:id="rId5" imgW="977900" imgH="241300" progId="Equation.DSMT4">
                  <p:embed/>
                </p:oleObj>
              </mc:Choice>
              <mc:Fallback>
                <p:oleObj name="Equation" r:id="rId5" imgW="97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8513" y="2362200"/>
                        <a:ext cx="4945062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117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8290" y="1797546"/>
            <a:ext cx="8415210" cy="3231654"/>
            <a:chOff x="268290" y="1797546"/>
            <a:chExt cx="8415210" cy="3231654"/>
          </a:xfrm>
        </p:grpSpPr>
        <p:sp>
          <p:nvSpPr>
            <p:cNvPr id="2" name="TextBox 1"/>
            <p:cNvSpPr txBox="1"/>
            <p:nvPr/>
          </p:nvSpPr>
          <p:spPr>
            <a:xfrm>
              <a:off x="268290" y="1797546"/>
              <a:ext cx="8415210" cy="3231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00FF"/>
                  </a:solidFill>
                  <a:latin typeface="Comic Sans MS"/>
                  <a:cs typeface="Comic Sans MS"/>
                </a:rPr>
                <a:t>Bayes’ Theorem</a:t>
              </a:r>
              <a:r>
                <a:rPr lang="en-US" sz="6000" dirty="0" smtClean="0">
                  <a:latin typeface="Comic Sans MS"/>
                  <a:cs typeface="Comic Sans MS"/>
                </a:rPr>
                <a:t> lets us</a:t>
              </a:r>
            </a:p>
            <a:p>
              <a:r>
                <a:rPr lang="en-US" sz="6000" dirty="0" smtClean="0">
                  <a:latin typeface="Comic Sans MS"/>
                  <a:cs typeface="Comic Sans MS"/>
                </a:rPr>
                <a:t>  find</a:t>
              </a:r>
            </a:p>
            <a:p>
              <a:r>
                <a:rPr lang="en-US" sz="6000" dirty="0" smtClean="0">
                  <a:latin typeface="Comic Sans MS"/>
                  <a:cs typeface="Comic Sans MS"/>
                </a:rPr>
                <a:t>given</a:t>
              </a:r>
              <a:r>
                <a:rPr lang="en-US" sz="6000" dirty="0" smtClean="0">
                  <a:solidFill>
                    <a:srgbClr val="A92082"/>
                  </a:solidFill>
                  <a:latin typeface="Comic Sans MS"/>
                  <a:cs typeface="Comic Sans MS"/>
                </a:rPr>
                <a:t>  </a:t>
              </a:r>
              <a:r>
                <a:rPr lang="en-US" sz="6000" dirty="0" smtClean="0">
                  <a:latin typeface="Comic Sans MS"/>
                  <a:cs typeface="Comic Sans MS"/>
                </a:rPr>
                <a:t>                 </a:t>
              </a:r>
              <a:endParaRPr lang="en-US" sz="6000" dirty="0">
                <a:latin typeface="Comic Sans MS"/>
                <a:cs typeface="Comic Sans MS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3106496"/>
                </p:ext>
              </p:extLst>
            </p:nvPr>
          </p:nvGraphicFramePr>
          <p:xfrm>
            <a:off x="2971800" y="3926718"/>
            <a:ext cx="3970338" cy="1065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5" name="Equation" r:id="rId4" imgW="850900" imgH="228600" progId="Equation.DSMT4">
                    <p:embed/>
                  </p:oleObj>
                </mc:Choice>
                <mc:Fallback>
                  <p:oleObj name="Equation" r:id="rId4" imgW="850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971800" y="3926718"/>
                          <a:ext cx="3970338" cy="1065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2367014"/>
                </p:ext>
              </p:extLst>
            </p:nvPr>
          </p:nvGraphicFramePr>
          <p:xfrm>
            <a:off x="2897187" y="2821818"/>
            <a:ext cx="4189413" cy="1123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6" name="Equation" r:id="rId6" imgW="850900" imgH="228600" progId="Equation.DSMT4">
                    <p:embed/>
                  </p:oleObj>
                </mc:Choice>
                <mc:Fallback>
                  <p:oleObj name="Equation" r:id="rId6" imgW="850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897187" y="2821818"/>
                          <a:ext cx="4189413" cy="11239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1600" y="219798"/>
            <a:ext cx="7467600" cy="1151802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Confidence </a:t>
            </a:r>
            <a:r>
              <a:rPr lang="en-US" sz="4400" dirty="0" err="1" smtClean="0">
                <a:solidFill>
                  <a:schemeClr val="tx1"/>
                </a:solidFill>
              </a:rPr>
              <a:t>vs</a:t>
            </a:r>
            <a:r>
              <a:rPr lang="en-US" sz="4400" dirty="0" smtClean="0">
                <a:solidFill>
                  <a:schemeClr val="tx1"/>
                </a:solidFill>
              </a:rPr>
              <a:t> Probability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460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</a:t>
            </a:r>
            <a:endParaRPr lang="en-US" sz="4400" dirty="0" smtClean="0">
              <a:solidFill>
                <a:srgbClr val="EE040A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170053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05000" y="228600"/>
            <a:ext cx="58674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Odds of an Event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47800"/>
            <a:ext cx="32118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Event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528227"/>
              </p:ext>
            </p:extLst>
          </p:nvPr>
        </p:nvGraphicFramePr>
        <p:xfrm>
          <a:off x="850769" y="2362200"/>
          <a:ext cx="7156043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2" name="Equation" r:id="rId3" imgW="1257300" imgH="495300" progId="Equation.DSMT4">
                  <p:embed/>
                </p:oleObj>
              </mc:Choice>
              <mc:Fallback>
                <p:oleObj name="Equation" r:id="rId3" imgW="1257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0769" y="2362200"/>
                        <a:ext cx="7156043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27416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05000" y="228600"/>
            <a:ext cx="58674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Odds of an Event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4344" y="990600"/>
            <a:ext cx="7099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olidFill>
                  <a:srgbClr val="A92082"/>
                </a:solidFill>
                <a:latin typeface="Comic Sans MS"/>
                <a:cs typeface="Comic Sans MS"/>
              </a:rPr>
              <a:t>example:  </a:t>
            </a:r>
            <a:r>
              <a:rPr lang="en-US" sz="5400" dirty="0" smtClean="0">
                <a:latin typeface="Comic Sans MS"/>
                <a:cs typeface="Comic Sans MS"/>
              </a:rPr>
              <a:t>6-sided die</a:t>
            </a:r>
            <a:endParaRPr lang="en-US" sz="4400" dirty="0">
              <a:latin typeface="Comic Sans MS"/>
              <a:cs typeface="Comic Sans M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712858"/>
              </p:ext>
            </p:extLst>
          </p:nvPr>
        </p:nvGraphicFramePr>
        <p:xfrm>
          <a:off x="1700084" y="1600200"/>
          <a:ext cx="4167316" cy="2055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1" name="Equation" r:id="rId3" imgW="952500" imgH="469900" progId="Equation.DSMT4">
                  <p:embed/>
                </p:oleObj>
              </mc:Choice>
              <mc:Fallback>
                <p:oleObj name="Equation" r:id="rId3" imgW="952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0084" y="1600200"/>
                        <a:ext cx="4167316" cy="2055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154287"/>
              </p:ext>
            </p:extLst>
          </p:nvPr>
        </p:nvGraphicFramePr>
        <p:xfrm>
          <a:off x="778476" y="3276600"/>
          <a:ext cx="7451124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2" name="Equation" r:id="rId5" imgW="1701800" imgH="469900" progId="Equation.DSMT4">
                  <p:embed/>
                </p:oleObj>
              </mc:Choice>
              <mc:Fallback>
                <p:oleObj name="Equation" r:id="rId5" imgW="1701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8476" y="3276600"/>
                        <a:ext cx="7451124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4600" y="5077361"/>
            <a:ext cx="40721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i="1" dirty="0" smtClean="0">
                <a:latin typeface="Comic Sans MS"/>
                <a:cs typeface="Comic Sans MS"/>
              </a:rPr>
              <a:t>“1 to 5”</a:t>
            </a:r>
            <a:endParaRPr lang="en-US" sz="8000" i="1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232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796668"/>
              </p:ext>
            </p:extLst>
          </p:nvPr>
        </p:nvGraphicFramePr>
        <p:xfrm>
          <a:off x="533400" y="1143000"/>
          <a:ext cx="8005763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5" name="Equation" r:id="rId4" imgW="1765300" imgH="495300" progId="Equation.DSMT4">
                  <p:embed/>
                </p:oleObj>
              </mc:Choice>
              <mc:Fallback>
                <p:oleObj name="Equation" r:id="rId4" imgW="1765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1143000"/>
                        <a:ext cx="8005763" cy="2243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45720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Odds of TB</a:t>
            </a:r>
          </a:p>
        </p:txBody>
      </p:sp>
    </p:spTree>
    <p:extLst>
      <p:ext uri="{BB962C8B-B14F-4D97-AF65-F5344CB8AC3E}">
        <p14:creationId xmlns:p14="http://schemas.microsoft.com/office/powerpoint/2010/main" val="279905051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130185"/>
              </p:ext>
            </p:extLst>
          </p:nvPr>
        </p:nvGraphicFramePr>
        <p:xfrm>
          <a:off x="152400" y="1489075"/>
          <a:ext cx="4543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5" name="Equation" r:id="rId4" imgW="1092200" imgH="228600" progId="Equation.DSMT4">
                  <p:embed/>
                </p:oleObj>
              </mc:Choice>
              <mc:Fallback>
                <p:oleObj name="Equation" r:id="rId4" imgW="109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489075"/>
                        <a:ext cx="4543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875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504019"/>
              </p:ext>
            </p:extLst>
          </p:nvPr>
        </p:nvGraphicFramePr>
        <p:xfrm>
          <a:off x="150813" y="990600"/>
          <a:ext cx="892651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4" name="Equation" r:id="rId4" imgW="2146300" imgH="495300" progId="Equation.DSMT4">
                  <p:embed/>
                </p:oleObj>
              </mc:Choice>
              <mc:Fallback>
                <p:oleObj name="Equation" r:id="rId4" imgW="2146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813" y="990600"/>
                        <a:ext cx="8926512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388321"/>
              </p:ext>
            </p:extLst>
          </p:nvPr>
        </p:nvGraphicFramePr>
        <p:xfrm>
          <a:off x="468955" y="3352800"/>
          <a:ext cx="83702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5" name="Equation" r:id="rId6" imgW="2171700" imgH="495300" progId="Equation.DSMT4">
                  <p:embed/>
                </p:oleObj>
              </mc:Choice>
              <mc:Fallback>
                <p:oleObj name="Equation" r:id="rId6" imgW="2171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955" y="3352800"/>
                        <a:ext cx="83702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58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836333"/>
              </p:ext>
            </p:extLst>
          </p:nvPr>
        </p:nvGraphicFramePr>
        <p:xfrm>
          <a:off x="468955" y="3352800"/>
          <a:ext cx="83702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0" name="Equation" r:id="rId4" imgW="2171700" imgH="495300" progId="Equation.DSMT4">
                  <p:embed/>
                </p:oleObj>
              </mc:Choice>
              <mc:Fallback>
                <p:oleObj name="Equation" r:id="rId4" imgW="2171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8955" y="3352800"/>
                        <a:ext cx="83702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>
            <a:off x="7086600" y="35433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6629400" y="45339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47607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1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843533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2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431335"/>
              </p:ext>
            </p:extLst>
          </p:nvPr>
        </p:nvGraphicFramePr>
        <p:xfrm>
          <a:off x="933450" y="3200400"/>
          <a:ext cx="348615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3" name="Equation" r:id="rId9" imgW="762000" imgH="533400" progId="Equation.DSMT4">
                  <p:embed/>
                </p:oleObj>
              </mc:Choice>
              <mc:Fallback>
                <p:oleObj name="Equation" r:id="rId9" imgW="7620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3450" y="3200400"/>
                        <a:ext cx="348615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977789"/>
              </p:ext>
            </p:extLst>
          </p:nvPr>
        </p:nvGraphicFramePr>
        <p:xfrm>
          <a:off x="4260850" y="3200400"/>
          <a:ext cx="267335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4" name="Equation" r:id="rId11" imgW="584200" imgH="533400" progId="Equation.DSMT4">
                  <p:embed/>
                </p:oleObj>
              </mc:Choice>
              <mc:Fallback>
                <p:oleObj name="Equation" r:id="rId11" imgW="584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60850" y="3200400"/>
                        <a:ext cx="267335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282090"/>
              </p:ext>
            </p:extLst>
          </p:nvPr>
        </p:nvGraphicFramePr>
        <p:xfrm>
          <a:off x="150813" y="990600"/>
          <a:ext cx="892651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5" name="Equation" r:id="rId13" imgW="2146300" imgH="495300" progId="Equation.DSMT4">
                  <p:embed/>
                </p:oleObj>
              </mc:Choice>
              <mc:Fallback>
                <p:oleObj name="Equation" r:id="rId13" imgW="2146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0813" y="990600"/>
                        <a:ext cx="8926512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080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018968"/>
              </p:ext>
            </p:extLst>
          </p:nvPr>
        </p:nvGraphicFramePr>
        <p:xfrm>
          <a:off x="152400" y="1524000"/>
          <a:ext cx="4543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0" name="Equation" r:id="rId4" imgW="1092200" imgH="228600" progId="Equation.DSMT4">
                  <p:embed/>
                </p:oleObj>
              </mc:Choice>
              <mc:Fallback>
                <p:oleObj name="Equation" r:id="rId4" imgW="109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4543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953515"/>
              </p:ext>
            </p:extLst>
          </p:nvPr>
        </p:nvGraphicFramePr>
        <p:xfrm>
          <a:off x="533400" y="3216233"/>
          <a:ext cx="7562194" cy="2117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1" name="Equation" r:id="rId6" imgW="1765300" imgH="495300" progId="Equation.DSMT4">
                  <p:embed/>
                </p:oleObj>
              </mc:Choice>
              <mc:Fallback>
                <p:oleObj name="Equation" r:id="rId6" imgW="1765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" y="3216233"/>
                        <a:ext cx="7562194" cy="2117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49516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2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479166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3" name="Equation" r:id="rId10" imgW="139700" imgH="215900" progId="Equation.DSMT4">
                  <p:embed/>
                </p:oleObj>
              </mc:Choice>
              <mc:Fallback>
                <p:oleObj name="Equation" r:id="rId10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04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804471"/>
              </p:ext>
            </p:extLst>
          </p:nvPr>
        </p:nvGraphicFramePr>
        <p:xfrm>
          <a:off x="152400" y="1524000"/>
          <a:ext cx="4543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9" name="Equation" r:id="rId4" imgW="1092200" imgH="228600" progId="Equation.DSMT4">
                  <p:embed/>
                </p:oleObj>
              </mc:Choice>
              <mc:Fallback>
                <p:oleObj name="Equation" r:id="rId4" imgW="109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4543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029506"/>
              </p:ext>
            </p:extLst>
          </p:nvPr>
        </p:nvGraphicFramePr>
        <p:xfrm>
          <a:off x="558800" y="3140075"/>
          <a:ext cx="8432800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0" name="Equation" r:id="rId6" imgW="1968500" imgH="495300" progId="Equation.DSMT4">
                  <p:embed/>
                </p:oleObj>
              </mc:Choice>
              <mc:Fallback>
                <p:oleObj name="Equation" r:id="rId6" imgW="19685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8800" y="3140075"/>
                        <a:ext cx="8432800" cy="211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278445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1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496488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2" name="Equation" r:id="rId10" imgW="139700" imgH="215900" progId="Equation.DSMT4">
                  <p:embed/>
                </p:oleObj>
              </mc:Choice>
              <mc:Fallback>
                <p:oleObj name="Equation" r:id="rId10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809900"/>
              </p:ext>
            </p:extLst>
          </p:nvPr>
        </p:nvGraphicFramePr>
        <p:xfrm>
          <a:off x="860425" y="3411537"/>
          <a:ext cx="4244975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3" name="Equation" r:id="rId11" imgW="635000" imgH="469900" progId="Equation.DSMT4">
                  <p:embed/>
                </p:oleObj>
              </mc:Choice>
              <mc:Fallback>
                <p:oleObj name="Equation" r:id="rId11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60425" y="3411537"/>
                        <a:ext cx="4244975" cy="314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04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636946"/>
              </p:ext>
            </p:extLst>
          </p:nvPr>
        </p:nvGraphicFramePr>
        <p:xfrm>
          <a:off x="152400" y="1524000"/>
          <a:ext cx="4543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68" name="Equation" r:id="rId4" imgW="1092200" imgH="228600" progId="Equation.DSMT4">
                  <p:embed/>
                </p:oleObj>
              </mc:Choice>
              <mc:Fallback>
                <p:oleObj name="Equation" r:id="rId4" imgW="109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4543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382967"/>
              </p:ext>
            </p:extLst>
          </p:nvPr>
        </p:nvGraphicFramePr>
        <p:xfrm>
          <a:off x="1509713" y="3025775"/>
          <a:ext cx="6529387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69" name="Equation" r:id="rId6" imgW="1524000" imgH="469900" progId="Equation.DSMT4">
                  <p:embed/>
                </p:oleObj>
              </mc:Choice>
              <mc:Fallback>
                <p:oleObj name="Equation" r:id="rId6" imgW="1524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9713" y="3025775"/>
                        <a:ext cx="6529387" cy="200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753047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70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708574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71" name="Equation" r:id="rId10" imgW="139700" imgH="215900" progId="Equation.DSMT4">
                  <p:embed/>
                </p:oleObj>
              </mc:Choice>
              <mc:Fallback>
                <p:oleObj name="Equation" r:id="rId10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076493"/>
              </p:ext>
            </p:extLst>
          </p:nvPr>
        </p:nvGraphicFramePr>
        <p:xfrm>
          <a:off x="1073150" y="3395663"/>
          <a:ext cx="3819525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72" name="Equation" r:id="rId11" imgW="571500" imgH="457200" progId="Equation.DSMT4">
                  <p:embed/>
                </p:oleObj>
              </mc:Choice>
              <mc:Fallback>
                <p:oleObj name="Equation" r:id="rId11" imgW="571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3150" y="3395663"/>
                        <a:ext cx="3819525" cy="305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030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23177"/>
              </p:ext>
            </p:extLst>
          </p:nvPr>
        </p:nvGraphicFramePr>
        <p:xfrm>
          <a:off x="152400" y="1524000"/>
          <a:ext cx="4543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7" name="Equation" r:id="rId4" imgW="1092200" imgH="228600" progId="Equation.DSMT4">
                  <p:embed/>
                </p:oleObj>
              </mc:Choice>
              <mc:Fallback>
                <p:oleObj name="Equation" r:id="rId4" imgW="109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4543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456714"/>
              </p:ext>
            </p:extLst>
          </p:nvPr>
        </p:nvGraphicFramePr>
        <p:xfrm>
          <a:off x="1781175" y="3025775"/>
          <a:ext cx="631190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8" name="Equation" r:id="rId6" imgW="1473200" imgH="469900" progId="Equation.DSMT4">
                  <p:embed/>
                </p:oleObj>
              </mc:Choice>
              <mc:Fallback>
                <p:oleObj name="Equation" r:id="rId6" imgW="1473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81175" y="3025775"/>
                        <a:ext cx="6311900" cy="200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061379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9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614678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90" name="Equation" r:id="rId10" imgW="139700" imgH="215900" progId="Equation.DSMT4">
                  <p:embed/>
                </p:oleObj>
              </mc:Choice>
              <mc:Fallback>
                <p:oleObj name="Equation" r:id="rId10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52669"/>
              </p:ext>
            </p:extLst>
          </p:nvPr>
        </p:nvGraphicFramePr>
        <p:xfrm>
          <a:off x="1514475" y="3395663"/>
          <a:ext cx="3819525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91" name="Equation" r:id="rId11" imgW="571500" imgH="457200" progId="Equation.DSMT4">
                  <p:embed/>
                </p:oleObj>
              </mc:Choice>
              <mc:Fallback>
                <p:oleObj name="Equation" r:id="rId11" imgW="571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14475" y="3395663"/>
                        <a:ext cx="3819525" cy="305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9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  if someone has TB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Comic Sans MS"/>
                <a:cs typeface="Comic Sans MS"/>
              </a:rPr>
              <a:t>guaranteed</a:t>
            </a:r>
            <a:r>
              <a:rPr lang="en-US" sz="4400" dirty="0" smtClean="0">
                <a:latin typeface="Comic Sans MS"/>
                <a:cs typeface="Comic Sans MS"/>
              </a:rPr>
              <a:t> to detect it.</a:t>
            </a:r>
            <a:endParaRPr lang="en-US" sz="4400" dirty="0" smtClean="0">
              <a:solidFill>
                <a:srgbClr val="EE040A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6116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xfrm>
            <a:off x="1239780" y="228600"/>
            <a:ext cx="7678258" cy="939508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11,000 TB cases </a:t>
            </a:r>
            <a:r>
              <a:rPr lang="en-US" sz="4000" dirty="0" smtClean="0">
                <a:solidFill>
                  <a:schemeClr val="tx1"/>
                </a:solidFill>
              </a:rPr>
              <a:t>reported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941" y="1265483"/>
            <a:ext cx="8718173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CDC got reports of 11,000 cases of TB in US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in 2011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Will be lots of unreported.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So estimate: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9147"/>
              </p:ext>
            </p:extLst>
          </p:nvPr>
        </p:nvGraphicFramePr>
        <p:xfrm>
          <a:off x="2008788" y="3977273"/>
          <a:ext cx="5303030" cy="2194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Equation" r:id="rId4" imgW="1193800" imgH="495300" progId="Equation.DSMT4">
                  <p:embed/>
                </p:oleObj>
              </mc:Choice>
              <mc:Fallback>
                <p:oleObj name="Equation" r:id="rId4" imgW="1193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8788" y="3977273"/>
                        <a:ext cx="5303030" cy="2194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682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xfrm>
            <a:off x="1239780" y="228600"/>
            <a:ext cx="7678258" cy="939508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11,000 TB cases </a:t>
            </a:r>
            <a:r>
              <a:rPr lang="en-US" sz="4000" dirty="0" smtClean="0">
                <a:solidFill>
                  <a:schemeClr val="tx1"/>
                </a:solidFill>
              </a:rPr>
              <a:t>reported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941" y="1265483"/>
            <a:ext cx="8718173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CDC got reports of 11,000 cases of TB in US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in 2011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Will be lots of unreported.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So estimate: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851750"/>
              </p:ext>
            </p:extLst>
          </p:nvPr>
        </p:nvGraphicFramePr>
        <p:xfrm>
          <a:off x="304800" y="4595813"/>
          <a:ext cx="66579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9" name="Equation" r:id="rId4" imgW="1498600" imgH="215900" progId="Equation.DSMT4">
                  <p:embed/>
                </p:oleObj>
              </mc:Choice>
              <mc:Fallback>
                <p:oleObj name="Equation" r:id="rId4" imgW="14986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4595813"/>
                        <a:ext cx="6657975" cy="95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82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421734"/>
              </p:ext>
            </p:extLst>
          </p:nvPr>
        </p:nvGraphicFramePr>
        <p:xfrm>
          <a:off x="169863" y="1046163"/>
          <a:ext cx="8745537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8" name="Equation" r:id="rId4" imgW="1968500" imgH="469900" progId="Equation.DSMT4">
                  <p:embed/>
                </p:oleObj>
              </mc:Choice>
              <mc:Fallback>
                <p:oleObj name="Equation" r:id="rId4" imgW="1968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863" y="1046163"/>
                        <a:ext cx="8745537" cy="208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58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016034"/>
              </p:ext>
            </p:extLst>
          </p:nvPr>
        </p:nvGraphicFramePr>
        <p:xfrm>
          <a:off x="195263" y="1600200"/>
          <a:ext cx="772953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7" name="Equation" r:id="rId4" imgW="1739900" imgH="228600" progId="Equation.DSMT4">
                  <p:embed/>
                </p:oleObj>
              </mc:Choice>
              <mc:Fallback>
                <p:oleObj name="Equation" r:id="rId4" imgW="1739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263" y="1600200"/>
                        <a:ext cx="7729537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283337"/>
              </p:ext>
            </p:extLst>
          </p:nvPr>
        </p:nvGraphicFramePr>
        <p:xfrm>
          <a:off x="263525" y="2781200"/>
          <a:ext cx="8804275" cy="11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8" name="Equation" r:id="rId6" imgW="1701800" imgH="228600" progId="Equation.DSMT4">
                  <p:embed/>
                </p:oleObj>
              </mc:Choice>
              <mc:Fallback>
                <p:oleObj name="Equation" r:id="rId6" imgW="1701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525" y="2781200"/>
                        <a:ext cx="8804275" cy="11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87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515637"/>
              </p:ext>
            </p:extLst>
          </p:nvPr>
        </p:nvGraphicFramePr>
        <p:xfrm>
          <a:off x="46037" y="1504950"/>
          <a:ext cx="8869363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2" name="Equation" r:id="rId4" imgW="1739900" imgH="228600" progId="Equation.DSMT4">
                  <p:embed/>
                </p:oleObj>
              </mc:Choice>
              <mc:Fallback>
                <p:oleObj name="Equation" r:id="rId4" imgW="1739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037" y="1504950"/>
                        <a:ext cx="8869363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360575"/>
              </p:ext>
            </p:extLst>
          </p:nvPr>
        </p:nvGraphicFramePr>
        <p:xfrm>
          <a:off x="263525" y="2781200"/>
          <a:ext cx="8804275" cy="11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3" name="Equation" r:id="rId6" imgW="1701800" imgH="228600" progId="Equation.DSMT4">
                  <p:embed/>
                </p:oleObj>
              </mc:Choice>
              <mc:Fallback>
                <p:oleObj name="Equation" r:id="rId6" imgW="1701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525" y="2781200"/>
                        <a:ext cx="8804275" cy="11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5525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499864"/>
              </p:ext>
            </p:extLst>
          </p:nvPr>
        </p:nvGraphicFramePr>
        <p:xfrm>
          <a:off x="363538" y="1600200"/>
          <a:ext cx="8474075" cy="344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9" name="Equation" r:id="rId4" imgW="1155700" imgH="469900" progId="Equation.DSMT4">
                  <p:embed/>
                </p:oleObj>
              </mc:Choice>
              <mc:Fallback>
                <p:oleObj name="Equation" r:id="rId4" imgW="11557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538" y="1600200"/>
                        <a:ext cx="8474075" cy="3440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5400" dirty="0" smtClean="0">
                <a:solidFill>
                  <a:srgbClr val="008000"/>
                </a:solidFill>
              </a:rPr>
              <a:t>Unlikely you have TB</a:t>
            </a:r>
          </a:p>
        </p:txBody>
      </p:sp>
    </p:spTree>
    <p:extLst>
      <p:ext uri="{BB962C8B-B14F-4D97-AF65-F5344CB8AC3E}">
        <p14:creationId xmlns:p14="http://schemas.microsoft.com/office/powerpoint/2010/main" val="376785164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4838" y="1471987"/>
            <a:ext cx="8643412" cy="4598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B</a:t>
            </a:r>
            <a:r>
              <a:rPr lang="en-US" sz="4800" dirty="0" smtClean="0">
                <a:latin typeface="Comic Sans MS"/>
                <a:cs typeface="Comic Sans MS"/>
              </a:rPr>
              <a:t>ecause of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relatively</a:t>
            </a:r>
          </a:p>
          <a:p>
            <a:pPr algn="l"/>
            <a:r>
              <a:rPr lang="en-US" sz="4800" dirty="0" smtClean="0">
                <a:solidFill>
                  <a:srgbClr val="FF33CC"/>
                </a:solidFill>
                <a:latin typeface="Comic Sans MS"/>
                <a:cs typeface="Comic Sans MS"/>
              </a:rPr>
              <a:t>high false positive rate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(2%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800" dirty="0" smtClean="0">
                <a:solidFill>
                  <a:srgbClr val="FF33CC"/>
                </a:solidFill>
                <a:latin typeface="Comic Sans MS"/>
                <a:cs typeface="Comic Sans MS"/>
              </a:rPr>
              <a:t> 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compared to TB rate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(0.01%)</a:t>
            </a:r>
            <a:r>
              <a:rPr lang="en-US" sz="4800" dirty="0" smtClean="0">
                <a:latin typeface="Comic Sans MS"/>
                <a:cs typeface="Comic Sans MS"/>
              </a:rPr>
              <a:t>, </a:t>
            </a:r>
          </a:p>
          <a:p>
            <a:pPr lvl="0" algn="l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chance of </a:t>
            </a:r>
            <a:r>
              <a:rPr lang="en-US" sz="4800" dirty="0">
                <a:solidFill>
                  <a:srgbClr val="000000"/>
                </a:solidFill>
                <a:latin typeface="Comic Sans MS"/>
                <a:cs typeface="Comic Sans MS"/>
              </a:rPr>
              <a:t>having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TB remains</a:t>
            </a:r>
          </a:p>
          <a:p>
            <a:pPr lvl="0" algn="l"/>
            <a:r>
              <a:rPr lang="en-US" sz="6000" dirty="0" smtClean="0">
                <a:solidFill>
                  <a:srgbClr val="247643"/>
                </a:solidFill>
                <a:latin typeface="Comic Sans MS"/>
                <a:cs typeface="Comic Sans MS"/>
              </a:rPr>
              <a:t>small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(1/2 %</a:t>
            </a:r>
            <a:r>
              <a:rPr lang="en-US" sz="6000" dirty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!</a:t>
            </a:r>
            <a:endParaRPr lang="en-US" sz="48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5400" dirty="0" smtClean="0">
                <a:solidFill>
                  <a:srgbClr val="008000"/>
                </a:solidFill>
              </a:rPr>
              <a:t>Unlikely you have TB</a:t>
            </a:r>
          </a:p>
        </p:txBody>
      </p:sp>
    </p:spTree>
    <p:extLst>
      <p:ext uri="{BB962C8B-B14F-4D97-AF65-F5344CB8AC3E}">
        <p14:creationId xmlns:p14="http://schemas.microsoft.com/office/powerpoint/2010/main" val="178568509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96B5C7C7-3FC0-4B55-9934-A080551106BF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Confidence</a:t>
            </a:r>
            <a:endParaRPr lang="en-US" dirty="0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sz="5400" dirty="0" smtClean="0">
                <a:latin typeface="Comic Sans MS" pitchFamily="66" charset="0"/>
              </a:rPr>
              <a:t>tempting to say:</a:t>
            </a:r>
          </a:p>
          <a:p>
            <a:pPr lvl="1" algn="l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that</a:t>
            </a:r>
            <a:endParaRPr lang="en-US" sz="5400" dirty="0" smtClean="0">
              <a:latin typeface="Comic Sans MS" pitchFamily="66" charset="0"/>
            </a:endParaRPr>
          </a:p>
          <a:p>
            <a:pPr lvl="1"/>
            <a:r>
              <a:rPr lang="en-US" sz="54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180 </a:t>
            </a:r>
            <a:r>
              <a:rPr lang="en-US" sz="5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</a:p>
          <a:p>
            <a:pPr lvl="1" algn="l"/>
            <a:r>
              <a:rPr lang="en-US" sz="5400" dirty="0">
                <a:latin typeface="Comic Sans MS" pitchFamily="66" charset="0"/>
              </a:rPr>
              <a:t>is at least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5400" dirty="0" smtClean="0">
                <a:latin typeface="Comic Sans MS" pitchFamily="66" charset="0"/>
              </a:rPr>
              <a:t>”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908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8862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  <p:extLst>
      <p:ext uri="{BB962C8B-B14F-4D97-AF65-F5344CB8AC3E}">
        <p14:creationId xmlns:p14="http://schemas.microsoft.com/office/powerpoint/2010/main" val="2603867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B6100CB1-975D-41F5-9A6C-8F34E133D00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FF4519"/>
                </a:solidFill>
              </a:rPr>
              <a:t>c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800F6F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average in the river.</a:t>
            </a:r>
          </a:p>
          <a:p>
            <a:pPr eaLnBrk="1" hangingPunct="1"/>
            <a:r>
              <a:rPr lang="en-US" sz="6000" dirty="0" err="1" smtClean="0">
                <a:solidFill>
                  <a:srgbClr val="FF4519"/>
                </a:solidFill>
              </a:rPr>
              <a:t>c</a:t>
            </a:r>
            <a:r>
              <a:rPr lang="en-US" sz="60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268860500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4A7F8015-3123-4EEE-BF99-E293B8DB1805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800F6F"/>
                </a:solidFill>
                <a:latin typeface="Comic Sans MS" pitchFamily="66" charset="0"/>
              </a:rPr>
              <a:t>sampling </a:t>
            </a:r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process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 process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will yield an average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average </a:t>
            </a:r>
            <a:r>
              <a:rPr lang="en-US" sz="4400" dirty="0">
                <a:latin typeface="Comic Sans MS" pitchFamily="66" charset="0"/>
              </a:rPr>
              <a:t>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379433825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  if someone has TB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Comic Sans MS"/>
                <a:cs typeface="Comic Sans MS"/>
              </a:rPr>
              <a:t>guaranteed</a:t>
            </a:r>
            <a:r>
              <a:rPr lang="en-US" sz="4400" dirty="0" smtClean="0">
                <a:latin typeface="Comic Sans MS"/>
                <a:cs typeface="Comic Sans MS"/>
              </a:rPr>
              <a:t> to detect it.  If they don’t have TB, the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test says so </a:t>
            </a:r>
            <a:r>
              <a:rPr lang="en-US" sz="4400" dirty="0" smtClean="0">
                <a:latin typeface="Comic Sans MS"/>
                <a:cs typeface="Comic Sans MS"/>
              </a:rPr>
              <a:t>98% </a:t>
            </a:r>
            <a:r>
              <a:rPr lang="en-US" sz="4400" dirty="0" smtClean="0">
                <a:latin typeface="Comic Sans MS"/>
                <a:cs typeface="Comic Sans MS"/>
              </a:rPr>
              <a:t>of the time.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235980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8372F5CC-0D0C-42AC-A06F-FCD924AC2FB1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1"/>
            <a:ext cx="88439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Tell the EPA that 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our estimate method </a:t>
            </a:r>
            <a:r>
              <a:rPr lang="en-US" sz="4800" dirty="0" smtClean="0">
                <a:latin typeface="Comic Sans MS" pitchFamily="66" charset="0"/>
              </a:rPr>
              <a:t>for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 CMD will be within </a:t>
            </a: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</a:t>
            </a:r>
            <a:r>
              <a:rPr lang="en-US" sz="4800" dirty="0" smtClean="0">
                <a:latin typeface="Comic Sans MS" pitchFamily="66" charset="0"/>
              </a:rPr>
              <a:t>actual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FF4519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 in the river.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269571974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FE75FCEF-2C00-453D-8F19-57E1BCE16A7F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For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180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FF6600"/>
                </a:solidFill>
                <a:latin typeface="Comic Sans MS" pitchFamily="66" charset="0"/>
              </a:rPr>
              <a:t>20 </a:t>
            </a:r>
            <a:r>
              <a:rPr lang="en-US" sz="6000" dirty="0" smtClean="0">
                <a:latin typeface="Comic Sans MS" pitchFamily="66" charset="0"/>
              </a:rPr>
              <a:t>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95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458200" cy="2628900"/>
          </a:xfrm>
          <a:prstGeom prst="rect">
            <a:avLst/>
          </a:prstGeom>
          <a:noFill/>
          <a:ln w="38100" algn="ctr">
            <a:solidFill>
              <a:srgbClr val="FF33CC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3811715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E78F4000-603A-43A9-9772-EA15786EFD2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47428109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</a:t>
            </a:r>
            <a:r>
              <a:rPr lang="en-US" sz="4800" dirty="0"/>
              <a:t>Also ask “Why am I</a:t>
            </a:r>
          </a:p>
          <a:p>
            <a:r>
              <a:rPr lang="en-US" sz="4800" dirty="0"/>
              <a:t>hearing about this particular </a:t>
            </a:r>
          </a:p>
          <a:p>
            <a:r>
              <a:rPr lang="en-US" sz="4800" dirty="0"/>
              <a:t>experiment?  How many </a:t>
            </a:r>
          </a:p>
          <a:p>
            <a:r>
              <a:rPr lang="en-US" sz="4800" dirty="0"/>
              <a:t>others were tried and not</a:t>
            </a:r>
          </a:p>
          <a:p>
            <a:r>
              <a:rPr lang="en-US" sz="4800" dirty="0"/>
              <a:t>reported?” </a:t>
            </a:r>
            <a:endParaRPr lang="en-US" sz="4800" dirty="0" smtClean="0"/>
          </a:p>
          <a:p>
            <a:pPr algn="ctr"/>
            <a:r>
              <a:rPr lang="en-US" sz="4800" dirty="0"/>
              <a:t>See </a:t>
            </a:r>
            <a:r>
              <a:rPr lang="en-US" sz="4800" dirty="0">
                <a:solidFill>
                  <a:srgbClr val="660066"/>
                </a:solidFill>
              </a:rPr>
              <a:t>http://</a:t>
            </a:r>
            <a:r>
              <a:rPr lang="en-US" sz="4800" dirty="0" err="1">
                <a:solidFill>
                  <a:srgbClr val="660066"/>
                </a:solidFill>
              </a:rPr>
              <a:t>xkcd.com</a:t>
            </a:r>
            <a:r>
              <a:rPr lang="en-US" sz="4800" dirty="0">
                <a:solidFill>
                  <a:srgbClr val="660066"/>
                </a:solidFill>
              </a:rPr>
              <a:t>/882/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E78F4000-603A-43A9-9772-EA15786EFD2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15276088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4388" y="2435304"/>
            <a:ext cx="71987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“</a:t>
            </a:r>
            <a:r>
              <a:rPr lang="en-US" sz="6600" dirty="0" smtClean="0">
                <a:solidFill>
                  <a:srgbClr val="247643"/>
                </a:solidFill>
                <a:latin typeface="Comic Sans MS"/>
                <a:cs typeface="Comic Sans MS"/>
              </a:rPr>
              <a:t>+</a:t>
            </a:r>
            <a:r>
              <a:rPr lang="en-US" sz="5400" dirty="0" smtClean="0">
                <a:latin typeface="Comic Sans MS"/>
                <a:cs typeface="Comic Sans MS"/>
              </a:rPr>
              <a:t>” for </a:t>
            </a:r>
            <a:r>
              <a:rPr lang="en-US" sz="5400" dirty="0" smtClean="0">
                <a:solidFill>
                  <a:srgbClr val="0000CC"/>
                </a:solidFill>
                <a:latin typeface="Comic Sans MS"/>
                <a:cs typeface="Comic Sans MS"/>
              </a:rPr>
              <a:t>[</a:t>
            </a:r>
            <a:r>
              <a:rPr lang="en-US" sz="5400" dirty="0" smtClean="0">
                <a:solidFill>
                  <a:srgbClr val="247643"/>
                </a:solidFill>
                <a:latin typeface="Comic Sans MS"/>
                <a:cs typeface="Comic Sans MS"/>
              </a:rPr>
              <a:t>test positive</a:t>
            </a:r>
            <a:r>
              <a:rPr lang="en-US" sz="5400" dirty="0" smtClean="0">
                <a:solidFill>
                  <a:srgbClr val="0000CC"/>
                </a:solidFill>
                <a:latin typeface="Comic Sans MS"/>
                <a:cs typeface="Comic Sans MS"/>
              </a:rPr>
              <a:t>]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929324"/>
              </p:ext>
            </p:extLst>
          </p:nvPr>
        </p:nvGraphicFramePr>
        <p:xfrm>
          <a:off x="841375" y="1398588"/>
          <a:ext cx="74596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8" name="Equation" r:id="rId4" imgW="1714500" imgH="241300" progId="Equation.DSMT4">
                  <p:embed/>
                </p:oleObj>
              </mc:Choice>
              <mc:Fallback>
                <p:oleObj name="Equation" r:id="rId4" imgW="1714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1375" y="1398588"/>
                        <a:ext cx="7459663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" name="TextBox 3"/>
          <p:cNvSpPr txBox="1"/>
          <p:nvPr/>
        </p:nvSpPr>
        <p:spPr>
          <a:xfrm>
            <a:off x="1828800" y="1219200"/>
            <a:ext cx="3743850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</a:t>
            </a:r>
            <a:r>
              <a:rPr lang="en-US" sz="8000" dirty="0" smtClean="0">
                <a:solidFill>
                  <a:srgbClr val="247643"/>
                </a:solidFill>
                <a:latin typeface="Comic Sans MS"/>
                <a:cs typeface="Comic Sans MS"/>
              </a:rPr>
              <a:t> +</a:t>
            </a:r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        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372800847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67579"/>
              </p:ext>
            </p:extLst>
          </p:nvPr>
        </p:nvGraphicFramePr>
        <p:xfrm>
          <a:off x="841375" y="1398588"/>
          <a:ext cx="74596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8" name="Equation" r:id="rId4" imgW="1714500" imgH="241300" progId="Equation.DSMT4">
                  <p:embed/>
                </p:oleObj>
              </mc:Choice>
              <mc:Fallback>
                <p:oleObj name="Equation" r:id="rId4" imgW="1714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1375" y="1398588"/>
                        <a:ext cx="7459663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" name="TextBox 3"/>
          <p:cNvSpPr txBox="1"/>
          <p:nvPr/>
        </p:nvSpPr>
        <p:spPr>
          <a:xfrm>
            <a:off x="1828800" y="1219200"/>
            <a:ext cx="3743850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</a:t>
            </a:r>
            <a:r>
              <a:rPr lang="en-US" sz="8000" dirty="0" smtClean="0">
                <a:solidFill>
                  <a:srgbClr val="247643"/>
                </a:solidFill>
                <a:latin typeface="Comic Sans MS"/>
                <a:cs typeface="Comic Sans MS"/>
              </a:rPr>
              <a:t> +</a:t>
            </a:r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        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224016"/>
              </p:ext>
            </p:extLst>
          </p:nvPr>
        </p:nvGraphicFramePr>
        <p:xfrm>
          <a:off x="781050" y="2012950"/>
          <a:ext cx="7535863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9" name="Equation" r:id="rId6" imgW="1574800" imgH="469900" progId="Equation.DSMT4">
                  <p:embed/>
                </p:oleObj>
              </mc:Choice>
              <mc:Fallback>
                <p:oleObj name="Equation" r:id="rId6" imgW="1574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1050" y="2012950"/>
                        <a:ext cx="7535863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4380679"/>
            <a:ext cx="9294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(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false positive</a:t>
            </a:r>
            <a:r>
              <a:rPr lang="en-US" sz="5400" dirty="0" smtClean="0">
                <a:latin typeface="Comic Sans MS"/>
                <a:cs typeface="Comic Sans MS"/>
              </a:rPr>
              <a:t> rate only </a:t>
            </a:r>
            <a:r>
              <a:rPr lang="en-US" sz="5400" dirty="0" smtClean="0">
                <a:latin typeface="Comic Sans MS"/>
                <a:cs typeface="Comic Sans MS"/>
              </a:rPr>
              <a:t>2%</a:t>
            </a:r>
            <a:r>
              <a:rPr lang="en-US" sz="5400" dirty="0" smtClean="0">
                <a:latin typeface="Comic Sans MS"/>
                <a:cs typeface="Comic Sans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741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656029"/>
              </p:ext>
            </p:extLst>
          </p:nvPr>
        </p:nvGraphicFramePr>
        <p:xfrm>
          <a:off x="573088" y="1936750"/>
          <a:ext cx="7539037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7" name="Equation" r:id="rId4" imgW="1270000" imgH="469900" progId="Equation.DSMT4">
                  <p:embed/>
                </p:oleObj>
              </mc:Choice>
              <mc:Fallback>
                <p:oleObj name="Equation" r:id="rId4" imgW="1270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3088" y="1936750"/>
                        <a:ext cx="7539037" cy="278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3400" y="1475085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/>
                <a:cs typeface="Comic Sans MS"/>
              </a:rPr>
              <a:t>Overall</a:t>
            </a:r>
            <a:endParaRPr lang="en-US" sz="6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8204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94496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Your doctor </a:t>
            </a:r>
            <a:r>
              <a:rPr lang="en-US" sz="5400" dirty="0" smtClean="0">
                <a:latin typeface="Comic Sans MS"/>
                <a:cs typeface="Comic Sans MS"/>
              </a:rPr>
              <a:t>tests you, and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it 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says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TB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!</a:t>
            </a:r>
            <a:endParaRPr lang="en-US" sz="4800" kern="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16459748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944962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Your doctor </a:t>
            </a:r>
            <a:r>
              <a:rPr lang="en-US" sz="5400" dirty="0" smtClean="0">
                <a:latin typeface="Comic Sans MS"/>
                <a:cs typeface="Comic Sans MS"/>
              </a:rPr>
              <a:t>tests you, and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it 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says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TB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!  </a:t>
            </a:r>
            <a:r>
              <a:rPr lang="en-US" sz="5400" dirty="0" smtClean="0">
                <a:latin typeface="Comic Sans MS"/>
                <a:cs typeface="Comic Sans MS"/>
              </a:rPr>
              <a:t>He says</a:t>
            </a:r>
            <a:endParaRPr lang="en-US" sz="5400" dirty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“The </a:t>
            </a:r>
            <a:r>
              <a:rPr lang="en-US" sz="5400" dirty="0">
                <a:latin typeface="Comic Sans MS"/>
                <a:cs typeface="Comic Sans MS"/>
              </a:rPr>
              <a:t>hypothesis that you have </a:t>
            </a:r>
            <a:r>
              <a:rPr lang="en-US" sz="5400" dirty="0" smtClean="0">
                <a:latin typeface="Comic Sans MS"/>
                <a:cs typeface="Comic Sans MS"/>
              </a:rPr>
              <a:t>TB holds </a:t>
            </a:r>
            <a:r>
              <a:rPr lang="en-US" sz="5400" dirty="0">
                <a:latin typeface="Comic Sans MS"/>
                <a:cs typeface="Comic Sans MS"/>
              </a:rPr>
              <a:t>at the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</a:rPr>
              <a:t>98% </a:t>
            </a:r>
            <a:r>
              <a:rPr lang="en-US" sz="4800" kern="0" dirty="0">
                <a:solidFill>
                  <a:srgbClr val="0000FF"/>
                </a:solidFill>
                <a:latin typeface="Comic Sans MS" pitchFamily="66" charset="0"/>
              </a:rPr>
              <a:t>confidence level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.”</a:t>
            </a:r>
            <a:endParaRPr lang="en-US" sz="4800" kern="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217647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11540</TotalTime>
  <Words>906</Words>
  <Application>Microsoft Macintosh PowerPoint</Application>
  <PresentationFormat>On-screen Show (4:3)</PresentationFormat>
  <Paragraphs>205</Paragraphs>
  <Slides>43</Slides>
  <Notes>35</Notes>
  <HiddenSlides>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6.042 Lecture Template</vt:lpstr>
      <vt:lpstr>Equation</vt:lpstr>
      <vt:lpstr>MathType 6.0 Equation</vt:lpstr>
      <vt:lpstr>PowerPoint Presentation</vt:lpstr>
      <vt:lpstr>99% accurate TB testing</vt:lpstr>
      <vt:lpstr>99% accurate TB testing</vt:lpstr>
      <vt:lpstr>99% accurate TB testing</vt:lpstr>
      <vt:lpstr>99% accurate TB testing</vt:lpstr>
      <vt:lpstr>99% accurate TB testing</vt:lpstr>
      <vt:lpstr>99% accurate TB testing</vt:lpstr>
      <vt:lpstr>99% accurate TB testing</vt:lpstr>
      <vt:lpstr>99% accurate TB testing</vt:lpstr>
      <vt:lpstr>99% accurate TB testing</vt:lpstr>
      <vt:lpstr>99% accurate TB testing</vt:lpstr>
      <vt:lpstr>PowerPoint Presentation</vt:lpstr>
      <vt:lpstr>Do you have TB?</vt:lpstr>
      <vt:lpstr>A Random Person</vt:lpstr>
      <vt:lpstr>Do you have TB?</vt:lpstr>
      <vt:lpstr>Do you have TB?</vt:lpstr>
      <vt:lpstr>Confidence vs Probability</vt:lpstr>
      <vt:lpstr>Confidence vs Probability</vt:lpstr>
      <vt:lpstr>Confidence vs Probability</vt:lpstr>
      <vt:lpstr>PowerPoint Presentation</vt:lpstr>
      <vt:lpstr>PowerPoint Presentation</vt:lpstr>
      <vt:lpstr>Odds of TB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11,000 TB cases reported</vt:lpstr>
      <vt:lpstr>11,000 TB cases reported</vt:lpstr>
      <vt:lpstr>Do you have TB?</vt:lpstr>
      <vt:lpstr>Do you have TB?</vt:lpstr>
      <vt:lpstr>Do you have TB?</vt:lpstr>
      <vt:lpstr>Unlikely you have TB</vt:lpstr>
      <vt:lpstr>Unlikely you have TB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1299</cp:revision>
  <cp:lastPrinted>2016-04-22T15:14:41Z</cp:lastPrinted>
  <dcterms:created xsi:type="dcterms:W3CDTF">2011-04-05T13:58:44Z</dcterms:created>
  <dcterms:modified xsi:type="dcterms:W3CDTF">2016-04-22T15:15:13Z</dcterms:modified>
</cp:coreProperties>
</file>