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embeddings/oleObject8.bin" ContentType="application/vnd.openxmlformats-officedocument.oleObject"/>
  <Override PartName="/ppt/notesSlides/notesSlide22.xml" ContentType="application/vnd.openxmlformats-officedocument.presentationml.notesSlide+xml"/>
  <Override PartName="/ppt/embeddings/oleObject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0.bin" ContentType="application/vnd.openxmlformats-officedocument.oleObject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11.bin" ContentType="application/vnd.openxmlformats-officedocument.oleObject"/>
  <Override PartName="/ppt/notesSlides/notesSlide29.xml" ContentType="application/vnd.openxmlformats-officedocument.presentationml.notesSlide+xml"/>
  <Override PartName="/ppt/embeddings/oleObject12.bin" ContentType="application/vnd.openxmlformats-officedocument.oleObject"/>
  <Override PartName="/ppt/notesSlides/notesSlide3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9" r:id="rId21"/>
    <p:sldId id="277" r:id="rId22"/>
    <p:sldId id="291" r:id="rId23"/>
    <p:sldId id="290" r:id="rId24"/>
    <p:sldId id="278" r:id="rId25"/>
    <p:sldId id="279" r:id="rId26"/>
    <p:sldId id="280" r:id="rId27"/>
    <p:sldId id="282" r:id="rId28"/>
    <p:sldId id="288" r:id="rId29"/>
    <p:sldId id="284" r:id="rId30"/>
    <p:sldId id="285" r:id="rId31"/>
    <p:sldId id="286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00FF"/>
    <a:srgbClr val="000000"/>
    <a:srgbClr val="FF0000"/>
    <a:srgbClr val="FFFF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2" autoAdjust="0"/>
    <p:restoredTop sz="97554" autoAdjust="0"/>
  </p:normalViewPr>
  <p:slideViewPr>
    <p:cSldViewPr>
      <p:cViewPr>
        <p:scale>
          <a:sx n="100" d="100"/>
          <a:sy n="100" d="100"/>
        </p:scale>
        <p:origin x="-12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E0E8B-D709-4B51-816B-8B4B5B02533F}" type="slidenum">
              <a:rPr lang="en-US" smtClean="0">
                <a:latin typeface="Times New Roman" pitchFamily="-128" charset="0"/>
              </a:rPr>
              <a:pPr/>
              <a:t>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54108-FC32-4667-92AA-75628068EB34}" type="slidenum">
              <a:rPr lang="en-US" smtClean="0">
                <a:latin typeface="Times New Roman" pitchFamily="-128" charset="0"/>
              </a:rPr>
              <a:pPr/>
              <a:t>10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5DC-25B7-420A-A18B-F65264A280CC}" type="slidenum">
              <a:rPr lang="en-US" smtClean="0">
                <a:latin typeface="Times New Roman" pitchFamily="-128" charset="0"/>
              </a:rPr>
              <a:pPr/>
              <a:t>11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38FFF-199C-4661-BEB7-955A6F45641F}" type="slidenum">
              <a:rPr lang="en-US" smtClean="0">
                <a:latin typeface="Times New Roman" pitchFamily="-128" charset="0"/>
              </a:rPr>
              <a:pPr/>
              <a:t>12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E53C2-4E76-4621-8537-099C43ED8C9E}" type="slidenum">
              <a:rPr lang="en-US" smtClean="0">
                <a:latin typeface="Times New Roman" pitchFamily="-128" charset="0"/>
              </a:rPr>
              <a:pPr/>
              <a:t>13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9DC76-CD7D-440B-955C-A2A1E7218C17}" type="slidenum">
              <a:rPr lang="en-US" smtClean="0">
                <a:latin typeface="Times New Roman" pitchFamily="-128" charset="0"/>
              </a:rPr>
              <a:pPr/>
              <a:t>14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56E70-FF74-4212-861A-3EE8ECF594CA}" type="slidenum">
              <a:rPr lang="en-US" smtClean="0">
                <a:latin typeface="Times New Roman" pitchFamily="-128" charset="0"/>
              </a:rPr>
              <a:pPr/>
              <a:t>15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D63C9-4720-4BDF-B30C-B01EE7E00D53}" type="slidenum">
              <a:rPr lang="en-US" smtClean="0">
                <a:latin typeface="Times New Roman" pitchFamily="-128" charset="0"/>
              </a:rPr>
              <a:pPr/>
              <a:t>16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1B3F8-CCC8-4BBD-A386-7D4E66337ADF}" type="slidenum">
              <a:rPr lang="en-US" smtClean="0">
                <a:latin typeface="Times New Roman" pitchFamily="-128" charset="0"/>
              </a:rPr>
              <a:pPr/>
              <a:t>17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FCE9-397A-4D02-8BF6-DBE4FAF0BD6F}" type="slidenum">
              <a:rPr lang="en-US" smtClean="0">
                <a:latin typeface="Times New Roman" pitchFamily="-128" charset="0"/>
              </a:rPr>
              <a:pPr/>
              <a:t>18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AAF35-D2C8-4850-8ECA-A621D78DABE9}" type="slidenum">
              <a:rPr lang="en-US" smtClean="0">
                <a:latin typeface="Times New Roman" pitchFamily="-128" charset="0"/>
              </a:rPr>
              <a:pPr/>
              <a:t>19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4881A-023E-4A32-AC3B-63CDE95BB983}" type="slidenum">
              <a:rPr lang="en-US" smtClean="0">
                <a:latin typeface="Times New Roman" pitchFamily="-128" charset="0"/>
              </a:rPr>
              <a:pPr/>
              <a:t>20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A7F16-B5C3-4DFA-8B9A-1F688D060C4C}" type="slidenum">
              <a:rPr lang="en-US" smtClean="0">
                <a:latin typeface="Times New Roman" pitchFamily="-128" charset="0"/>
              </a:rPr>
              <a:pPr/>
              <a:t>23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7C6F7-10CC-4D10-8C47-2CEF21C89803}" type="slidenum">
              <a:rPr lang="en-US" smtClean="0">
                <a:latin typeface="Times New Roman" pitchFamily="-128" charset="0"/>
              </a:rPr>
              <a:pPr/>
              <a:t>24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C3EA4-0352-4A20-8F0A-D70E14F257F1}" type="slidenum">
              <a:rPr lang="en-US" smtClean="0">
                <a:latin typeface="Times New Roman" pitchFamily="-128" charset="0"/>
              </a:rPr>
              <a:pPr/>
              <a:t>25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6341F-3A17-49EE-BBB9-E4A3C8A3E3C4}" type="slidenum">
              <a:rPr lang="en-US" smtClean="0">
                <a:latin typeface="Times New Roman" pitchFamily="-128" charset="0"/>
              </a:rPr>
              <a:pPr/>
              <a:t>26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2088A-8A84-4153-A2E1-84BB242732F0}" type="slidenum">
              <a:rPr lang="en-US" smtClean="0">
                <a:latin typeface="Times New Roman" pitchFamily="-128" charset="0"/>
              </a:rPr>
              <a:pPr/>
              <a:t>28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16D9-2207-484D-A668-F9515BC956C3}" type="slidenum">
              <a:rPr lang="en-US" smtClean="0">
                <a:latin typeface="Times New Roman" pitchFamily="-128" charset="0"/>
              </a:rPr>
              <a:pPr/>
              <a:t>29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36EA3-11A4-4365-A7A4-32FAD20FE25C}" type="slidenum">
              <a:rPr lang="en-US" smtClean="0">
                <a:latin typeface="Times New Roman" pitchFamily="-128" charset="0"/>
              </a:rPr>
              <a:pPr/>
              <a:t>30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93A63-816A-43C0-80E9-05F91268D6C6}" type="slidenum">
              <a:rPr lang="en-US" smtClean="0">
                <a:latin typeface="Times New Roman" pitchFamily="-128" charset="0"/>
              </a:rPr>
              <a:pPr/>
              <a:t>31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32328-1796-410A-B608-AFD7074E3CAB}" type="slidenum">
              <a:rPr lang="en-US" smtClean="0">
                <a:latin typeface="Times New Roman" pitchFamily="-128" charset="0"/>
              </a:rPr>
              <a:pPr/>
              <a:t>5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DDE16-6F95-4CDC-AE6F-097D885A7FDE}" type="slidenum">
              <a:rPr lang="en-US" smtClean="0">
                <a:latin typeface="Times New Roman" pitchFamily="-128" charset="0"/>
              </a:rPr>
              <a:pPr/>
              <a:t>6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A810F-D16C-4779-B7DA-4D2F72993F97}" type="slidenum">
              <a:rPr lang="en-US" smtClean="0">
                <a:latin typeface="Times New Roman" pitchFamily="-128" charset="0"/>
              </a:rPr>
              <a:pPr/>
              <a:t>7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B0BEEF-C2DE-4F29-8476-BF0810BF41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015DAD-C7EA-479C-B265-688690F4ABDD}" type="slidenum">
              <a:rPr lang="en-US" smtClean="0">
                <a:latin typeface="Times New Roman" pitchFamily="-128" charset="0"/>
              </a:rPr>
              <a:pPr/>
              <a:t>9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27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477000"/>
            <a:ext cx="3581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27,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27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1.xml"/><Relationship Id="rId5" Type="http://schemas.openxmlformats.org/officeDocument/2006/relationships/notesSlide" Target="../notesSlides/notesSlide28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oleObject" Target="../embeddings/oleObject13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slideLayout" Target="../slideLayouts/slideLayout24.xml"/><Relationship Id="rId7" Type="http://schemas.openxmlformats.org/officeDocument/2006/relationships/notesSlide" Target="../notesSlides/notesSlide31.xml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600200"/>
            <a:ext cx="8610600" cy="3733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Introduction to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Probability </a:t>
            </a:r>
            <a:r>
              <a:rPr lang="en-US" sz="6600" dirty="0" smtClean="0">
                <a:latin typeface="Comic Sans MS" pitchFamily="-128" charset="0"/>
              </a:rPr>
              <a:t>Theory: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latin typeface="Comic Sans MS" pitchFamily="-128" charset="0"/>
              </a:rPr>
              <a:t>The Tree Model</a:t>
            </a:r>
            <a:endParaRPr lang="en-US" sz="6600" dirty="0" smtClean="0">
              <a:latin typeface="Comic Sans MS" pitchFamily="-128" charset="0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535113" y="30480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-128" charset="0"/>
              </a:rPr>
              <a:t>Mathematics for Computer Science</a:t>
            </a:r>
          </a:p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2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6.042J/18.062J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mtClean="0">
                <a:latin typeface="Comic Sans MS" pitchFamily="-128" charset="0"/>
              </a:rPr>
              <a:t> Monty H</a:t>
            </a:r>
            <a:r>
              <a:rPr lang="en-US" sz="3200" smtClean="0">
                <a:latin typeface="Comic Sans MS" pitchFamily="-128" charset="0"/>
              </a:rPr>
              <a:t>all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Marilyn </a:t>
            </a:r>
            <a:r>
              <a:rPr lang="en-US" sz="3600" dirty="0" err="1" smtClean="0">
                <a:latin typeface="Comic Sans MS" pitchFamily="-128" charset="0"/>
              </a:rPr>
              <a:t>Vos</a:t>
            </a:r>
            <a:r>
              <a:rPr lang="en-US" sz="3600" dirty="0" smtClean="0">
                <a:latin typeface="Comic Sans MS" pitchFamily="-128" charset="0"/>
              </a:rPr>
              <a:t> Savant explained Game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 magazine -- bombarded by letters</a:t>
            </a:r>
          </a:p>
          <a:p>
            <a:pPr marL="609600" indent="-609600" eaLnBrk="1" hangingPunct="1"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(even from PhD’s) debating: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sticking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latin typeface="Comic Sans MS" pitchFamily="-128" charset="0"/>
              </a:rPr>
              <a:t>&amp;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equally good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2D2DB9"/>
                </a:solidFill>
                <a:latin typeface="Comic Sans MS" pitchFamily="-128" charset="0"/>
              </a:rPr>
              <a:t>switching</a:t>
            </a:r>
            <a:r>
              <a:rPr lang="en-US" sz="4000" dirty="0" smtClean="0">
                <a:latin typeface="Comic Sans MS" pitchFamily="-128" charset="0"/>
              </a:rPr>
              <a:t> </a:t>
            </a:r>
            <a:r>
              <a:rPr lang="en-US" sz="4000" dirty="0" smtClean="0">
                <a:solidFill>
                  <a:srgbClr val="CC00CC"/>
                </a:solidFill>
                <a:latin typeface="Comic Sans MS" pitchFamily="-128" charset="0"/>
              </a:rPr>
              <a:t>better</a:t>
            </a:r>
            <a:r>
              <a:rPr lang="en-US" sz="4000" dirty="0" smtClean="0">
                <a:latin typeface="Comic Sans MS" pitchFamily="-128" charset="0"/>
              </a:rPr>
              <a:t>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828800"/>
            <a:ext cx="85344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Determine 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outcomes</a:t>
            </a:r>
            <a:r>
              <a:rPr lang="en-US" sz="5400" dirty="0" smtClean="0">
                <a:latin typeface="Comic Sans MS" pitchFamily="-128" charset="0"/>
              </a:rPr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-- using a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tree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of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latin typeface="Comic Sans MS" pitchFamily="-128" charset="0"/>
              </a:rPr>
              <a:t>possible   </a:t>
            </a:r>
          </a:p>
          <a:p>
            <a:pPr marL="609600" indent="-609600"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    steps can help</a:t>
            </a:r>
          </a:p>
        </p:txBody>
      </p:sp>
      <p:sp>
        <p:nvSpPr>
          <p:cNvPr id="11267" name="Rectangle 8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69" name="Oval 21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0" name="Oval 22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1" name="Oval 23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7" name="Oval 29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3" name="Oval 35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5" name="Oval 37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8" name="Oval 40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0" name="Oval 42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1" name="Oval 43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19200" y="3902075"/>
            <a:ext cx="128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Prize</a:t>
            </a:r>
          </a:p>
          <a:p>
            <a:r>
              <a:rPr lang="en-US" sz="2400">
                <a:latin typeface="Comic Sans MS" pitchFamily="-128" charset="0"/>
              </a:rPr>
              <a:t>location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644775" y="5197475"/>
            <a:ext cx="1095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Picked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897313" y="5807075"/>
            <a:ext cx="1263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Door</a:t>
            </a:r>
          </a:p>
          <a:p>
            <a:r>
              <a:rPr lang="en-US" sz="2400">
                <a:latin typeface="Comic Sans MS" pitchFamily="-128" charset="0"/>
              </a:rPr>
              <a:t>Opened</a:t>
            </a:r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2025650" y="2133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3429000" y="1066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057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205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cxnSp>
        <p:nvCxnSpPr>
          <p:cNvPr id="2102" name="AutoShape 54"/>
          <p:cNvCxnSpPr>
            <a:cxnSpLocks noChangeShapeType="1"/>
            <a:stCxn id="2050" idx="6"/>
            <a:endCxn id="2051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3" name="AutoShape 55"/>
          <p:cNvCxnSpPr>
            <a:cxnSpLocks noChangeShapeType="1"/>
            <a:stCxn id="2050" idx="6"/>
            <a:endCxn id="2052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4" name="AutoShape 56"/>
          <p:cNvCxnSpPr>
            <a:cxnSpLocks noChangeShapeType="1"/>
            <a:stCxn id="2050" idx="6"/>
            <a:endCxn id="2053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5" name="AutoShape 57"/>
          <p:cNvCxnSpPr>
            <a:cxnSpLocks noChangeShapeType="1"/>
            <a:stCxn id="2051" idx="6"/>
            <a:endCxn id="206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6" name="AutoShape 58"/>
          <p:cNvCxnSpPr>
            <a:cxnSpLocks noChangeShapeType="1"/>
            <a:stCxn id="2051" idx="6"/>
            <a:endCxn id="206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7" name="AutoShape 59"/>
          <p:cNvCxnSpPr>
            <a:cxnSpLocks noChangeShapeType="1"/>
            <a:stCxn id="2051" idx="6"/>
            <a:endCxn id="206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8" name="AutoShape 60"/>
          <p:cNvCxnSpPr>
            <a:cxnSpLocks noChangeShapeType="1"/>
            <a:stCxn id="2052" idx="6"/>
            <a:endCxn id="2069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09" name="AutoShape 61"/>
          <p:cNvCxnSpPr>
            <a:cxnSpLocks noChangeShapeType="1"/>
            <a:stCxn id="2052" idx="6"/>
            <a:endCxn id="2070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0" name="AutoShape 62"/>
          <p:cNvCxnSpPr>
            <a:cxnSpLocks noChangeShapeType="1"/>
            <a:stCxn id="2052" idx="6"/>
            <a:endCxn id="2071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1" name="AutoShape 63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2" name="AutoShape 64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3" name="AutoShape 65"/>
          <p:cNvCxnSpPr>
            <a:cxnSpLocks noChangeShapeType="1"/>
            <a:stCxn id="2053" idx="6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4" name="AutoShape 66"/>
          <p:cNvCxnSpPr>
            <a:cxnSpLocks noChangeShapeType="1"/>
            <a:stCxn id="2065" idx="6"/>
            <a:endCxn id="2077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5" name="AutoShape 67"/>
          <p:cNvCxnSpPr>
            <a:cxnSpLocks noChangeShapeType="1"/>
            <a:stCxn id="2065" idx="6"/>
            <a:endCxn id="2078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6" name="AutoShape 68"/>
          <p:cNvCxnSpPr>
            <a:cxnSpLocks noChangeShapeType="1"/>
            <a:stCxn id="2066" idx="6"/>
            <a:endCxn id="2079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17" name="AutoShape 69"/>
          <p:cNvCxnSpPr>
            <a:cxnSpLocks noChangeShapeType="1"/>
            <a:stCxn id="2067" idx="6"/>
            <a:endCxn id="2080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1" name="AutoShape 73"/>
          <p:cNvCxnSpPr>
            <a:cxnSpLocks noChangeShapeType="1"/>
            <a:stCxn id="2069" idx="6"/>
            <a:endCxn id="2083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2" name="AutoShape 74"/>
          <p:cNvCxnSpPr>
            <a:cxnSpLocks noChangeShapeType="1"/>
            <a:stCxn id="2070" idx="6"/>
            <a:endCxn id="2084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3" name="AutoShape 75"/>
          <p:cNvCxnSpPr>
            <a:cxnSpLocks noChangeShapeType="1"/>
            <a:stCxn id="2070" idx="6"/>
            <a:endCxn id="2085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4" name="AutoShape 76"/>
          <p:cNvCxnSpPr>
            <a:cxnSpLocks noChangeShapeType="1"/>
            <a:stCxn id="2071" idx="6"/>
            <a:endCxn id="2086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5" name="AutoShape 77"/>
          <p:cNvCxnSpPr>
            <a:cxnSpLocks noChangeShapeType="1"/>
            <a:endCxn id="2091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6" name="AutoShape 78"/>
          <p:cNvCxnSpPr>
            <a:cxnSpLocks noChangeShapeType="1"/>
            <a:endCxn id="2090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7" name="AutoShape 79"/>
          <p:cNvCxnSpPr>
            <a:cxnSpLocks noChangeShapeType="1"/>
            <a:endCxn id="2089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28" name="AutoShape 80"/>
          <p:cNvCxnSpPr>
            <a:cxnSpLocks noChangeShapeType="1"/>
            <a:endCxn id="2088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3429000" y="3048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3429000" y="4572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3429000" y="2590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3429000" y="4114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342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3429000" y="3429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3429000" y="5029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42900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4806950" y="533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4806950" y="4191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4806950" y="990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2" name="Text Box 94"/>
          <p:cNvSpPr txBox="1">
            <a:spLocks noChangeArrowheads="1"/>
          </p:cNvSpPr>
          <p:nvPr/>
        </p:nvSpPr>
        <p:spPr bwMode="auto">
          <a:xfrm>
            <a:off x="4806950" y="1447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480695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4806950" y="2438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4806950" y="3276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3</a:t>
            </a:r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4806950" y="2819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4806950" y="36576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49" name="Text Box 101"/>
          <p:cNvSpPr txBox="1">
            <a:spLocks noChangeArrowheads="1"/>
          </p:cNvSpPr>
          <p:nvPr/>
        </p:nvSpPr>
        <p:spPr bwMode="auto">
          <a:xfrm>
            <a:off x="4806950" y="4953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2</a:t>
            </a:r>
          </a:p>
        </p:txBody>
      </p:sp>
      <p:sp>
        <p:nvSpPr>
          <p:cNvPr id="2150" name="Text Box 102"/>
          <p:cNvSpPr txBox="1">
            <a:spLocks noChangeArrowheads="1"/>
          </p:cNvSpPr>
          <p:nvPr/>
        </p:nvSpPr>
        <p:spPr bwMode="auto">
          <a:xfrm>
            <a:off x="4806950" y="4572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4806950" y="5334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-128" charset="0"/>
              </a:rPr>
              <a:t>1</a:t>
            </a:r>
          </a:p>
        </p:txBody>
      </p:sp>
      <p:sp>
        <p:nvSpPr>
          <p:cNvPr id="2153" name="Text Box 105"/>
          <p:cNvSpPr txBox="1">
            <a:spLocks noChangeArrowheads="1"/>
          </p:cNvSpPr>
          <p:nvPr/>
        </p:nvSpPr>
        <p:spPr bwMode="auto">
          <a:xfrm>
            <a:off x="5334000" y="762000"/>
            <a:ext cx="3063875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 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endParaRPr lang="en-US" sz="1800" b="1">
              <a:solidFill>
                <a:srgbClr val="008000"/>
              </a:solidFill>
              <a:latin typeface="Comic Sans MS" pitchFamily="-128" charset="0"/>
            </a:endParaRP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-128" charset="0"/>
              </a:rPr>
              <a:t>W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r>
              <a:rPr lang="en-US" sz="2400" b="1">
                <a:solidFill>
                  <a:srgbClr val="CC0000"/>
                </a:solidFill>
                <a:latin typeface="Comic Sans MS" pitchFamily="-128" charset="0"/>
              </a:rPr>
              <a:t>L</a:t>
            </a:r>
          </a:p>
          <a:p>
            <a:pPr>
              <a:lnSpc>
                <a:spcPct val="105000"/>
              </a:lnSpc>
            </a:pPr>
            <a:endParaRPr lang="en-US" sz="2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2199" name="Text Box 151"/>
          <p:cNvSpPr txBox="1">
            <a:spLocks noChangeArrowheads="1"/>
          </p:cNvSpPr>
          <p:nvPr/>
        </p:nvSpPr>
        <p:spPr bwMode="auto">
          <a:xfrm>
            <a:off x="6172200" y="1600200"/>
            <a:ext cx="2743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</a:p>
          <a:p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</a:p>
        </p:txBody>
      </p:sp>
      <p:sp>
        <p:nvSpPr>
          <p:cNvPr id="12366" name="Text Box 152"/>
          <p:cNvSpPr txBox="1">
            <a:spLocks noChangeArrowheads="1"/>
          </p:cNvSpPr>
          <p:nvPr/>
        </p:nvSpPr>
        <p:spPr bwMode="auto">
          <a:xfrm>
            <a:off x="1752600" y="182563"/>
            <a:ext cx="6179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Comic Sans MS" pitchFamily="-128" charset="0"/>
              </a:rPr>
              <a:t>Monty Hall </a:t>
            </a:r>
            <a:r>
              <a:rPr lang="en-US" sz="32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32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200" b="1" dirty="0" smtClean="0">
                <a:latin typeface="Comic Sans MS" pitchFamily="-128" charset="0"/>
              </a:rPr>
              <a:t>strategy</a:t>
            </a:r>
            <a:endParaRPr lang="en-US" sz="3200" b="1" dirty="0">
              <a:latin typeface="Comic Sans MS" pitchFamily="-128" charset="0"/>
            </a:endParaRP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3657600" y="4495800"/>
            <a:ext cx="152400" cy="1143000"/>
            <a:chOff x="2304" y="2832"/>
            <a:chExt cx="96" cy="720"/>
          </a:xfrm>
        </p:grpSpPr>
        <p:sp>
          <p:nvSpPr>
            <p:cNvPr id="12368" name="Oval 154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69" name="Oval 155"/>
            <p:cNvSpPr>
              <a:spLocks noChangeArrowheads="1"/>
            </p:cNvSpPr>
            <p:nvPr/>
          </p:nvSpPr>
          <p:spPr bwMode="auto">
            <a:xfrm>
              <a:off x="2304" y="3072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  <p:sp>
          <p:nvSpPr>
            <p:cNvPr id="12370" name="Oval 156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-128" charset="0"/>
              </a:endParaRPr>
            </a:p>
          </p:txBody>
        </p:sp>
      </p:grpSp>
      <p:sp>
        <p:nvSpPr>
          <p:cNvPr id="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 animBg="1"/>
      <p:bldP spid="2050" grpId="0" animBg="1"/>
      <p:bldP spid="2051" grpId="0" animBg="1"/>
      <p:bldP spid="2052" grpId="0" animBg="1"/>
      <p:bldP spid="2053" grpId="0" animBg="1"/>
      <p:bldP spid="2065" grpId="0" animBg="1"/>
      <p:bldP spid="2066" grpId="0" animBg="1"/>
      <p:bldP spid="2066" grpId="1" animBg="1"/>
      <p:bldP spid="2067" grpId="0" animBg="1"/>
      <p:bldP spid="2067" grpId="1" animBg="1"/>
      <p:bldP spid="2069" grpId="0" animBg="1"/>
      <p:bldP spid="2070" grpId="0" animBg="1"/>
      <p:bldP spid="2071" grpId="0" animBg="1"/>
      <p:bldP spid="2077" grpId="0" animBg="1"/>
      <p:bldP spid="2078" grpId="0" animBg="1"/>
      <p:bldP spid="2079" grpId="0" animBg="1"/>
      <p:bldP spid="2080" grpId="0" animBg="1"/>
      <p:bldP spid="2083" grpId="0" animBg="1"/>
      <p:bldP spid="2084" grpId="0" animBg="1"/>
      <p:bldP spid="2085" grpId="0" animBg="1"/>
      <p:bldP spid="2086" grpId="0" animBg="1"/>
      <p:bldP spid="2088" grpId="0" animBg="1"/>
      <p:bldP spid="2089" grpId="0" animBg="1"/>
      <p:bldP spid="2090" grpId="0" animBg="1"/>
      <p:bldP spid="2091" grpId="0" animBg="1"/>
      <p:bldP spid="2092" grpId="0"/>
      <p:bldP spid="2093" grpId="0"/>
      <p:bldP spid="2094" grpId="0"/>
      <p:bldP spid="2098" grpId="0"/>
      <p:bldP spid="2099" grpId="0"/>
      <p:bldP spid="2100" grpId="0"/>
      <p:bldP spid="2101" grpId="0"/>
      <p:bldP spid="2131" grpId="0"/>
      <p:bldP spid="2132" grpId="0"/>
      <p:bldP spid="2133" grpId="0"/>
      <p:bldP spid="2134" grpId="0"/>
      <p:bldP spid="2135" grpId="0"/>
      <p:bldP spid="2136" grpId="0"/>
      <p:bldP spid="2137" grpId="0"/>
      <p:bldP spid="2138" grpId="0"/>
      <p:bldP spid="2139" grpId="0"/>
      <p:bldP spid="2140" grpId="0"/>
      <p:bldP spid="2141" grpId="0"/>
      <p:bldP spid="2142" grpId="0"/>
      <p:bldP spid="2143" grpId="0"/>
      <p:bldP spid="2144" grpId="0"/>
      <p:bldP spid="2145" grpId="0"/>
      <p:bldP spid="2147" grpId="0"/>
      <p:bldP spid="2148" grpId="0"/>
      <p:bldP spid="2149" grpId="0"/>
      <p:bldP spid="2150" grpId="0"/>
      <p:bldP spid="2151" grpId="0"/>
      <p:bldP spid="21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019800" y="1600200"/>
            <a:ext cx="2819400" cy="3200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-128" charset="0"/>
            </a:endParaRPr>
          </a:p>
        </p:txBody>
      </p:sp>
      <p:sp>
        <p:nvSpPr>
          <p:cNvPr id="13315" name="Text Box 77"/>
          <p:cNvSpPr txBox="1">
            <a:spLocks noChangeArrowheads="1"/>
          </p:cNvSpPr>
          <p:nvPr/>
        </p:nvSpPr>
        <p:spPr bwMode="auto">
          <a:xfrm>
            <a:off x="1676400" y="425450"/>
            <a:ext cx="63706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-128" charset="0"/>
              </a:rPr>
              <a:t>Monty Hall</a:t>
            </a:r>
            <a:r>
              <a:rPr lang="en-US" sz="36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  <a:r>
              <a:rPr lang="en-US" sz="3600" b="1" dirty="0">
                <a:solidFill>
                  <a:srgbClr val="CC00CC"/>
                </a:solidFill>
                <a:latin typeface="Comic Sans MS" pitchFamily="-128" charset="0"/>
              </a:rPr>
              <a:t> </a:t>
            </a:r>
            <a:r>
              <a:rPr lang="en-US" sz="3600" b="1" dirty="0" smtClean="0">
                <a:latin typeface="Comic Sans MS" pitchFamily="-128" charset="0"/>
              </a:rPr>
              <a:t>strategy</a:t>
            </a:r>
            <a:endParaRPr lang="en-US" sz="3600" b="1" dirty="0">
              <a:latin typeface="Comic Sans MS" pitchFamily="-128" charset="0"/>
            </a:endParaRPr>
          </a:p>
        </p:txBody>
      </p:sp>
      <p:sp>
        <p:nvSpPr>
          <p:cNvPr id="13316" name="Text Box 82"/>
          <p:cNvSpPr txBox="1">
            <a:spLocks noChangeArrowheads="1"/>
          </p:cNvSpPr>
          <p:nvPr/>
        </p:nvSpPr>
        <p:spPr bwMode="auto">
          <a:xfrm>
            <a:off x="304800" y="2263775"/>
            <a:ext cx="53719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336600"/>
                </a:solidFill>
                <a:latin typeface="Comic Sans MS" pitchFamily="-128" charset="0"/>
              </a:rPr>
              <a:t>Win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</a:p>
          <a:p>
            <a:r>
              <a:rPr lang="en-US" sz="4800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>
                <a:solidFill>
                  <a:srgbClr val="CC0000"/>
                </a:solidFill>
                <a:latin typeface="Comic Sans MS" pitchFamily="-128" charset="0"/>
              </a:rPr>
              <a:t>Lose</a:t>
            </a:r>
            <a:r>
              <a:rPr lang="en-US" sz="4800" dirty="0">
                <a:latin typeface="Comic Sans MS" pitchFamily="-128" charset="0"/>
              </a:rPr>
              <a:t> by </a:t>
            </a:r>
            <a:r>
              <a:rPr lang="en-US" sz="4800" dirty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800" dirty="0">
                <a:latin typeface="Comic Sans MS" pitchFamily="-128" charset="0"/>
              </a:rPr>
              <a:t>.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6172200" y="1600200"/>
            <a:ext cx="274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mic Sans MS" pitchFamily="-128" charset="0"/>
              </a:rPr>
              <a:t>STICK</a:t>
            </a:r>
          </a:p>
          <a:p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Lose: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009900"/>
              </a:solidFill>
              <a:latin typeface="Comic Sans MS" pitchFamily="-128" charset="0"/>
            </a:endParaRPr>
          </a:p>
          <a:p>
            <a:endParaRPr lang="en-US" sz="4800" dirty="0">
              <a:latin typeface="Comic Sans MS" pitchFamily="-128" charset="0"/>
            </a:endParaRPr>
          </a:p>
          <a:p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Wins:</a:t>
            </a:r>
            <a:r>
              <a:rPr lang="en-US" dirty="0">
                <a:latin typeface="Comic Sans MS" pitchFamily="-128" charset="0"/>
              </a:rPr>
              <a:t> </a:t>
            </a:r>
            <a:r>
              <a:rPr lang="en-US" dirty="0">
                <a:solidFill>
                  <a:srgbClr val="009900"/>
                </a:solidFill>
                <a:latin typeface="Comic Sans MS" pitchFamily="-128" charset="0"/>
              </a:rPr>
              <a:t>6</a:t>
            </a:r>
            <a:endParaRPr lang="en-US" sz="4800" dirty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2" grpId="0" animBg="1"/>
      <p:bldP spid="32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3400" y="1600200"/>
            <a:ext cx="8077200" cy="3657600"/>
          </a:xfrm>
          <a:prstGeom prst="rect">
            <a:avLst/>
          </a:prstGeom>
          <a:noFill/>
          <a:ln w="0"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4400" dirty="0" smtClean="0">
                <a:solidFill>
                  <a:srgbClr val="CC0000"/>
                </a:solidFill>
                <a:latin typeface="Comic Sans MS" pitchFamily="-128" charset="0"/>
              </a:rPr>
              <a:t>A false conclusion:</a:t>
            </a:r>
            <a:endParaRPr lang="en-US" sz="4400" dirty="0" smtClean="0"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sticking</a:t>
            </a:r>
            <a:r>
              <a:rPr lang="en-US" sz="4400" dirty="0" smtClean="0">
                <a:latin typeface="Comic Sans MS" pitchFamily="-128" charset="0"/>
              </a:rPr>
              <a:t> and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switching</a:t>
            </a:r>
            <a:r>
              <a:rPr lang="en-US" sz="4400" dirty="0" smtClean="0">
                <a:latin typeface="Comic Sans MS" pitchFamily="-128" charset="0"/>
              </a:rPr>
              <a:t> have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same # winning outcomes,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probability of winning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latin typeface="Comic Sans MS" pitchFamily="-128" charset="0"/>
              </a:rPr>
              <a:t>is the same for both: </a:t>
            </a:r>
            <a:r>
              <a:rPr lang="en-US" sz="48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800" dirty="0" smtClean="0">
                <a:latin typeface="Comic Sans MS" pitchFamily="-128" charset="0"/>
              </a:rPr>
              <a:t>.</a:t>
            </a:r>
            <a:endParaRPr lang="en-US" sz="4800" dirty="0" smtClean="0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57200" y="1371600"/>
            <a:ext cx="8077200" cy="472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solidFill>
                  <a:srgbClr val="C00000"/>
                </a:solidFill>
                <a:latin typeface="Comic Sans MS" pitchFamily="-128" charset="0"/>
              </a:rPr>
              <a:t>Another false argument:</a:t>
            </a:r>
            <a:endParaRPr lang="en-US" sz="4500" dirty="0" smtClean="0">
              <a:solidFill>
                <a:srgbClr val="FF0000"/>
              </a:solidFill>
              <a:latin typeface="Comic Sans MS" pitchFamily="-12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after door opening, 1 goat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and 1 prize are left.  Each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door is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omic Sans MS" pitchFamily="-128" charset="0"/>
              </a:rPr>
              <a:t>equally likely</a:t>
            </a:r>
            <a:r>
              <a:rPr lang="en-US" sz="4500" dirty="0" smtClean="0">
                <a:latin typeface="Comic Sans MS" pitchFamily="-128" charset="0"/>
              </a:rPr>
              <a:t> to have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the prize (by symmetry), so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both strategies win with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4500" dirty="0" smtClean="0">
                <a:latin typeface="Comic Sans MS" pitchFamily="-128" charset="0"/>
              </a:rPr>
              <a:t> probability: </a:t>
            </a:r>
            <a:r>
              <a:rPr lang="en-US" sz="4500" dirty="0" smtClean="0">
                <a:solidFill>
                  <a:srgbClr val="CC0000"/>
                </a:solidFill>
                <a:latin typeface="Comic Sans MS" pitchFamily="-128" charset="0"/>
              </a:rPr>
              <a:t>1/2</a:t>
            </a:r>
            <a:r>
              <a:rPr lang="en-US" sz="4500" dirty="0" smtClean="0">
                <a:latin typeface="Comic Sans MS" pitchFamily="-128" charset="0"/>
              </a:rPr>
              <a:t>.</a:t>
            </a: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04800" y="2133600"/>
            <a:ext cx="8382000" cy="2590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What’s wrong?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Let’s look at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smtClean="0">
                <a:latin typeface="Comic Sans MS" pitchFamily="-128" charset="0"/>
              </a:rPr>
              <a:t>tree more carefully.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  <a:latin typeface="Comic Sans MS" pitchFamily="-128" charset="0"/>
              </a:rPr>
              <a:t>Analyzing</a:t>
            </a:r>
            <a:r>
              <a:rPr lang="en-US" sz="4400" smtClean="0">
                <a:latin typeface="Comic Sans MS" pitchFamily="-128" charset="0"/>
              </a:rPr>
              <a:t> Monty H</a:t>
            </a:r>
            <a:r>
              <a:rPr lang="en-US" sz="3600" smtClean="0">
                <a:latin typeface="Comic Sans MS" pitchFamily="-128" charset="0"/>
              </a:rPr>
              <a:t>all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3124200" y="46021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17411" name="Oval 2"/>
          <p:cNvSpPr>
            <a:spLocks noChangeArrowheads="1"/>
          </p:cNvSpPr>
          <p:nvPr/>
        </p:nvSpPr>
        <p:spPr bwMode="auto">
          <a:xfrm>
            <a:off x="12954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266700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266700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676650" y="1295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676650" y="17145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36766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676650" y="29591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3676650" y="3378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3676650" y="37973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36766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676650" y="49149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3657600" y="5486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5086350" y="914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5086350" y="1320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086350" y="1727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086350" y="2133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086350" y="2743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5086350" y="317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5086350" y="35814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086350" y="403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2" name="Oval 23"/>
          <p:cNvSpPr>
            <a:spLocks noChangeArrowheads="1"/>
          </p:cNvSpPr>
          <p:nvPr/>
        </p:nvSpPr>
        <p:spPr bwMode="auto">
          <a:xfrm>
            <a:off x="5086350" y="44958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3" name="Oval 24"/>
          <p:cNvSpPr>
            <a:spLocks noChangeArrowheads="1"/>
          </p:cNvSpPr>
          <p:nvPr/>
        </p:nvSpPr>
        <p:spPr bwMode="auto">
          <a:xfrm>
            <a:off x="5086350" y="49022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5086350" y="53086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5" name="Oval 26"/>
          <p:cNvSpPr>
            <a:spLocks noChangeArrowheads="1"/>
          </p:cNvSpPr>
          <p:nvPr/>
        </p:nvSpPr>
        <p:spPr bwMode="auto">
          <a:xfrm>
            <a:off x="5086350" y="5715000"/>
            <a:ext cx="152400" cy="1524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>
              <a:latin typeface="Comic Sans MS" pitchFamily="-128" charset="0"/>
            </a:endParaRP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219200" y="3902075"/>
            <a:ext cx="73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Prize</a:t>
            </a:r>
          </a:p>
          <a:p>
            <a:r>
              <a:rPr lang="en-US" sz="1200">
                <a:latin typeface="Comic Sans MS" pitchFamily="-128" charset="0"/>
              </a:rPr>
              <a:t>location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2644775" y="519747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Picked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3897313" y="5807075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Door</a:t>
            </a:r>
          </a:p>
          <a:p>
            <a:r>
              <a:rPr lang="en-US" sz="1200">
                <a:latin typeface="Comic Sans MS" pitchFamily="-128" charset="0"/>
              </a:rPr>
              <a:t>Opened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2338388" y="19812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3557588" y="1066800"/>
            <a:ext cx="252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2389188" y="31543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2465388" y="4221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cxnSp>
        <p:nvCxnSpPr>
          <p:cNvPr id="17443" name="AutoShape 34"/>
          <p:cNvCxnSpPr>
            <a:cxnSpLocks noChangeShapeType="1"/>
            <a:stCxn id="17411" idx="6"/>
            <a:endCxn id="17412" idx="2"/>
          </p:cNvCxnSpPr>
          <p:nvPr/>
        </p:nvCxnSpPr>
        <p:spPr bwMode="auto">
          <a:xfrm flipV="1">
            <a:off x="1462088" y="2209800"/>
            <a:ext cx="1114425" cy="1244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4" name="AutoShape 35"/>
          <p:cNvCxnSpPr>
            <a:cxnSpLocks noChangeShapeType="1"/>
            <a:stCxn id="17411" idx="6"/>
            <a:endCxn id="17413" idx="2"/>
          </p:cNvCxnSpPr>
          <p:nvPr/>
        </p:nvCxnSpPr>
        <p:spPr bwMode="auto">
          <a:xfrm>
            <a:off x="1462088" y="3454400"/>
            <a:ext cx="11906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5" name="AutoShape 36"/>
          <p:cNvCxnSpPr>
            <a:cxnSpLocks noChangeShapeType="1"/>
            <a:stCxn id="17411" idx="6"/>
            <a:endCxn id="17414" idx="2"/>
          </p:cNvCxnSpPr>
          <p:nvPr/>
        </p:nvCxnSpPr>
        <p:spPr bwMode="auto">
          <a:xfrm>
            <a:off x="1462088" y="3454400"/>
            <a:ext cx="1190625" cy="1117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6" name="AutoShape 37"/>
          <p:cNvCxnSpPr>
            <a:cxnSpLocks noChangeShapeType="1"/>
            <a:stCxn id="17412" idx="6"/>
            <a:endCxn id="17415" idx="2"/>
          </p:cNvCxnSpPr>
          <p:nvPr/>
        </p:nvCxnSpPr>
        <p:spPr bwMode="auto">
          <a:xfrm flipV="1">
            <a:off x="2757488" y="1371600"/>
            <a:ext cx="904875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7" name="AutoShape 38"/>
          <p:cNvCxnSpPr>
            <a:cxnSpLocks noChangeShapeType="1"/>
            <a:stCxn id="17412" idx="6"/>
            <a:endCxn id="17416" idx="2"/>
          </p:cNvCxnSpPr>
          <p:nvPr/>
        </p:nvCxnSpPr>
        <p:spPr bwMode="auto">
          <a:xfrm flipV="1">
            <a:off x="2757488" y="1790700"/>
            <a:ext cx="904875" cy="419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8" name="AutoShape 39"/>
          <p:cNvCxnSpPr>
            <a:cxnSpLocks noChangeShapeType="1"/>
            <a:stCxn id="17412" idx="6"/>
            <a:endCxn id="17417" idx="2"/>
          </p:cNvCxnSpPr>
          <p:nvPr/>
        </p:nvCxnSpPr>
        <p:spPr bwMode="auto">
          <a:xfrm>
            <a:off x="2757488" y="2209800"/>
            <a:ext cx="9048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9" name="AutoShape 40"/>
          <p:cNvCxnSpPr>
            <a:cxnSpLocks noChangeShapeType="1"/>
            <a:stCxn id="17413" idx="6"/>
            <a:endCxn id="17418" idx="2"/>
          </p:cNvCxnSpPr>
          <p:nvPr/>
        </p:nvCxnSpPr>
        <p:spPr bwMode="auto">
          <a:xfrm flipV="1">
            <a:off x="2833688" y="30353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0" name="AutoShape 41"/>
          <p:cNvCxnSpPr>
            <a:cxnSpLocks noChangeShapeType="1"/>
            <a:stCxn id="17413" idx="6"/>
            <a:endCxn id="17419" idx="2"/>
          </p:cNvCxnSpPr>
          <p:nvPr/>
        </p:nvCxnSpPr>
        <p:spPr bwMode="auto">
          <a:xfrm>
            <a:off x="2833688" y="34544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1" name="AutoShape 42"/>
          <p:cNvCxnSpPr>
            <a:cxnSpLocks noChangeShapeType="1"/>
            <a:stCxn id="17413" idx="6"/>
            <a:endCxn id="17420" idx="2"/>
          </p:cNvCxnSpPr>
          <p:nvPr/>
        </p:nvCxnSpPr>
        <p:spPr bwMode="auto">
          <a:xfrm>
            <a:off x="2833688" y="34544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2" name="AutoShape 43"/>
          <p:cNvCxnSpPr>
            <a:cxnSpLocks noChangeShapeType="1"/>
            <a:stCxn id="17414" idx="6"/>
            <a:endCxn id="17421" idx="2"/>
          </p:cNvCxnSpPr>
          <p:nvPr/>
        </p:nvCxnSpPr>
        <p:spPr bwMode="auto">
          <a:xfrm>
            <a:off x="2833688" y="4572000"/>
            <a:ext cx="828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3" name="AutoShape 44"/>
          <p:cNvCxnSpPr>
            <a:cxnSpLocks noChangeShapeType="1"/>
            <a:stCxn id="17414" idx="6"/>
            <a:endCxn id="17422" idx="2"/>
          </p:cNvCxnSpPr>
          <p:nvPr/>
        </p:nvCxnSpPr>
        <p:spPr bwMode="auto">
          <a:xfrm>
            <a:off x="2833688" y="4572000"/>
            <a:ext cx="82867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45"/>
          <p:cNvCxnSpPr>
            <a:cxnSpLocks noChangeShapeType="1"/>
            <a:stCxn id="17414" idx="6"/>
            <a:endCxn id="17423" idx="2"/>
          </p:cNvCxnSpPr>
          <p:nvPr/>
        </p:nvCxnSpPr>
        <p:spPr bwMode="auto">
          <a:xfrm>
            <a:off x="2833688" y="4572000"/>
            <a:ext cx="80962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46"/>
          <p:cNvCxnSpPr>
            <a:cxnSpLocks noChangeShapeType="1"/>
            <a:stCxn id="17415" idx="6"/>
            <a:endCxn id="17424" idx="2"/>
          </p:cNvCxnSpPr>
          <p:nvPr/>
        </p:nvCxnSpPr>
        <p:spPr bwMode="auto">
          <a:xfrm flipV="1">
            <a:off x="3843338" y="990600"/>
            <a:ext cx="12287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47"/>
          <p:cNvCxnSpPr>
            <a:cxnSpLocks noChangeShapeType="1"/>
            <a:stCxn id="17415" idx="6"/>
            <a:endCxn id="17425" idx="2"/>
          </p:cNvCxnSpPr>
          <p:nvPr/>
        </p:nvCxnSpPr>
        <p:spPr bwMode="auto">
          <a:xfrm>
            <a:off x="3843338" y="1371600"/>
            <a:ext cx="1228725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7" name="AutoShape 48"/>
          <p:cNvCxnSpPr>
            <a:cxnSpLocks noChangeShapeType="1"/>
            <a:stCxn id="17416" idx="6"/>
            <a:endCxn id="17426" idx="2"/>
          </p:cNvCxnSpPr>
          <p:nvPr/>
        </p:nvCxnSpPr>
        <p:spPr bwMode="auto">
          <a:xfrm>
            <a:off x="3843338" y="1790700"/>
            <a:ext cx="1228725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8" name="AutoShape 49"/>
          <p:cNvCxnSpPr>
            <a:cxnSpLocks noChangeShapeType="1"/>
            <a:stCxn id="17417" idx="6"/>
            <a:endCxn id="17427" idx="2"/>
          </p:cNvCxnSpPr>
          <p:nvPr/>
        </p:nvCxnSpPr>
        <p:spPr bwMode="auto">
          <a:xfrm>
            <a:off x="3843338" y="2209800"/>
            <a:ext cx="12287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9" name="AutoShape 50"/>
          <p:cNvCxnSpPr>
            <a:cxnSpLocks noChangeShapeType="1"/>
            <a:stCxn id="17418" idx="6"/>
            <a:endCxn id="17428" idx="2"/>
          </p:cNvCxnSpPr>
          <p:nvPr/>
        </p:nvCxnSpPr>
        <p:spPr bwMode="auto">
          <a:xfrm flipV="1">
            <a:off x="3843338" y="2819400"/>
            <a:ext cx="1228725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0" name="AutoShape 51"/>
          <p:cNvCxnSpPr>
            <a:cxnSpLocks noChangeShapeType="1"/>
            <a:stCxn id="17419" idx="6"/>
            <a:endCxn id="17429" idx="2"/>
          </p:cNvCxnSpPr>
          <p:nvPr/>
        </p:nvCxnSpPr>
        <p:spPr bwMode="auto">
          <a:xfrm flipV="1">
            <a:off x="3843338" y="32512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2"/>
          <p:cNvCxnSpPr>
            <a:cxnSpLocks noChangeShapeType="1"/>
            <a:stCxn id="17419" idx="6"/>
            <a:endCxn id="17430" idx="2"/>
          </p:cNvCxnSpPr>
          <p:nvPr/>
        </p:nvCxnSpPr>
        <p:spPr bwMode="auto">
          <a:xfrm>
            <a:off x="3843338" y="3454400"/>
            <a:ext cx="122872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3"/>
          <p:cNvCxnSpPr>
            <a:cxnSpLocks noChangeShapeType="1"/>
            <a:stCxn id="17420" idx="6"/>
            <a:endCxn id="17431" idx="2"/>
          </p:cNvCxnSpPr>
          <p:nvPr/>
        </p:nvCxnSpPr>
        <p:spPr bwMode="auto">
          <a:xfrm>
            <a:off x="3843338" y="3873500"/>
            <a:ext cx="1228725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4"/>
          <p:cNvCxnSpPr>
            <a:cxnSpLocks noChangeShapeType="1"/>
            <a:stCxn id="17423" idx="6"/>
            <a:endCxn id="17435" idx="2"/>
          </p:cNvCxnSpPr>
          <p:nvPr/>
        </p:nvCxnSpPr>
        <p:spPr bwMode="auto">
          <a:xfrm>
            <a:off x="3824288" y="5562600"/>
            <a:ext cx="1247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55"/>
          <p:cNvCxnSpPr>
            <a:cxnSpLocks noChangeShapeType="1"/>
            <a:stCxn id="17423" idx="6"/>
            <a:endCxn id="17434" idx="2"/>
          </p:cNvCxnSpPr>
          <p:nvPr/>
        </p:nvCxnSpPr>
        <p:spPr bwMode="auto">
          <a:xfrm flipV="1">
            <a:off x="3824288" y="5384800"/>
            <a:ext cx="1247775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5" name="AutoShape 56"/>
          <p:cNvCxnSpPr>
            <a:cxnSpLocks noChangeShapeType="1"/>
            <a:stCxn id="17422" idx="6"/>
            <a:endCxn id="17433" idx="2"/>
          </p:cNvCxnSpPr>
          <p:nvPr/>
        </p:nvCxnSpPr>
        <p:spPr bwMode="auto">
          <a:xfrm flipV="1">
            <a:off x="3843338" y="4978400"/>
            <a:ext cx="1228725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6" name="AutoShape 57"/>
          <p:cNvCxnSpPr>
            <a:cxnSpLocks noChangeShapeType="1"/>
            <a:stCxn id="17421" idx="6"/>
            <a:endCxn id="17432" idx="2"/>
          </p:cNvCxnSpPr>
          <p:nvPr/>
        </p:nvCxnSpPr>
        <p:spPr bwMode="auto">
          <a:xfrm>
            <a:off x="3843338" y="4572000"/>
            <a:ext cx="1228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7" name="Text Box 58"/>
          <p:cNvSpPr txBox="1">
            <a:spLocks noChangeArrowheads="1"/>
          </p:cNvSpPr>
          <p:nvPr/>
        </p:nvSpPr>
        <p:spPr bwMode="auto">
          <a:xfrm>
            <a:off x="3429000" y="3230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8" name="Text Box 59"/>
          <p:cNvSpPr txBox="1">
            <a:spLocks noChangeArrowheads="1"/>
          </p:cNvSpPr>
          <p:nvPr/>
        </p:nvSpPr>
        <p:spPr bwMode="auto">
          <a:xfrm>
            <a:off x="3505200" y="46783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69" name="Text Box 60"/>
          <p:cNvSpPr txBox="1">
            <a:spLocks noChangeArrowheads="1"/>
          </p:cNvSpPr>
          <p:nvPr/>
        </p:nvSpPr>
        <p:spPr bwMode="auto">
          <a:xfrm>
            <a:off x="3429000" y="2773363"/>
            <a:ext cx="252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0" name="Text Box 61"/>
          <p:cNvSpPr txBox="1">
            <a:spLocks noChangeArrowheads="1"/>
          </p:cNvSpPr>
          <p:nvPr/>
        </p:nvSpPr>
        <p:spPr bwMode="auto">
          <a:xfrm>
            <a:off x="3481388" y="4373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71" name="Text Box 62"/>
          <p:cNvSpPr txBox="1">
            <a:spLocks noChangeArrowheads="1"/>
          </p:cNvSpPr>
          <p:nvPr/>
        </p:nvSpPr>
        <p:spPr bwMode="auto">
          <a:xfrm>
            <a:off x="3532188" y="1935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2" name="Text Box 63"/>
          <p:cNvSpPr txBox="1">
            <a:spLocks noChangeArrowheads="1"/>
          </p:cNvSpPr>
          <p:nvPr/>
        </p:nvSpPr>
        <p:spPr bwMode="auto">
          <a:xfrm>
            <a:off x="3429000" y="36115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3" name="Text Box 64"/>
          <p:cNvSpPr txBox="1">
            <a:spLocks noChangeArrowheads="1"/>
          </p:cNvSpPr>
          <p:nvPr/>
        </p:nvSpPr>
        <p:spPr bwMode="auto">
          <a:xfrm>
            <a:off x="3455988" y="5287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4" name="Text Box 65"/>
          <p:cNvSpPr txBox="1">
            <a:spLocks noChangeArrowheads="1"/>
          </p:cNvSpPr>
          <p:nvPr/>
        </p:nvSpPr>
        <p:spPr bwMode="auto">
          <a:xfrm>
            <a:off x="3532188" y="14478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5" name="Text Box 66"/>
          <p:cNvSpPr txBox="1">
            <a:spLocks noChangeArrowheads="1"/>
          </p:cNvSpPr>
          <p:nvPr/>
        </p:nvSpPr>
        <p:spPr bwMode="auto">
          <a:xfrm>
            <a:off x="4806950" y="792163"/>
            <a:ext cx="2778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6" name="Text Box 67"/>
          <p:cNvSpPr txBox="1">
            <a:spLocks noChangeArrowheads="1"/>
          </p:cNvSpPr>
          <p:nvPr/>
        </p:nvSpPr>
        <p:spPr bwMode="auto">
          <a:xfrm>
            <a:off x="4827588" y="4373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77" name="Text Box 68"/>
          <p:cNvSpPr txBox="1">
            <a:spLocks noChangeArrowheads="1"/>
          </p:cNvSpPr>
          <p:nvPr/>
        </p:nvSpPr>
        <p:spPr bwMode="auto">
          <a:xfrm>
            <a:off x="4806950" y="1143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8" name="Text Box 69"/>
          <p:cNvSpPr txBox="1">
            <a:spLocks noChangeArrowheads="1"/>
          </p:cNvSpPr>
          <p:nvPr/>
        </p:nvSpPr>
        <p:spPr bwMode="auto">
          <a:xfrm>
            <a:off x="4806950" y="15240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79" name="Text Box 70"/>
          <p:cNvSpPr txBox="1">
            <a:spLocks noChangeArrowheads="1"/>
          </p:cNvSpPr>
          <p:nvPr/>
        </p:nvSpPr>
        <p:spPr bwMode="auto">
          <a:xfrm>
            <a:off x="4806950" y="1981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0" name="Text Box 71"/>
          <p:cNvSpPr txBox="1">
            <a:spLocks noChangeArrowheads="1"/>
          </p:cNvSpPr>
          <p:nvPr/>
        </p:nvSpPr>
        <p:spPr bwMode="auto">
          <a:xfrm>
            <a:off x="4827588" y="26209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1" name="Text Box 72"/>
          <p:cNvSpPr txBox="1">
            <a:spLocks noChangeArrowheads="1"/>
          </p:cNvSpPr>
          <p:nvPr/>
        </p:nvSpPr>
        <p:spPr bwMode="auto">
          <a:xfrm>
            <a:off x="4827588" y="34591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3</a:t>
            </a:r>
          </a:p>
        </p:txBody>
      </p:sp>
      <p:sp>
        <p:nvSpPr>
          <p:cNvPr id="17482" name="Text Box 73"/>
          <p:cNvSpPr txBox="1">
            <a:spLocks noChangeArrowheads="1"/>
          </p:cNvSpPr>
          <p:nvPr/>
        </p:nvSpPr>
        <p:spPr bwMode="auto">
          <a:xfrm>
            <a:off x="4827588" y="30019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3" name="Text Box 74"/>
          <p:cNvSpPr txBox="1">
            <a:spLocks noChangeArrowheads="1"/>
          </p:cNvSpPr>
          <p:nvPr/>
        </p:nvSpPr>
        <p:spPr bwMode="auto">
          <a:xfrm>
            <a:off x="4827588" y="38401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4" name="Text Box 75"/>
          <p:cNvSpPr txBox="1">
            <a:spLocks noChangeArrowheads="1"/>
          </p:cNvSpPr>
          <p:nvPr/>
        </p:nvSpPr>
        <p:spPr bwMode="auto">
          <a:xfrm>
            <a:off x="4827588" y="5135563"/>
            <a:ext cx="277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2</a:t>
            </a:r>
          </a:p>
        </p:txBody>
      </p:sp>
      <p:sp>
        <p:nvSpPr>
          <p:cNvPr id="17485" name="Text Box 76"/>
          <p:cNvSpPr txBox="1">
            <a:spLocks noChangeArrowheads="1"/>
          </p:cNvSpPr>
          <p:nvPr/>
        </p:nvSpPr>
        <p:spPr bwMode="auto">
          <a:xfrm>
            <a:off x="4827588" y="4754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17486" name="Text Box 77"/>
          <p:cNvSpPr txBox="1">
            <a:spLocks noChangeArrowheads="1"/>
          </p:cNvSpPr>
          <p:nvPr/>
        </p:nvSpPr>
        <p:spPr bwMode="auto">
          <a:xfrm>
            <a:off x="4827588" y="5516563"/>
            <a:ext cx="252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</a:rPr>
              <a:t>1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1676400" y="24066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1676400" y="30924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1828800" y="3625850"/>
            <a:ext cx="536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6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6" name="Text Box 82"/>
          <p:cNvSpPr txBox="1">
            <a:spLocks noChangeArrowheads="1"/>
          </p:cNvSpPr>
          <p:nvPr/>
        </p:nvSpPr>
        <p:spPr bwMode="auto">
          <a:xfrm>
            <a:off x="3167063" y="1219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7" name="Text Box 83"/>
          <p:cNvSpPr txBox="1">
            <a:spLocks noChangeArrowheads="1"/>
          </p:cNvSpPr>
          <p:nvPr/>
        </p:nvSpPr>
        <p:spPr bwMode="auto">
          <a:xfrm>
            <a:off x="3243263" y="16002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8" name="Text Box 84"/>
          <p:cNvSpPr txBox="1">
            <a:spLocks noChangeArrowheads="1"/>
          </p:cNvSpPr>
          <p:nvPr/>
        </p:nvSpPr>
        <p:spPr bwMode="auto">
          <a:xfrm>
            <a:off x="3157538" y="22098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400" b="1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29" name="Text Box 85"/>
          <p:cNvSpPr txBox="1">
            <a:spLocks noChangeArrowheads="1"/>
          </p:cNvSpPr>
          <p:nvPr/>
        </p:nvSpPr>
        <p:spPr bwMode="auto">
          <a:xfrm>
            <a:off x="3048000" y="2895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3124200" y="3200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1" name="Text Box 87"/>
          <p:cNvSpPr txBox="1">
            <a:spLocks noChangeArrowheads="1"/>
          </p:cNvSpPr>
          <p:nvPr/>
        </p:nvSpPr>
        <p:spPr bwMode="auto">
          <a:xfrm>
            <a:off x="3124200" y="3429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solidFill>
                <a:schemeClr val="accent2"/>
              </a:solidFill>
              <a:latin typeface="Comic Sans MS" pitchFamily="-128" charset="0"/>
            </a:endParaRPr>
          </a:p>
        </p:txBody>
      </p:sp>
      <p:sp>
        <p:nvSpPr>
          <p:cNvPr id="31832" name="Text Box 88"/>
          <p:cNvSpPr txBox="1">
            <a:spLocks noChangeArrowheads="1"/>
          </p:cNvSpPr>
          <p:nvPr/>
        </p:nvSpPr>
        <p:spPr bwMode="auto">
          <a:xfrm>
            <a:off x="3048000" y="4343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4" name="Text Box 90"/>
          <p:cNvSpPr txBox="1">
            <a:spLocks noChangeArrowheads="1"/>
          </p:cNvSpPr>
          <p:nvPr/>
        </p:nvSpPr>
        <p:spPr bwMode="auto">
          <a:xfrm>
            <a:off x="3124200" y="4906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1/3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5" name="Text Box 91"/>
          <p:cNvSpPr txBox="1">
            <a:spLocks noChangeArrowheads="1"/>
          </p:cNvSpPr>
          <p:nvPr/>
        </p:nvSpPr>
        <p:spPr bwMode="auto">
          <a:xfrm>
            <a:off x="4381500" y="868363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6" name="Text Box 92"/>
          <p:cNvSpPr txBox="1">
            <a:spLocks noChangeArrowheads="1"/>
          </p:cNvSpPr>
          <p:nvPr/>
        </p:nvSpPr>
        <p:spPr bwMode="auto">
          <a:xfrm>
            <a:off x="4381500" y="114300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C0000"/>
                </a:solidFill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400" b="1">
              <a:solidFill>
                <a:srgbClr val="CC0000"/>
              </a:solidFill>
              <a:latin typeface="Comic Sans MS" pitchFamily="-128" charset="0"/>
            </a:endParaRPr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4343400" y="30480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4343400" y="3382963"/>
            <a:ext cx="4238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39" name="Text Box 95"/>
          <p:cNvSpPr txBox="1">
            <a:spLocks noChangeArrowheads="1"/>
          </p:cNvSpPr>
          <p:nvPr/>
        </p:nvSpPr>
        <p:spPr bwMode="auto">
          <a:xfrm>
            <a:off x="4343400" y="51816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4343400" y="5486400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1/2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41" name="Text Box 97"/>
          <p:cNvSpPr txBox="1">
            <a:spLocks noChangeArrowheads="1"/>
          </p:cNvSpPr>
          <p:nvPr/>
        </p:nvSpPr>
        <p:spPr bwMode="auto">
          <a:xfrm>
            <a:off x="4429125" y="1509713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42" name="Text Box 98"/>
          <p:cNvSpPr txBox="1">
            <a:spLocks noChangeArrowheads="1"/>
          </p:cNvSpPr>
          <p:nvPr/>
        </p:nvSpPr>
        <p:spPr bwMode="auto">
          <a:xfrm>
            <a:off x="5715000" y="6858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3" name="Text Box 99"/>
          <p:cNvSpPr txBox="1">
            <a:spLocks noChangeArrowheads="1"/>
          </p:cNvSpPr>
          <p:nvPr/>
        </p:nvSpPr>
        <p:spPr bwMode="auto">
          <a:xfrm>
            <a:off x="5715000" y="1143000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4" name="Text Box 100"/>
          <p:cNvSpPr txBox="1">
            <a:spLocks noChangeArrowheads="1"/>
          </p:cNvSpPr>
          <p:nvPr/>
        </p:nvSpPr>
        <p:spPr bwMode="auto">
          <a:xfrm>
            <a:off x="5791200" y="1600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5" name="Text Box 101"/>
          <p:cNvSpPr txBox="1">
            <a:spLocks noChangeArrowheads="1"/>
          </p:cNvSpPr>
          <p:nvPr/>
        </p:nvSpPr>
        <p:spPr bwMode="auto">
          <a:xfrm>
            <a:off x="5791200" y="1981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6" name="Text Box 102"/>
          <p:cNvSpPr txBox="1">
            <a:spLocks noChangeArrowheads="1"/>
          </p:cNvSpPr>
          <p:nvPr/>
        </p:nvSpPr>
        <p:spPr bwMode="auto">
          <a:xfrm>
            <a:off x="5715000" y="25908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47" name="Text Box 103"/>
          <p:cNvSpPr txBox="1">
            <a:spLocks noChangeArrowheads="1"/>
          </p:cNvSpPr>
          <p:nvPr/>
        </p:nvSpPr>
        <p:spPr bwMode="auto">
          <a:xfrm>
            <a:off x="5715000" y="30321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8" name="Text Box 104"/>
          <p:cNvSpPr txBox="1">
            <a:spLocks noChangeArrowheads="1"/>
          </p:cNvSpPr>
          <p:nvPr/>
        </p:nvSpPr>
        <p:spPr bwMode="auto">
          <a:xfrm>
            <a:off x="5715000" y="3489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49" name="Text Box 105"/>
          <p:cNvSpPr txBox="1">
            <a:spLocks noChangeArrowheads="1"/>
          </p:cNvSpPr>
          <p:nvPr/>
        </p:nvSpPr>
        <p:spPr bwMode="auto">
          <a:xfrm>
            <a:off x="5791200" y="38862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0" name="Text Box 106"/>
          <p:cNvSpPr txBox="1">
            <a:spLocks noChangeArrowheads="1"/>
          </p:cNvSpPr>
          <p:nvPr/>
        </p:nvSpPr>
        <p:spPr bwMode="auto">
          <a:xfrm>
            <a:off x="5791200" y="4419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1" name="Text Box 107"/>
          <p:cNvSpPr txBox="1">
            <a:spLocks noChangeArrowheads="1"/>
          </p:cNvSpPr>
          <p:nvPr/>
        </p:nvSpPr>
        <p:spPr bwMode="auto">
          <a:xfrm>
            <a:off x="5791200" y="48006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Comic Sans MS" pitchFamily="-128" charset="0"/>
              </a:rPr>
              <a:t>1/9</a:t>
            </a:r>
          </a:p>
        </p:txBody>
      </p:sp>
      <p:sp>
        <p:nvSpPr>
          <p:cNvPr id="31852" name="Text Box 108"/>
          <p:cNvSpPr txBox="1">
            <a:spLocks noChangeArrowheads="1"/>
          </p:cNvSpPr>
          <p:nvPr/>
        </p:nvSpPr>
        <p:spPr bwMode="auto">
          <a:xfrm>
            <a:off x="5715000" y="52419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3" name="Text Box 109"/>
          <p:cNvSpPr txBox="1">
            <a:spLocks noChangeArrowheads="1"/>
          </p:cNvSpPr>
          <p:nvPr/>
        </p:nvSpPr>
        <p:spPr bwMode="auto">
          <a:xfrm>
            <a:off x="5715000" y="5775325"/>
            <a:ext cx="77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mic Sans MS" pitchFamily="-128" charset="0"/>
              </a:rPr>
              <a:t>1/18</a:t>
            </a:r>
          </a:p>
        </p:txBody>
      </p:sp>
      <p:sp>
        <p:nvSpPr>
          <p:cNvPr id="31854" name="Text Box 110"/>
          <p:cNvSpPr txBox="1">
            <a:spLocks noChangeArrowheads="1"/>
          </p:cNvSpPr>
          <p:nvPr/>
        </p:nvSpPr>
        <p:spPr bwMode="auto">
          <a:xfrm>
            <a:off x="6413500" y="2298700"/>
            <a:ext cx="2530475" cy="1404938"/>
          </a:xfrm>
          <a:prstGeom prst="rect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omic Sans MS" pitchFamily="-128" charset="0"/>
              </a:rPr>
              <a:t>W</a:t>
            </a:r>
            <a:r>
              <a:rPr lang="en-US" sz="2800">
                <a:latin typeface="Comic Sans MS" pitchFamily="-128" charset="0"/>
              </a:rPr>
              <a:t>: 6/9  = </a:t>
            </a:r>
            <a:r>
              <a:rPr lang="en-US" sz="2800" b="1">
                <a:solidFill>
                  <a:srgbClr val="008000"/>
                </a:solidFill>
                <a:latin typeface="Comic Sans MS" pitchFamily="-128" charset="0"/>
              </a:rPr>
              <a:t>2/3</a:t>
            </a:r>
          </a:p>
          <a:p>
            <a:endParaRPr lang="en-US" sz="2800">
              <a:latin typeface="Comic Sans MS" pitchFamily="-128" charset="0"/>
            </a:endParaRPr>
          </a:p>
          <a:p>
            <a:r>
              <a:rPr lang="en-US" sz="2800">
                <a:solidFill>
                  <a:srgbClr val="33CC33"/>
                </a:solidFill>
                <a:latin typeface="Comic Sans MS" pitchFamily="-128" charset="0"/>
              </a:rPr>
              <a:t> </a:t>
            </a:r>
            <a:r>
              <a:rPr lang="en-US" sz="2800">
                <a:solidFill>
                  <a:srgbClr val="CC0000"/>
                </a:solidFill>
                <a:latin typeface="Comic Sans MS" pitchFamily="-128" charset="0"/>
              </a:rPr>
              <a:t>L</a:t>
            </a:r>
            <a:r>
              <a:rPr lang="en-US" sz="2800">
                <a:latin typeface="Comic Sans MS" pitchFamily="-128" charset="0"/>
              </a:rPr>
              <a:t>: 6/18 = </a:t>
            </a:r>
            <a:r>
              <a:rPr lang="en-US" sz="2800" b="1">
                <a:solidFill>
                  <a:srgbClr val="CC0000"/>
                </a:solidFill>
                <a:latin typeface="Comic Sans MS" pitchFamily="-128" charset="0"/>
              </a:rPr>
              <a:t>1/3</a:t>
            </a:r>
          </a:p>
        </p:txBody>
      </p:sp>
      <p:sp>
        <p:nvSpPr>
          <p:cNvPr id="17518" name="Text Box 111"/>
          <p:cNvSpPr txBox="1">
            <a:spLocks noChangeArrowheads="1"/>
          </p:cNvSpPr>
          <p:nvPr/>
        </p:nvSpPr>
        <p:spPr bwMode="auto">
          <a:xfrm>
            <a:off x="1828800" y="166688"/>
            <a:ext cx="544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-128" charset="0"/>
              </a:rPr>
              <a:t>Monty Hall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2800" b="1" dirty="0">
                <a:solidFill>
                  <a:schemeClr val="accent2"/>
                </a:solidFill>
                <a:latin typeface="Comic Sans MS" pitchFamily="-128" charset="0"/>
              </a:rPr>
              <a:t> </a:t>
            </a:r>
            <a:r>
              <a:rPr lang="en-US" sz="2800" b="1" dirty="0" smtClean="0">
                <a:latin typeface="Comic Sans MS" pitchFamily="-128" charset="0"/>
              </a:rPr>
              <a:t>strategy</a:t>
            </a:r>
            <a:endParaRPr lang="en-US" sz="2800" b="1" dirty="0">
              <a:latin typeface="Comic Sans MS" pitchFamily="-128" charset="0"/>
            </a:endParaRPr>
          </a:p>
        </p:txBody>
      </p:sp>
      <p:sp>
        <p:nvSpPr>
          <p:cNvPr id="31856" name="Text Box 112"/>
          <p:cNvSpPr txBox="1">
            <a:spLocks noChangeArrowheads="1"/>
          </p:cNvSpPr>
          <p:nvPr/>
        </p:nvSpPr>
        <p:spPr bwMode="auto">
          <a:xfrm>
            <a:off x="4419600" y="1905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600" b="1">
              <a:solidFill>
                <a:srgbClr val="008000"/>
              </a:solidFill>
              <a:latin typeface="Comic Sans MS" pitchFamily="-128" charset="0"/>
            </a:endParaRPr>
          </a:p>
        </p:txBody>
      </p:sp>
      <p:sp>
        <p:nvSpPr>
          <p:cNvPr id="31857" name="Text Box 113"/>
          <p:cNvSpPr txBox="1">
            <a:spLocks noChangeArrowheads="1"/>
          </p:cNvSpPr>
          <p:nvPr/>
        </p:nvSpPr>
        <p:spPr bwMode="auto">
          <a:xfrm>
            <a:off x="4419600" y="26352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8" name="Text Box 114"/>
          <p:cNvSpPr txBox="1">
            <a:spLocks noChangeArrowheads="1"/>
          </p:cNvSpPr>
          <p:nvPr/>
        </p:nvSpPr>
        <p:spPr bwMode="auto">
          <a:xfrm>
            <a:off x="4419600" y="37020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59" name="Text Box 115"/>
          <p:cNvSpPr txBox="1">
            <a:spLocks noChangeArrowheads="1"/>
          </p:cNvSpPr>
          <p:nvPr/>
        </p:nvSpPr>
        <p:spPr bwMode="auto">
          <a:xfrm>
            <a:off x="4419600" y="469265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sp>
        <p:nvSpPr>
          <p:cNvPr id="31860" name="Text Box 116"/>
          <p:cNvSpPr txBox="1">
            <a:spLocks noChangeArrowheads="1"/>
          </p:cNvSpPr>
          <p:nvPr/>
        </p:nvSpPr>
        <p:spPr bwMode="auto">
          <a:xfrm>
            <a:off x="4419600" y="4267200"/>
            <a:ext cx="252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omic Sans MS" pitchFamily="-128" charset="0"/>
                <a:cs typeface="Times New Roman" pitchFamily="-128" charset="0"/>
              </a:rPr>
              <a:t>1</a:t>
            </a:r>
            <a:endParaRPr lang="en-US" sz="1200">
              <a:latin typeface="Comic Sans MS" pitchFamily="-128" charset="0"/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257800" y="655638"/>
            <a:ext cx="633413" cy="5516562"/>
            <a:chOff x="3312" y="413"/>
            <a:chExt cx="399" cy="3475"/>
          </a:xfrm>
        </p:grpSpPr>
        <p:sp>
          <p:nvSpPr>
            <p:cNvPr id="17525" name="Text Box 118"/>
            <p:cNvSpPr txBox="1">
              <a:spLocks noChangeArrowheads="1"/>
            </p:cNvSpPr>
            <p:nvPr/>
          </p:nvSpPr>
          <p:spPr bwMode="auto">
            <a:xfrm>
              <a:off x="3350" y="413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6" name="Text Box 119"/>
            <p:cNvSpPr txBox="1">
              <a:spLocks noChangeArrowheads="1"/>
            </p:cNvSpPr>
            <p:nvPr/>
          </p:nvSpPr>
          <p:spPr bwMode="auto">
            <a:xfrm>
              <a:off x="3312" y="1872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7" name="Text Box 120"/>
            <p:cNvSpPr txBox="1">
              <a:spLocks noChangeArrowheads="1"/>
            </p:cNvSpPr>
            <p:nvPr/>
          </p:nvSpPr>
          <p:spPr bwMode="auto">
            <a:xfrm>
              <a:off x="3360" y="72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8" name="Text Box 121"/>
            <p:cNvSpPr txBox="1">
              <a:spLocks noChangeArrowheads="1"/>
            </p:cNvSpPr>
            <p:nvPr/>
          </p:nvSpPr>
          <p:spPr bwMode="auto">
            <a:xfrm>
              <a:off x="3312" y="360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29" name="Text Box 122"/>
            <p:cNvSpPr txBox="1">
              <a:spLocks noChangeArrowheads="1"/>
            </p:cNvSpPr>
            <p:nvPr/>
          </p:nvSpPr>
          <p:spPr bwMode="auto">
            <a:xfrm>
              <a:off x="3312" y="216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0" name="Text Box 1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CC0000"/>
                  </a:solidFill>
                  <a:latin typeface="Comic Sans MS" pitchFamily="-128" charset="0"/>
                </a:rPr>
                <a:t>L </a:t>
              </a:r>
            </a:p>
          </p:txBody>
        </p:sp>
        <p:sp>
          <p:nvSpPr>
            <p:cNvPr id="17531" name="Text Box 124"/>
            <p:cNvSpPr txBox="1">
              <a:spLocks noChangeArrowheads="1"/>
            </p:cNvSpPr>
            <p:nvPr/>
          </p:nvSpPr>
          <p:spPr bwMode="auto">
            <a:xfrm>
              <a:off x="3312" y="100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2" name="Text Box 125"/>
            <p:cNvSpPr txBox="1">
              <a:spLocks noChangeArrowheads="1"/>
            </p:cNvSpPr>
            <p:nvPr/>
          </p:nvSpPr>
          <p:spPr bwMode="auto">
            <a:xfrm>
              <a:off x="3312" y="129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3" name="Text Box 126"/>
            <p:cNvSpPr txBox="1">
              <a:spLocks noChangeArrowheads="1"/>
            </p:cNvSpPr>
            <p:nvPr/>
          </p:nvSpPr>
          <p:spPr bwMode="auto">
            <a:xfrm>
              <a:off x="3312" y="158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4" name="Text Box 127"/>
            <p:cNvSpPr txBox="1">
              <a:spLocks noChangeArrowheads="1"/>
            </p:cNvSpPr>
            <p:nvPr/>
          </p:nvSpPr>
          <p:spPr bwMode="auto">
            <a:xfrm>
              <a:off x="3312" y="2448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5" name="Text Box 128"/>
            <p:cNvSpPr txBox="1">
              <a:spLocks noChangeArrowheads="1"/>
            </p:cNvSpPr>
            <p:nvPr/>
          </p:nvSpPr>
          <p:spPr bwMode="auto">
            <a:xfrm>
              <a:off x="3312" y="2736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  <p:sp>
          <p:nvSpPr>
            <p:cNvPr id="17536" name="Text Box 129"/>
            <p:cNvSpPr txBox="1">
              <a:spLocks noChangeArrowheads="1"/>
            </p:cNvSpPr>
            <p:nvPr/>
          </p:nvSpPr>
          <p:spPr bwMode="auto">
            <a:xfrm>
              <a:off x="3312" y="3024"/>
              <a:ext cx="3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8000"/>
                  </a:solidFill>
                  <a:latin typeface="Comic Sans MS" pitchFamily="-128" charset="0"/>
                </a:rPr>
                <a:t>W </a:t>
              </a:r>
            </a:p>
          </p:txBody>
        </p:sp>
      </p:grpSp>
      <p:sp>
        <p:nvSpPr>
          <p:cNvPr id="12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3" grpId="0"/>
      <p:bldP spid="31823" grpId="0"/>
      <p:bldP spid="31824" grpId="0"/>
      <p:bldP spid="31825" grpId="0"/>
      <p:bldP spid="31826" grpId="0"/>
      <p:bldP spid="31827" grpId="0"/>
      <p:bldP spid="31828" grpId="0"/>
      <p:bldP spid="31829" grpId="0"/>
      <p:bldP spid="31830" grpId="0"/>
      <p:bldP spid="31831" grpId="0"/>
      <p:bldP spid="31832" grpId="0"/>
      <p:bldP spid="31834" grpId="0"/>
      <p:bldP spid="31835" grpId="0"/>
      <p:bldP spid="31836" grpId="0"/>
      <p:bldP spid="31837" grpId="0"/>
      <p:bldP spid="31838" grpId="0"/>
      <p:bldP spid="31839" grpId="0"/>
      <p:bldP spid="31840" grpId="0"/>
      <p:bldP spid="31841" grpId="0"/>
      <p:bldP spid="31842" grpId="0"/>
      <p:bldP spid="31843" grpId="0"/>
      <p:bldP spid="31844" grpId="0"/>
      <p:bldP spid="31845" grpId="0"/>
      <p:bldP spid="31846" grpId="0"/>
      <p:bldP spid="31847" grpId="0"/>
      <p:bldP spid="31848" grpId="0"/>
      <p:bldP spid="31849" grpId="0"/>
      <p:bldP spid="31850" grpId="0"/>
      <p:bldP spid="31851" grpId="0"/>
      <p:bldP spid="31852" grpId="0"/>
      <p:bldP spid="31853" grpId="0"/>
      <p:bldP spid="31854" grpId="0" animBg="1"/>
      <p:bldP spid="31856" grpId="0"/>
      <p:bldP spid="31857" grpId="0"/>
      <p:bldP spid="31858" grpId="0"/>
      <p:bldP spid="31859" grpId="0"/>
      <p:bldP spid="318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447800" y="3810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Comic Sans MS" pitchFamily="-128" charset="0"/>
              </a:rPr>
              <a:t>Probability: </a:t>
            </a:r>
            <a:r>
              <a:rPr lang="en-US" sz="4800" b="1" dirty="0">
                <a:solidFill>
                  <a:srgbClr val="008000"/>
                </a:solidFill>
                <a:latin typeface="Comic Sans MS" pitchFamily="-128" charset="0"/>
              </a:rPr>
              <a:t>2nd Idea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2057400"/>
            <a:ext cx="8382000" cy="3124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Outcomes may have</a:t>
            </a:r>
          </a:p>
          <a:p>
            <a:pPr algn="ctr" eaLnBrk="1" hangingPunct="1">
              <a:buFontTx/>
              <a:buNone/>
            </a:pPr>
            <a:r>
              <a:rPr lang="en-US" sz="6000" smtClean="0">
                <a:solidFill>
                  <a:srgbClr val="008000"/>
                </a:solidFill>
                <a:latin typeface="Comic Sans MS" pitchFamily="-128" charset="0"/>
              </a:rPr>
              <a:t>differing probabilities!</a:t>
            </a:r>
          </a:p>
          <a:p>
            <a:pPr eaLnBrk="1" hangingPunct="1">
              <a:buFontTx/>
              <a:buNone/>
            </a:pPr>
            <a:r>
              <a:rPr lang="en-US" sz="6000" smtClean="0">
                <a:latin typeface="Comic Sans MS" pitchFamily="-128" charset="0"/>
              </a:rPr>
              <a:t>Not always uniform</a:t>
            </a:r>
            <a:r>
              <a:rPr lang="en-US" sz="6000" i="1" smtClean="0">
                <a:latin typeface="Comic Sans MS" pitchFamily="-128" charset="0"/>
              </a:rPr>
              <a:t>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-128" charset="0"/>
              </a:rPr>
              <a:t>Finding Probability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371600"/>
            <a:ext cx="8458200" cy="5105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Intuition is important but dangerous.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Comic Sans MS" pitchFamily="-128" charset="0"/>
              </a:rPr>
              <a:t>Stick with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-128" charset="0"/>
              </a:rPr>
              <a:t>4-part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-128" charset="0"/>
              </a:rPr>
              <a:t>method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outcomes </a:t>
            </a:r>
            <a:r>
              <a:rPr lang="en-US" sz="3600" dirty="0" smtClean="0">
                <a:latin typeface="Comic Sans MS" pitchFamily="-128" charset="0"/>
              </a:rPr>
              <a:t>(</a:t>
            </a:r>
            <a:r>
              <a:rPr lang="en-US" sz="3600" i="1" dirty="0" smtClean="0">
                <a:latin typeface="Comic Sans MS" pitchFamily="-128" charset="0"/>
              </a:rPr>
              <a:t>tree helps</a:t>
            </a:r>
            <a:r>
              <a:rPr lang="en-US" sz="36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Identify event </a:t>
            </a:r>
            <a:r>
              <a:rPr lang="en-US" sz="4000" dirty="0" smtClean="0">
                <a:latin typeface="Comic Sans MS" pitchFamily="-128" charset="0"/>
              </a:rPr>
              <a:t>(</a:t>
            </a:r>
            <a:r>
              <a:rPr lang="en-US" sz="4000" i="1" dirty="0" smtClean="0">
                <a:latin typeface="Comic Sans MS" pitchFamily="-128" charset="0"/>
              </a:rPr>
              <a:t>winning</a:t>
            </a:r>
            <a:r>
              <a:rPr lang="en-US" sz="4000" dirty="0" smtClean="0">
                <a:latin typeface="Comic Sans MS" pitchFamily="-12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Assign outcome probabilities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4400" dirty="0" smtClean="0">
                <a:latin typeface="Comic Sans MS" pitchFamily="-128" charset="0"/>
              </a:rPr>
              <a:t>Compute event probabilities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33400" y="13716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Comic Sans MS" pitchFamily="-128" charset="0"/>
              </a:rPr>
              <a:t>SWITCH</a:t>
            </a:r>
            <a:r>
              <a:rPr lang="en-US" sz="4800" dirty="0" smtClean="0">
                <a:latin typeface="Comic Sans MS" pitchFamily="-128" charset="0"/>
              </a:rPr>
              <a:t> </a:t>
            </a:r>
            <a:r>
              <a:rPr lang="en-US" sz="4800" dirty="0">
                <a:latin typeface="Comic Sans MS" pitchFamily="-128" charset="0"/>
              </a:rPr>
              <a:t>strategy wins </a:t>
            </a:r>
            <a:r>
              <a:rPr lang="en-US" sz="4800" u="sng" dirty="0" err="1">
                <a:latin typeface="Comic Sans MS" pitchFamily="-128" charset="0"/>
              </a:rPr>
              <a:t>iff</a:t>
            </a:r>
            <a:endParaRPr lang="en-US" sz="4800" dirty="0">
              <a:latin typeface="Comic Sans MS" pitchFamily="-128" charset="0"/>
            </a:endParaRPr>
          </a:p>
          <a:p>
            <a:r>
              <a:rPr lang="en-US" sz="4800" dirty="0" smtClean="0">
                <a:latin typeface="Comic Sans MS" pitchFamily="-128" charset="0"/>
              </a:rPr>
              <a:t>prize door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-128" charset="0"/>
              </a:rPr>
              <a:t>not</a:t>
            </a:r>
            <a:r>
              <a:rPr lang="en-US" sz="4800" dirty="0" smtClean="0">
                <a:latin typeface="Comic Sans MS" pitchFamily="-128" charset="0"/>
              </a:rPr>
              <a:t> picked:</a:t>
            </a:r>
            <a:endParaRPr lang="en-US" sz="4800" dirty="0">
              <a:latin typeface="Comic Sans MS" pitchFamily="-128" charset="0"/>
            </a:endParaRPr>
          </a:p>
        </p:txBody>
      </p:sp>
      <p:sp>
        <p:nvSpPr>
          <p:cNvPr id="20483" name="Text Box 34"/>
          <p:cNvSpPr txBox="1">
            <a:spLocks noChangeArrowheads="1"/>
          </p:cNvSpPr>
          <p:nvPr/>
        </p:nvSpPr>
        <p:spPr bwMode="auto">
          <a:xfrm>
            <a:off x="1447800" y="457200"/>
            <a:ext cx="55419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100" b="1" dirty="0" smtClean="0">
                <a:latin typeface="Comic Sans MS" pitchFamily="-128" charset="0"/>
              </a:rPr>
              <a:t>really simple analysis</a:t>
            </a:r>
            <a:endParaRPr lang="en-US" sz="4100" b="1" dirty="0"/>
          </a:p>
        </p:txBody>
      </p:sp>
      <p:grpSp>
        <p:nvGrpSpPr>
          <p:cNvPr id="2" name="Group 23"/>
          <p:cNvGrpSpPr/>
          <p:nvPr/>
        </p:nvGrpSpPr>
        <p:grpSpPr>
          <a:xfrm>
            <a:off x="685800" y="3200400"/>
            <a:ext cx="4009431" cy="3146286"/>
            <a:chOff x="685800" y="3200400"/>
            <a:chExt cx="4009431" cy="3146286"/>
          </a:xfrm>
        </p:grpSpPr>
        <p:sp>
          <p:nvSpPr>
            <p:cNvPr id="4" name="Oval 3"/>
            <p:cNvSpPr/>
            <p:nvPr/>
          </p:nvSpPr>
          <p:spPr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200400" y="5410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276600" y="3200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5800" y="3330482"/>
              <a:ext cx="4009431" cy="3016204"/>
              <a:chOff x="2184167" y="3330482"/>
              <a:chExt cx="4009431" cy="3016204"/>
            </a:xfrm>
          </p:grpSpPr>
          <p:cxnSp>
            <p:nvCxnSpPr>
              <p:cNvPr id="8" name="Straight Connector 7"/>
              <p:cNvCxnSpPr>
                <a:stCxn id="4" idx="6"/>
                <a:endCxn id="6" idx="3"/>
              </p:cNvCxnSpPr>
              <p:nvPr/>
            </p:nvCxnSpPr>
            <p:spPr>
              <a:xfrm flipV="1">
                <a:off x="3098567" y="3330482"/>
                <a:ext cx="1698718" cy="10129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4" idx="5"/>
                <a:endCxn id="5" idx="1"/>
              </p:cNvCxnSpPr>
              <p:nvPr/>
            </p:nvCxnSpPr>
            <p:spPr>
              <a:xfrm rot="16200000" flipH="1">
                <a:off x="3381049" y="4092482"/>
                <a:ext cx="1035236" cy="16448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184167" y="5638800"/>
                <a:ext cx="400943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omic Sans MS" pitchFamily="66" charset="0"/>
                  </a:rPr>
                  <a:t>picks prize door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96291" y="3505200"/>
                <a:ext cx="1061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mic Sans MS" pitchFamily="66" charset="0"/>
                  </a:rPr>
                  <a:t>yes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83912" y="4495800"/>
                <a:ext cx="7761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C00CC"/>
                    </a:solidFill>
                    <a:latin typeface="Comic Sans MS" pitchFamily="66" charset="0"/>
                  </a:rPr>
                  <a:t>no</a:t>
                </a:r>
              </a:p>
            </p:txBody>
          </p:sp>
        </p:grp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54433" y="29718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8" name="Equation" r:id="rId4" imgW="291960" imgH="939600" progId="Equation.DSMT4">
                  <p:embed/>
                </p:oleObj>
              </mc:Choice>
              <mc:Fallback>
                <p:oleObj name="Equation" r:id="rId4" imgW="29196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29718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54433" y="4724400"/>
          <a:ext cx="29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9" name="Equation" r:id="rId6" imgW="291960" imgH="939600" progId="Equation.DSMT4">
                  <p:embed/>
                </p:oleObj>
              </mc:Choice>
              <mc:Fallback>
                <p:oleObj name="Equation" r:id="rId6" imgW="29196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3" y="4724400"/>
                        <a:ext cx="292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/>
          <p:nvPr/>
        </p:nvGrpSpPr>
        <p:grpSpPr>
          <a:xfrm>
            <a:off x="3378433" y="2895600"/>
            <a:ext cx="824265" cy="2964597"/>
            <a:chOff x="4876800" y="2895600"/>
            <a:chExt cx="824265" cy="2964597"/>
          </a:xfrm>
        </p:grpSpPr>
        <p:sp>
          <p:nvSpPr>
            <p:cNvPr id="19" name="TextBox 18"/>
            <p:cNvSpPr txBox="1"/>
            <p:nvPr/>
          </p:nvSpPr>
          <p:spPr>
            <a:xfrm>
              <a:off x="5029200" y="2895600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  <a:latin typeface="Comic Sans MS" pitchFamily="66" charset="0"/>
                </a:rPr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6800" y="5029200"/>
              <a:ext cx="824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B050"/>
                  </a:solidFill>
                  <a:latin typeface="Comic Sans MS" pitchFamily="66" charset="0"/>
                </a:rPr>
                <a:t>W</a:t>
              </a:r>
            </a:p>
          </p:txBody>
        </p:sp>
      </p:grpSp>
      <p:grpSp>
        <p:nvGrpSpPr>
          <p:cNvPr id="10" name="Group 25"/>
          <p:cNvGrpSpPr/>
          <p:nvPr/>
        </p:nvGrpSpPr>
        <p:grpSpPr>
          <a:xfrm>
            <a:off x="4343400" y="3200400"/>
            <a:ext cx="4695516" cy="2362200"/>
            <a:chOff x="4343400" y="3200400"/>
            <a:chExt cx="4695516" cy="2362200"/>
          </a:xfrm>
        </p:grpSpPr>
        <p:sp>
          <p:nvSpPr>
            <p:cNvPr id="23" name="TextBox 22"/>
            <p:cNvSpPr txBox="1"/>
            <p:nvPr/>
          </p:nvSpPr>
          <p:spPr>
            <a:xfrm>
              <a:off x="4343400" y="3200400"/>
              <a:ext cx="4695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Pr{</a:t>
              </a:r>
              <a:r>
                <a:rPr lang="en-US" sz="4800" dirty="0" smtClean="0">
                  <a:solidFill>
                    <a:srgbClr val="7030A0"/>
                  </a:solidFill>
                  <a:latin typeface="Comic Sans MS" pitchFamily="-128" charset="0"/>
                </a:rPr>
                <a:t>switch</a:t>
              </a:r>
              <a:r>
                <a:rPr lang="en-US" sz="4800" dirty="0" smtClean="0">
                  <a:solidFill>
                    <a:schemeClr val="accent2"/>
                  </a:solidFill>
                  <a:latin typeface="Comic Sans MS" pitchFamily="-128" charset="0"/>
                </a:rPr>
                <a:t> 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wins</a:t>
              </a:r>
              <a:r>
                <a:rPr lang="en-US" sz="4800" dirty="0" smtClean="0">
                  <a:solidFill>
                    <a:srgbClr val="0000FF"/>
                  </a:solidFill>
                  <a:latin typeface="Comic Sans MS" pitchFamily="-128" charset="0"/>
                </a:rPr>
                <a:t>}</a:t>
              </a:r>
              <a:r>
                <a:rPr lang="en-US" sz="4800" dirty="0" smtClean="0">
                  <a:solidFill>
                    <a:srgbClr val="008000"/>
                  </a:solidFill>
                  <a:latin typeface="Comic Sans MS" pitchFamily="-128" charset="0"/>
                </a:rPr>
                <a:t> </a:t>
              </a:r>
              <a:endParaRPr lang="en-US" sz="4800" dirty="0">
                <a:latin typeface="Comic Sans MS" pitchFamily="-12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486400" y="3784600"/>
            <a:ext cx="1524000" cy="177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60" name="Equation" r:id="rId8" imgW="609480" imgH="939600" progId="Equation.DSMT4">
                    <p:embed/>
                  </p:oleObj>
                </mc:Choice>
                <mc:Fallback>
                  <p:oleObj name="Equation" r:id="rId8" imgW="609480" imgH="939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3784600"/>
                          <a:ext cx="1524000" cy="177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: a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</a:rPr>
              <a:t>countable</a:t>
            </a:r>
            <a:r>
              <a:rPr lang="en-US" sz="4400" dirty="0" smtClean="0">
                <a:latin typeface="Comic Sans MS" pitchFamily="-128" charset="0"/>
              </a:rPr>
              <a:t> set,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     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 1]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 such tha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t 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1688" y="4495800"/>
          <a:ext cx="4468812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67" name="Equation" r:id="rId4" imgW="914400" imgH="406400" progId="Equation.DSMT4">
                  <p:embed/>
                </p:oleObj>
              </mc:Choice>
              <mc:Fallback>
                <p:oleObj name="Equation" r:id="rId4" imgW="9144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495800"/>
                        <a:ext cx="4468812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04800" y="1219200"/>
            <a:ext cx="81534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4800" dirty="0" smtClean="0">
                <a:latin typeface="Comic Sans MS" pitchFamily="-128" charset="0"/>
                <a:sym typeface="Symbol" pitchFamily="18" charset="2"/>
              </a:rPr>
              <a:t>An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event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is a subset,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E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 pitchFamily="18" charset="2"/>
              </a:rPr>
              <a:t>⊆ </a:t>
            </a:r>
            <a:r>
              <a:rPr lang="en-US" sz="4800" b="1" i="1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</a:t>
            </a:r>
            <a:r>
              <a:rPr lang="en-US" sz="48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sz="4800" b="1" i="1" dirty="0" smtClean="0">
              <a:solidFill>
                <a:schemeClr val="tx2"/>
              </a:solidFill>
              <a:latin typeface="Comic Sans MS" pitchFamily="-128" charset="0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6000" dirty="0" err="1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Cor</a:t>
            </a:r>
            <a:r>
              <a:rPr lang="en-US" sz="6000" dirty="0" smtClean="0">
                <a:solidFill>
                  <a:schemeClr val="tx2"/>
                </a:solidFill>
                <a:latin typeface="Comic Sans MS" pitchFamily="-128" charset="0"/>
                <a:sym typeface="Symbol" pitchFamily="18" charset="2"/>
              </a:rPr>
              <a:t>: 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-128" charset="0"/>
                <a:sym typeface="Symbol" pitchFamily="18" charset="2"/>
              </a:rPr>
              <a:t>Sum Rule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43000" y="2128837"/>
          <a:ext cx="633095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16" name="Equation" r:id="rId4" imgW="1295400" imgH="406400" progId="Equation.DSMT4">
                  <p:embed/>
                </p:oleObj>
              </mc:Choice>
              <mc:Fallback>
                <p:oleObj name="Equation" r:id="rId4" imgW="12954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28837"/>
                        <a:ext cx="6330950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410200" cy="9144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Probability Spaces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371600"/>
            <a:ext cx="8763000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Sample space</a:t>
            </a:r>
            <a:r>
              <a:rPr lang="en-US" sz="4400" dirty="0" smtClean="0">
                <a:latin typeface="Comic Sans MS" pitchFamily="-128" charset="0"/>
              </a:rPr>
              <a:t>,</a:t>
            </a:r>
            <a:r>
              <a:rPr lang="en-US" sz="4400" b="1" dirty="0" smtClean="0">
                <a:latin typeface="Comic Sans MS" pitchFamily="-128" charset="0"/>
              </a:rPr>
              <a:t> </a:t>
            </a:r>
            <a:r>
              <a:rPr lang="en-US" sz="4400" b="1" dirty="0" smtClean="0">
                <a:solidFill>
                  <a:srgbClr val="0000E5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 whose elements are called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outcomes</a:t>
            </a:r>
            <a:r>
              <a:rPr lang="en-US" sz="4400" i="1" dirty="0" smtClean="0">
                <a:latin typeface="Comic Sans MS" pitchFamily="-128" charset="0"/>
                <a:sym typeface="Euclid Math One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Probability function,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-128" charset="0"/>
                <a:sym typeface="Euclid Math One" pitchFamily="18" charset="2"/>
              </a:rPr>
              <a:t> 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Pr:</a:t>
            </a:r>
            <a:r>
              <a:rPr lang="en-US" sz="48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Brush Script MT Italic"/>
                <a:cs typeface="Brush Script MT Italic"/>
                <a:sym typeface="Euclid Math One" pitchFamily="18" charset="2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(</a:t>
            </a:r>
            <a:r>
              <a:rPr lang="en-US" sz="48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)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→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[0,1]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(a)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Symbol" pitchFamily="18" charset="2"/>
              </a:rPr>
              <a:t>Pr{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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  <a:sym typeface="Euclid Math One" pitchFamily="18" charset="2"/>
              </a:rPr>
              <a:t>} = 1</a:t>
            </a:r>
            <a:r>
              <a:rPr lang="en-US" sz="4400" dirty="0" smtClean="0">
                <a:latin typeface="Comic Sans MS" pitchFamily="-128" charset="0"/>
                <a:sym typeface="Euclid Math One" pitchFamily="18" charset="2"/>
              </a:rPr>
              <a:t>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         (b) the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-128" charset="0"/>
                <a:sym typeface="Symbol" pitchFamily="18" charset="2"/>
              </a:rPr>
              <a:t>Sum Rule</a:t>
            </a:r>
            <a:r>
              <a:rPr lang="en-US" sz="4400" dirty="0" smtClean="0">
                <a:latin typeface="Comic Sans MS" pitchFamily="-128" charset="0"/>
                <a:sym typeface="Symbol" pitchFamily="18" charset="2"/>
              </a:rPr>
              <a:t>: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53200" cy="1143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 smtClean="0">
                <a:latin typeface="Comic Sans MS" pitchFamily="-128" charset="0"/>
              </a:rPr>
              <a:t>for </a:t>
            </a:r>
            <a:r>
              <a:rPr lang="en-US" sz="7200" i="1" dirty="0" smtClean="0">
                <a:latin typeface="Comic Sans MS" pitchFamily="-128" charset="0"/>
                <a:sym typeface="Symbol" pitchFamily="18" charset="2"/>
              </a:rPr>
              <a:t>disjoint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</a:rPr>
              <a:t>A</a:t>
            </a:r>
            <a:r>
              <a:rPr lang="en-US" sz="7200" dirty="0" smtClean="0">
                <a:latin typeface="Comic Sans MS" pitchFamily="-128" charset="0"/>
              </a:rPr>
              <a:t>,</a:t>
            </a:r>
            <a:r>
              <a:rPr lang="en-US" sz="7200" dirty="0" smtClean="0">
                <a:latin typeface="Comic Sans MS" pitchFamily="-128" charset="0"/>
                <a:sym typeface="Symbol" pitchFamily="18" charset="2"/>
              </a:rPr>
              <a:t>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B</a:t>
            </a:r>
            <a:r>
              <a:rPr lang="en-US" sz="6600" dirty="0" smtClean="0">
                <a:latin typeface="Comic Sans MS" pitchFamily="-128" charset="0"/>
                <a:sym typeface="Symbol" pitchFamily="18" charset="2"/>
              </a:rPr>
              <a:t> </a:t>
            </a:r>
            <a:endParaRPr lang="en-US" sz="6600" i="1" dirty="0">
              <a:latin typeface="Comic Sans MS" pitchFamily="-128" charset="0"/>
              <a:sym typeface="Symbol" pitchFamily="18" charset="2"/>
            </a:endParaRP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533400" y="2590800"/>
            <a:ext cx="78277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Symbol" pitchFamily="18" charset="2"/>
              </a:rPr>
              <a:t>∪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B}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+ 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3246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581400" cy="10668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Sum Rule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53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-128" charset="0"/>
              </a:rPr>
              <a:t>For </a:t>
            </a:r>
            <a:r>
              <a:rPr lang="en-US" sz="4800" i="1" dirty="0" err="1">
                <a:latin typeface="Comic Sans MS" pitchFamily="-128" charset="0"/>
              </a:rPr>
              <a:t>pairwise</a:t>
            </a:r>
            <a:r>
              <a:rPr lang="en-US" sz="4800" i="1" dirty="0">
                <a:latin typeface="Comic Sans MS" pitchFamily="-128" charset="0"/>
              </a:rPr>
              <a:t> disjoint</a:t>
            </a:r>
            <a:r>
              <a:rPr lang="en-US" sz="4800" dirty="0">
                <a:latin typeface="Comic Sans MS" pitchFamily="-128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0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,A</a:t>
            </a:r>
            <a:r>
              <a:rPr lang="en-US" sz="4800" baseline="-25000" dirty="0">
                <a:solidFill>
                  <a:srgbClr val="0000FF"/>
                </a:solidFill>
                <a:latin typeface="Comic Sans MS" pitchFamily="-128" charset="0"/>
              </a:rPr>
              <a:t>1</a:t>
            </a:r>
            <a:r>
              <a:rPr lang="en-US" sz="4800" dirty="0">
                <a:solidFill>
                  <a:srgbClr val="0000FF"/>
                </a:solidFill>
                <a:latin typeface="Comic Sans MS" pitchFamily="-128" charset="0"/>
              </a:rPr>
              <a:t>,…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2514600"/>
            <a:ext cx="8610600" cy="23622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462720"/>
              </p:ext>
            </p:extLst>
          </p:nvPr>
        </p:nvGraphicFramePr>
        <p:xfrm>
          <a:off x="331788" y="2481263"/>
          <a:ext cx="84788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4" name="Equation" r:id="rId4" imgW="1943100" imgH="558800" progId="Equation.DSMT4">
                  <p:embed/>
                </p:oleObj>
              </mc:Choice>
              <mc:Fallback>
                <p:oleObj name="Equation" r:id="rId4" imgW="1943100" imgH="558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81263"/>
                        <a:ext cx="8478837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  <a:latin typeface="Comic Sans MS" pitchFamily="-128" charset="0"/>
              </a:rPr>
              <a:t>Difference Rule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79525" y="2246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485" y="1524000"/>
            <a:ext cx="80059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Pr{A-B} =</a:t>
            </a:r>
          </a:p>
          <a:p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   Pr{A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 -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72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}</a:t>
            </a:r>
            <a:endParaRPr lang="en-US" sz="72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825929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because by Sum Rule:</a:t>
            </a:r>
          </a:p>
          <a:p>
            <a:pPr>
              <a:spcBef>
                <a:spcPts val="1200"/>
              </a:spcBef>
            </a:pP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Pr{A} =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Pr{A</a:t>
            </a:r>
            <a:r>
              <a:rPr lang="en-US" sz="5400" b="1" dirty="0" err="1" smtClean="0">
                <a:solidFill>
                  <a:srgbClr val="0000E5"/>
                </a:solidFill>
                <a:sym typeface="Euclid Symbol"/>
              </a:rPr>
              <a:t>∩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B}+Pr{A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  <a:sym typeface="Euclid Symbol"/>
              </a:rPr>
              <a:t>-B}</a:t>
            </a:r>
            <a:endParaRPr lang="en-US" sz="5400" dirty="0" smtClean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371600"/>
            <a:ext cx="8077200" cy="2590800"/>
          </a:xfrm>
          <a:prstGeom prst="rect">
            <a:avLst/>
          </a:prstGeom>
          <a:noFill/>
          <a:ln w="3492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609600" y="1143000"/>
            <a:ext cx="782618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b="1" dirty="0" err="1" smtClean="0">
                <a:solidFill>
                  <a:srgbClr val="0000E5"/>
                </a:solidFill>
                <a:latin typeface="Comic Sans MS" pitchFamily="-128" charset="0"/>
                <a:sym typeface="Symbol"/>
              </a:rPr>
              <a:t>∪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 =</a:t>
            </a:r>
          </a:p>
          <a:p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Pr{A} + Pr{B}</a:t>
            </a:r>
          </a:p>
          <a:p>
            <a:r>
              <a:rPr lang="en-US" sz="9600" dirty="0">
                <a:solidFill>
                  <a:srgbClr val="0000E5"/>
                </a:solidFill>
                <a:latin typeface="Comic Sans MS" pitchFamily="-128" charset="0"/>
              </a:rPr>
              <a:t> 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  -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Pr{A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  <a:sym typeface="Symbol" pitchFamily="18" charset="2"/>
              </a:rPr>
              <a:t>∩</a:t>
            </a:r>
            <a:r>
              <a:rPr lang="en-US" sz="9600" dirty="0" err="1" smtClean="0">
                <a:solidFill>
                  <a:srgbClr val="0000E5"/>
                </a:solidFill>
                <a:latin typeface="Comic Sans MS" pitchFamily="-128" charset="0"/>
              </a:rPr>
              <a:t>B</a:t>
            </a:r>
            <a:r>
              <a:rPr lang="en-US" sz="9600" dirty="0" smtClean="0">
                <a:solidFill>
                  <a:srgbClr val="0000E5"/>
                </a:solidFill>
                <a:latin typeface="Comic Sans MS" pitchFamily="-128" charset="0"/>
              </a:rPr>
              <a:t>}</a:t>
            </a:r>
            <a:endParaRPr lang="en-US" sz="9600" dirty="0">
              <a:solidFill>
                <a:srgbClr val="0000E5"/>
              </a:solidFill>
              <a:latin typeface="Comic Sans MS" pitchFamily="-128" charset="0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Inclusion-Exclusion</a:t>
            </a:r>
          </a:p>
        </p:txBody>
      </p:sp>
      <p:pic>
        <p:nvPicPr>
          <p:cNvPr id="27651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7169" y="1447800"/>
          <a:ext cx="870823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0" name="Equation" r:id="rId8" imgW="2628900" imgH="1219200" progId="Equation.DSMT4">
                  <p:embed/>
                </p:oleObj>
              </mc:Choice>
              <mc:Fallback>
                <p:oleObj name="Equation" r:id="rId8" imgW="2628900" imgH="1219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9" y="1447800"/>
                        <a:ext cx="8708231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The Union Bound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4419600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8813" y="1766888"/>
          <a:ext cx="7826375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2" name="Equation" r:id="rId4" imgW="1002960" imgH="457200" progId="Equation.DSMT4">
                  <p:embed/>
                </p:oleObj>
              </mc:Choice>
              <mc:Fallback>
                <p:oleObj name="Equation" r:id="rId4" imgW="10029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766888"/>
                        <a:ext cx="7826375" cy="356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447800"/>
            <a:ext cx="87407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Outcomes:</a:t>
            </a:r>
            <a:r>
              <a:rPr lang="en-US" sz="4000" dirty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mic Sans MS" pitchFamily="-128" charset="0"/>
              </a:rPr>
              <a:t>Event:</a:t>
            </a:r>
            <a:r>
              <a:rPr lang="en-US" dirty="0"/>
              <a:t>                </a:t>
            </a:r>
            <a:r>
              <a:rPr lang="en-US" dirty="0" smtClean="0">
                <a:latin typeface="Comic Sans MS" pitchFamily="-128" charset="0"/>
              </a:rPr>
              <a:t>hands w/2Jacks</a:t>
            </a:r>
            <a:endParaRPr lang="en-US" dirty="0">
              <a:latin typeface="Comic Sans MS" pitchFamily="-128" charset="0"/>
            </a:endParaRPr>
          </a:p>
          <a:p>
            <a:endParaRPr lang="en-US" dirty="0">
              <a:latin typeface="Comic Sans MS" pitchFamily="-128" charset="0"/>
            </a:endParaRPr>
          </a:p>
          <a:p>
            <a:r>
              <a:rPr lang="en-US" dirty="0"/>
              <a:t>    </a:t>
            </a:r>
            <a:r>
              <a:rPr lang="en-US" dirty="0">
                <a:latin typeface="Comic Sans MS" pitchFamily="66" charset="0"/>
              </a:rPr>
              <a:t>Pr{2 Jacks}</a:t>
            </a:r>
            <a:r>
              <a:rPr lang="en-US" dirty="0"/>
              <a:t> </a:t>
            </a:r>
            <a:r>
              <a:rPr lang="en-US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dirty="0" smtClean="0">
                <a:cs typeface="Times New Roman" pitchFamily="-128" charset="0"/>
              </a:rPr>
              <a:t> </a:t>
            </a:r>
            <a:endParaRPr lang="en-US" dirty="0">
              <a:cs typeface="Times New Roman" pitchFamily="-128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934200" y="4737100"/>
            <a:ext cx="19659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Euclid Symbol" charset="2"/>
                <a:cs typeface="Euclid Symbol" charset="2"/>
                <a:sym typeface="Symbol" pitchFamily="18" charset="2"/>
              </a:rPr>
              <a:t>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11336"/>
              </p:ext>
            </p:extLst>
          </p:nvPr>
        </p:nvGraphicFramePr>
        <p:xfrm>
          <a:off x="2895600" y="838200"/>
          <a:ext cx="1219200" cy="20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5" imgW="317500" imgH="533400" progId="Equation.DSMT4">
                  <p:embed/>
                </p:oleObj>
              </mc:Choice>
              <mc:Fallback>
                <p:oleObj name="Equation" r:id="rId5" imgW="3175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1219200" cy="2048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1864"/>
              </p:ext>
            </p:extLst>
          </p:nvPr>
        </p:nvGraphicFramePr>
        <p:xfrm>
          <a:off x="1981200" y="3021600"/>
          <a:ext cx="2514600" cy="170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Equation" r:id="rId7" imgW="787400" imgH="533400" progId="Equation.DSMT4">
                  <p:embed/>
                </p:oleObj>
              </mc:Choice>
              <mc:Fallback>
                <p:oleObj name="Equation" r:id="rId7" imgW="787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1600"/>
                        <a:ext cx="2514600" cy="170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92030"/>
              </p:ext>
            </p:extLst>
          </p:nvPr>
        </p:nvGraphicFramePr>
        <p:xfrm>
          <a:off x="5029200" y="3951288"/>
          <a:ext cx="175260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9" imgW="812800" imgH="1168400" progId="Equation.DSMT4">
                  <p:embed/>
                </p:oleObj>
              </mc:Choice>
              <mc:Fallback>
                <p:oleObj name="Equation" r:id="rId9" imgW="8128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51288"/>
                        <a:ext cx="1752600" cy="25193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Monotonicity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26" y="2743200"/>
            <a:ext cx="83443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Pr{A} 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Pr{A</a:t>
            </a: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∪</a:t>
            </a:r>
            <a:r>
              <a:rPr lang="en-US" sz="8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}</a:t>
            </a:r>
            <a:endParaRPr lang="en-US" sz="8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latin typeface="Comic Sans MS" pitchFamily="-128" charset="0"/>
              </a:rPr>
              <a:t>Boole’s Inequality</a:t>
            </a:r>
          </a:p>
        </p:txBody>
      </p:sp>
      <p:pic>
        <p:nvPicPr>
          <p:cNvPr id="30723" name="Picture 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7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725" y="1336675"/>
          <a:ext cx="7894638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6" name="Equation" r:id="rId12" imgW="1485900" imgH="762000" progId="Equation.DSMT4">
                  <p:embed/>
                </p:oleObj>
              </mc:Choice>
              <mc:Fallback>
                <p:oleObj name="Equation" r:id="rId12" imgW="14859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336675"/>
                        <a:ext cx="7894638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8763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subset of outcomes 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1st Idea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4038" y="4703763"/>
          <a:ext cx="80454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6" name="Equation" r:id="rId4" imgW="2412720" imgH="469800" progId="Equation.DSMT4">
                  <p:embed/>
                </p:oleObj>
              </mc:Choice>
              <mc:Fallback>
                <p:oleObj name="Equation" r:id="rId4" imgW="24127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703763"/>
                        <a:ext cx="8045450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-128" charset="0"/>
              </a:rPr>
              <a:t>The Monty Hall Game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524000"/>
            <a:ext cx="8839200" cy="381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-128" charset="0"/>
              </a:rPr>
              <a:t>Applied Probability:</a:t>
            </a:r>
          </a:p>
          <a:p>
            <a:pPr algn="ctr" eaLnBrk="1" hangingPunct="1">
              <a:buFontTx/>
              <a:buNone/>
            </a:pPr>
            <a:r>
              <a:rPr lang="en-US" sz="6000" i="1" dirty="0" smtClean="0">
                <a:solidFill>
                  <a:srgbClr val="7030A0"/>
                </a:solidFill>
                <a:latin typeface="Comic Sans MS" pitchFamily="-128" charset="0"/>
              </a:rPr>
              <a:t>Let’s Make A Deal</a:t>
            </a:r>
          </a:p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-128" charset="0"/>
              </a:rPr>
              <a:t>(1970’s TV Game Show)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http://www.letsmakeadeal.com</a:t>
            </a:r>
          </a:p>
        </p:txBody>
      </p:sp>
      <p:pic>
        <p:nvPicPr>
          <p:cNvPr id="7172" name="Picture 4" descr="70s-Door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6324600" cy="360997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Monty Hall Webpages</a:t>
            </a:r>
          </a:p>
        </p:txBody>
      </p:sp>
      <p:pic>
        <p:nvPicPr>
          <p:cNvPr id="8196" name="Picture 7" descr="LMAD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24000"/>
            <a:ext cx="7162800" cy="27781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2971800" y="4267201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Monty   Carol </a:t>
            </a:r>
            <a:r>
              <a:rPr lang="en-US" sz="3600" dirty="0" err="1">
                <a:latin typeface="Comic Sans MS" pitchFamily="66" charset="0"/>
              </a:rPr>
              <a:t>Merill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5181600"/>
            <a:ext cx="83058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http://www.letsmakeadeal.com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5867400" cy="838200"/>
          </a:xfrm>
        </p:spPr>
        <p:txBody>
          <a:bodyPr/>
          <a:lstStyle/>
          <a:p>
            <a:r>
              <a:rPr lang="en-US" dirty="0" smtClean="0"/>
              <a:t>The Monty Hall Game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449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goats behind two doors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prize behind third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contestant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picks</a:t>
            </a:r>
            <a:r>
              <a:rPr lang="en-US" sz="4800" dirty="0" smtClean="0">
                <a:latin typeface="Comic Sans MS" pitchFamily="66" charset="0"/>
              </a:rPr>
              <a:t> a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Monty reveals a goat</a:t>
            </a:r>
          </a:p>
          <a:p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behind an </a:t>
            </a:r>
            <a:r>
              <a:rPr lang="en-US" sz="4800" dirty="0" smtClean="0">
                <a:solidFill>
                  <a:srgbClr val="CC00CC"/>
                </a:solidFill>
                <a:latin typeface="Comic Sans MS" pitchFamily="66" charset="0"/>
              </a:rPr>
              <a:t>unpicked</a:t>
            </a:r>
            <a:r>
              <a:rPr lang="en-US" sz="4800" dirty="0" smtClean="0">
                <a:latin typeface="Comic Sans MS" pitchFamily="66" charset="0"/>
              </a:rPr>
              <a:t> door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Contest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sticks</a:t>
            </a:r>
            <a:r>
              <a:rPr lang="en-US" sz="4800" dirty="0" smtClean="0">
                <a:latin typeface="Comic Sans MS" pitchFamily="66" charset="0"/>
              </a:rPr>
              <a:t>, or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switches</a:t>
            </a:r>
          </a:p>
          <a:p>
            <a:r>
              <a:rPr lang="en-US" sz="4800" dirty="0" smtClean="0">
                <a:latin typeface="Comic Sans MS" pitchFamily="66" charset="0"/>
              </a:rPr>
              <a:t>  to the other unopened door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Comic Sans MS" pitchFamily="-128" charset="0"/>
              </a:rPr>
              <a:t>Monty Hall Experiments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7924800" cy="2895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We’ll collect data by giving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few more contestants</a:t>
            </a:r>
          </a:p>
          <a:p>
            <a:pPr eaLnBrk="1" hangingPunct="1">
              <a:buFontTx/>
              <a:buNone/>
            </a:pPr>
            <a:r>
              <a:rPr lang="en-US" sz="4800" smtClean="0">
                <a:latin typeface="Comic Sans MS" pitchFamily="-128" charset="0"/>
              </a:rPr>
              <a:t>a chance to play.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33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36"/>
  <p:tag name="PICTUREFILESIZE" val="12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\alpha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3"/>
  <p:tag name="PICTUREFILESIZE" val="1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begin{document}&#10;$tt 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6.125"/>
  <p:tag name="PICTUREFILESIZE" val="10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begin{document}&#10;$ 99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24"/>
  <p:tag name="PICTUREFILESIZE" val="12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&#10;\begin{document}&#10;$ p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11"/>
  <p:tag name="PICTUREFILESIZE" val="110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14423</TotalTime>
  <Words>1005</Words>
  <Application>Microsoft Macintosh PowerPoint</Application>
  <PresentationFormat>On-screen Show (4:3)</PresentationFormat>
  <Paragraphs>331</Paragraphs>
  <Slides>31</Slides>
  <Notes>31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6.042 Lecture Template</vt:lpstr>
      <vt:lpstr>Equation</vt:lpstr>
      <vt:lpstr>PowerPoint Presentation</vt:lpstr>
      <vt:lpstr>Counting in Probability</vt:lpstr>
      <vt:lpstr>Counting in Probability</vt:lpstr>
      <vt:lpstr>Probability: 1st Idea</vt:lpstr>
      <vt:lpstr>The Monty Hall Game</vt:lpstr>
      <vt:lpstr>Monty Hall Webpages</vt:lpstr>
      <vt:lpstr>Monty Hall Webpages</vt:lpstr>
      <vt:lpstr>The Monty Hall Game</vt:lpstr>
      <vt:lpstr>PowerPoint Presentation</vt:lpstr>
      <vt:lpstr>Analyzing Monty Hall</vt:lpstr>
      <vt:lpstr>Analyzing Monty Hall</vt:lpstr>
      <vt:lpstr>PowerPoint Presentation</vt:lpstr>
      <vt:lpstr>PowerPoint Presentation</vt:lpstr>
      <vt:lpstr>Analyzing Monty Hall</vt:lpstr>
      <vt:lpstr>Analyzing Monty Hall</vt:lpstr>
      <vt:lpstr>Analyzing Monty Hall</vt:lpstr>
      <vt:lpstr>PowerPoint Presentation</vt:lpstr>
      <vt:lpstr>PowerPoint Presentation</vt:lpstr>
      <vt:lpstr>Finding Probability</vt:lpstr>
      <vt:lpstr>PowerPoint Presentation</vt:lpstr>
      <vt:lpstr>Probability Spaces</vt:lpstr>
      <vt:lpstr>Probability Spaces</vt:lpstr>
      <vt:lpstr>Probability Spaces</vt:lpstr>
      <vt:lpstr>Sum Rule</vt:lpstr>
      <vt:lpstr>Sum Rule</vt:lpstr>
      <vt:lpstr>Difference Rule</vt:lpstr>
      <vt:lpstr>Inclusion-Exclusion</vt:lpstr>
      <vt:lpstr>Inclusion-Exclusion</vt:lpstr>
      <vt:lpstr>The Union Bound</vt:lpstr>
      <vt:lpstr>Monotonicity</vt:lpstr>
      <vt:lpstr>Boole’s Inequality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1771</cp:revision>
  <cp:lastPrinted>2012-04-20T17:51:30Z</cp:lastPrinted>
  <dcterms:created xsi:type="dcterms:W3CDTF">2011-04-15T22:26:53Z</dcterms:created>
  <dcterms:modified xsi:type="dcterms:W3CDTF">2012-04-23T19:52:19Z</dcterms:modified>
</cp:coreProperties>
</file>