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3.xml" ContentType="application/vnd.openxmlformats-officedocument.presentationml.notesSlide+xml"/>
  <Override PartName="/ppt/embeddings/oleObject14.bin" ContentType="application/vnd.openxmlformats-officedocument.oleObject"/>
  <Override PartName="/ppt/notesSlides/notesSlide14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5.xml" ContentType="application/vnd.openxmlformats-officedocument.presentationml.notesSlide+xml"/>
  <Override PartName="/ppt/embeddings/oleObject17.bin" ContentType="application/vnd.openxmlformats-officedocument.oleObject"/>
  <Override PartName="/ppt/notesSlides/notesSlide16.xml" ContentType="application/vnd.openxmlformats-officedocument.presentationml.notesSlide+xml"/>
  <Override PartName="/ppt/embeddings/oleObject18.bin" ContentType="application/vnd.openxmlformats-officedocument.oleObject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ppt/notesSlides/notesSlide1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0.xml" ContentType="application/vnd.openxmlformats-officedocument.presentationml.notesSlide+xml"/>
  <Override PartName="/ppt/embeddings/oleObject23.bin" ContentType="application/vnd.openxmlformats-officedocument.oleObject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notesSlides/notesSlide2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3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4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25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26.xml" ContentType="application/vnd.openxmlformats-officedocument.presentationml.notesSlide+xml"/>
  <Override PartName="/ppt/embeddings/oleObject33.bin" ContentType="application/vnd.openxmlformats-officedocument.oleObject"/>
  <Override PartName="/ppt/notesSlides/notesSlide27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28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29.xml" ContentType="application/vnd.openxmlformats-officedocument.presentationml.notesSlide+xml"/>
  <Override PartName="/ppt/embeddings/oleObject42.bin" ContentType="application/vnd.openxmlformats-officedocument.oleObject"/>
  <Override PartName="/ppt/notesSlides/notesSlide30.xml" ContentType="application/vnd.openxmlformats-officedocument.presentationml.notesSlide+xml"/>
  <Override PartName="/ppt/embeddings/oleObject43.bin" ContentType="application/vnd.openxmlformats-officedocument.oleObject"/>
  <Override PartName="/ppt/notesSlides/notesSlide31.xml" ContentType="application/vnd.openxmlformats-officedocument.presentationml.notesSlide+xml"/>
  <Override PartName="/ppt/embeddings/oleObject44.bin" ContentType="application/vnd.openxmlformats-officedocument.oleObject"/>
  <Override PartName="/ppt/notesSlides/notesSlide32.xml" ContentType="application/vnd.openxmlformats-officedocument.presentationml.notesSlide+xml"/>
  <Override PartName="/ppt/embeddings/oleObject45.bin" ContentType="application/vnd.openxmlformats-officedocument.oleObject"/>
  <Override PartName="/ppt/notesSlides/notesSlide33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34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35.xml" ContentType="application/vnd.openxmlformats-officedocument.presentationml.notesSlide+xml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36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37.xml" ContentType="application/vnd.openxmlformats-officedocument.presentationml.notesSlide+xml"/>
  <Override PartName="/ppt/embeddings/oleObject55.bin" ContentType="application/vnd.openxmlformats-officedocument.oleObject"/>
  <Override PartName="/ppt/notesSlides/notesSlide38.xml" ContentType="application/vnd.openxmlformats-officedocument.presentationml.notesSlide+xml"/>
  <Override PartName="/ppt/embeddings/oleObject56.bin" ContentType="application/vnd.openxmlformats-officedocument.oleObject"/>
  <Override PartName="/ppt/notesSlides/notesSlide39.xml" ContentType="application/vnd.openxmlformats-officedocument.presentationml.notesSlide+xml"/>
  <Override PartName="/ppt/embeddings/oleObject57.bin" ContentType="application/vnd.openxmlformats-officedocument.oleObject"/>
  <Override PartName="/ppt/notesSlides/notesSlide40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41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42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43.xml" ContentType="application/vnd.openxmlformats-officedocument.presentationml.notesSlide+xml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notesSlides/notesSlide44.xml" ContentType="application/vnd.openxmlformats-officedocument.presentationml.notesSlide+xml"/>
  <Override PartName="/ppt/embeddings/oleObject69.bin" ContentType="application/vnd.openxmlformats-officedocument.oleObject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55"/>
  </p:notesMasterIdLst>
  <p:handoutMasterIdLst>
    <p:handoutMasterId r:id="rId56"/>
  </p:handoutMasterIdLst>
  <p:sldIdLst>
    <p:sldId id="392" r:id="rId3"/>
    <p:sldId id="447" r:id="rId4"/>
    <p:sldId id="544" r:id="rId5"/>
    <p:sldId id="491" r:id="rId6"/>
    <p:sldId id="493" r:id="rId7"/>
    <p:sldId id="496" r:id="rId8"/>
    <p:sldId id="495" r:id="rId9"/>
    <p:sldId id="494" r:id="rId10"/>
    <p:sldId id="510" r:id="rId11"/>
    <p:sldId id="514" r:id="rId12"/>
    <p:sldId id="509" r:id="rId13"/>
    <p:sldId id="511" r:id="rId14"/>
    <p:sldId id="512" r:id="rId15"/>
    <p:sldId id="541" r:id="rId16"/>
    <p:sldId id="515" r:id="rId17"/>
    <p:sldId id="564" r:id="rId18"/>
    <p:sldId id="562" r:id="rId19"/>
    <p:sldId id="563" r:id="rId20"/>
    <p:sldId id="508" r:id="rId21"/>
    <p:sldId id="516" r:id="rId22"/>
    <p:sldId id="565" r:id="rId23"/>
    <p:sldId id="545" r:id="rId24"/>
    <p:sldId id="519" r:id="rId25"/>
    <p:sldId id="517" r:id="rId26"/>
    <p:sldId id="521" r:id="rId27"/>
    <p:sldId id="520" r:id="rId28"/>
    <p:sldId id="542" r:id="rId29"/>
    <p:sldId id="498" r:id="rId30"/>
    <p:sldId id="561" r:id="rId31"/>
    <p:sldId id="499" r:id="rId32"/>
    <p:sldId id="543" r:id="rId33"/>
    <p:sldId id="556" r:id="rId34"/>
    <p:sldId id="522" r:id="rId35"/>
    <p:sldId id="525" r:id="rId36"/>
    <p:sldId id="547" r:id="rId37"/>
    <p:sldId id="548" r:id="rId38"/>
    <p:sldId id="550" r:id="rId39"/>
    <p:sldId id="535" r:id="rId40"/>
    <p:sldId id="551" r:id="rId41"/>
    <p:sldId id="558" r:id="rId42"/>
    <p:sldId id="560" r:id="rId43"/>
    <p:sldId id="553" r:id="rId44"/>
    <p:sldId id="566" r:id="rId45"/>
    <p:sldId id="567" r:id="rId46"/>
    <p:sldId id="557" r:id="rId47"/>
    <p:sldId id="531" r:id="rId48"/>
    <p:sldId id="536" r:id="rId49"/>
    <p:sldId id="537" r:id="rId50"/>
    <p:sldId id="538" r:id="rId51"/>
    <p:sldId id="503" r:id="rId52"/>
    <p:sldId id="523" r:id="rId53"/>
    <p:sldId id="504" r:id="rId54"/>
  </p:sldIdLst>
  <p:sldSz cx="9144000" cy="6858000" type="screen4x3"/>
  <p:notesSz cx="9601200" cy="7315200"/>
  <p:custDataLst>
    <p:tags r:id="rId5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116" d="100"/>
          <a:sy n="116" d="100"/>
        </p:scale>
        <p:origin x="-936" y="-648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204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4.emf"/><Relationship Id="rId3" Type="http://schemas.openxmlformats.org/officeDocument/2006/relationships/image" Target="../media/image4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emf"/><Relationship Id="rId3" Type="http://schemas.openxmlformats.org/officeDocument/2006/relationships/image" Target="../media/image5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emf"/><Relationship Id="rId3" Type="http://schemas.openxmlformats.org/officeDocument/2006/relationships/image" Target="../media/image5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7.emf"/><Relationship Id="rId3" Type="http://schemas.openxmlformats.org/officeDocument/2006/relationships/image" Target="../media/image58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2018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33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4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37.emf"/><Relationship Id="rId10" Type="http://schemas.openxmlformats.org/officeDocument/2006/relationships/oleObject" Target="../embeddings/oleObject37.bin"/><Relationship Id="rId11" Type="http://schemas.openxmlformats.org/officeDocument/2006/relationships/image" Target="../media/image38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7.e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8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35.emf"/><Relationship Id="rId10" Type="http://schemas.openxmlformats.org/officeDocument/2006/relationships/oleObject" Target="../embeddings/oleObject41.bin"/><Relationship Id="rId11" Type="http://schemas.openxmlformats.org/officeDocument/2006/relationships/image" Target="../media/image36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34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1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2.e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43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42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44.emf"/><Relationship Id="rId8" Type="http://schemas.openxmlformats.org/officeDocument/2006/relationships/oleObject" Target="../embeddings/oleObject50.bin"/><Relationship Id="rId9" Type="http://schemas.openxmlformats.org/officeDocument/2006/relationships/image" Target="../media/image45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2.emf"/><Relationship Id="rId6" Type="http://schemas.openxmlformats.org/officeDocument/2006/relationships/oleObject" Target="../embeddings/oleObject52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47.e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48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49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50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51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53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61.bin"/><Relationship Id="rId7" Type="http://schemas.openxmlformats.org/officeDocument/2006/relationships/image" Target="../media/image55.emf"/><Relationship Id="rId8" Type="http://schemas.openxmlformats.org/officeDocument/2006/relationships/oleObject" Target="../embeddings/oleObject62.bin"/><Relationship Id="rId9" Type="http://schemas.openxmlformats.org/officeDocument/2006/relationships/image" Target="../media/image56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55.emf"/><Relationship Id="rId8" Type="http://schemas.openxmlformats.org/officeDocument/2006/relationships/oleObject" Target="../embeddings/oleObject65.bin"/><Relationship Id="rId9" Type="http://schemas.openxmlformats.org/officeDocument/2006/relationships/image" Target="../media/image56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67.bin"/><Relationship Id="rId7" Type="http://schemas.openxmlformats.org/officeDocument/2006/relationships/image" Target="../media/image57.emf"/><Relationship Id="rId8" Type="http://schemas.openxmlformats.org/officeDocument/2006/relationships/oleObject" Target="../embeddings/oleObject68.bin"/><Relationship Id="rId9" Type="http://schemas.openxmlformats.org/officeDocument/2006/relationships/image" Target="../media/image58.e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59.e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20334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57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3437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92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150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93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3613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15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3" y="31060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03672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85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86" name="Equation" r:id="rId6" imgW="1866900" imgH="228600" progId="Equation.DSMT4">
                  <p:embed/>
                </p:oleObj>
              </mc:Choice>
              <mc:Fallback>
                <p:oleObj name="Equation" r:id="rId6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11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5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7750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6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100729" y="5485305"/>
            <a:ext cx="6952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latin typeface="Comic Sans MS" pitchFamily="66" charset="0"/>
              </a:rPr>
              <a:t> only on literals</a:t>
            </a:r>
          </a:p>
        </p:txBody>
      </p:sp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82837"/>
              </p:ext>
            </p:extLst>
          </p:nvPr>
        </p:nvGraphicFramePr>
        <p:xfrm>
          <a:off x="2779713" y="4037503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1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9713" y="4037503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100729" y="5485305"/>
            <a:ext cx="6952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latin typeface="Comic Sans MS" pitchFamily="66" charset="0"/>
              </a:rPr>
              <a:t> only on literals</a:t>
            </a:r>
          </a:p>
        </p:txBody>
      </p:sp>
    </p:spTree>
    <p:extLst>
      <p:ext uri="{BB962C8B-B14F-4D97-AF65-F5344CB8AC3E}">
        <p14:creationId xmlns:p14="http://schemas.microsoft.com/office/powerpoint/2010/main" val="41454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739 L -0.0924 -0.4144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2" y="-170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254014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02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0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071101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26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 smtClean="0">
                <a:latin typeface="Comic Sans MS" pitchFamily="66" charset="0"/>
              </a:rPr>
              <a:t> of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’s    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786971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0901"/>
              </p:ext>
            </p:extLst>
          </p:nvPr>
        </p:nvGraphicFramePr>
        <p:xfrm>
          <a:off x="1934369" y="1355069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96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4369" y="1355069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4815" y="2259386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616552"/>
              </p:ext>
            </p:extLst>
          </p:nvPr>
        </p:nvGraphicFramePr>
        <p:xfrm>
          <a:off x="2068570" y="240808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34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0" y="240808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99240"/>
              </p:ext>
            </p:extLst>
          </p:nvPr>
        </p:nvGraphicFramePr>
        <p:xfrm>
          <a:off x="1934369" y="1355069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35" name="Equation" r:id="rId6" imgW="1511300" imgH="254000" progId="Equation.DSMT4">
                  <p:embed/>
                </p:oleObj>
              </mc:Choice>
              <mc:Fallback>
                <p:oleObj name="Equation" r:id="rId6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4369" y="1355069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871936"/>
              </p:ext>
            </p:extLst>
          </p:nvPr>
        </p:nvGraphicFramePr>
        <p:xfrm>
          <a:off x="2068570" y="240808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44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0" y="240808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04652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12265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8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441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489669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17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18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76866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77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78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89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90" name="Equation" r:id="rId6" imgW="177800" imgH="241300" progId="Equation.DSMT4">
                    <p:embed/>
                  </p:oleObj>
                </mc:Choice>
                <mc:Fallback>
                  <p:oleObj name="Equation" r:id="rId6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73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42400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74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35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1028700" y="444500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 smtClean="0">
                <a:latin typeface="Comic Sans MS" pitchFamily="66" charset="0"/>
              </a:rPr>
              <a:t>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376991"/>
              </p:ext>
            </p:extLst>
          </p:nvPr>
        </p:nvGraphicFramePr>
        <p:xfrm>
          <a:off x="649288" y="158432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64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9288" y="158432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535638"/>
              </p:ext>
            </p:extLst>
          </p:nvPr>
        </p:nvGraphicFramePr>
        <p:xfrm>
          <a:off x="527050" y="2798762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65" name="Equation" r:id="rId6" imgW="1524000" imgH="254000" progId="Equation.DSMT4">
                  <p:embed/>
                </p:oleObj>
              </mc:Choice>
              <mc:Fallback>
                <p:oleObj name="Equation" r:id="rId6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7050" y="2798762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75992"/>
              </p:ext>
            </p:extLst>
          </p:nvPr>
        </p:nvGraphicFramePr>
        <p:xfrm>
          <a:off x="2525713" y="5105400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66" name="Equation" r:id="rId8" imgW="1181100" imgH="228600" progId="Equation.DSMT4">
                  <p:embed/>
                </p:oleObj>
              </mc:Choice>
              <mc:Fallback>
                <p:oleObj name="Equation" r:id="rId8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25713" y="5105400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291388"/>
              </p:ext>
            </p:extLst>
          </p:nvPr>
        </p:nvGraphicFramePr>
        <p:xfrm>
          <a:off x="2545557" y="4089400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67" name="Equation" r:id="rId10" imgW="1168400" imgH="228600" progId="Equation.DSMT4">
                  <p:embed/>
                </p:oleObj>
              </mc:Choice>
              <mc:Fallback>
                <p:oleObj name="Equation" r:id="rId10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45557" y="4089400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3164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 smtClean="0">
                <a:latin typeface="Comic Sans MS" pitchFamily="66" charset="0"/>
              </a:rPr>
              <a:t>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421582"/>
              </p:ext>
            </p:extLst>
          </p:nvPr>
        </p:nvGraphicFramePr>
        <p:xfrm>
          <a:off x="1598613" y="2527579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33" name="Equation" r:id="rId4" imgW="1181100" imgH="228600" progId="Equation.DSMT4">
                  <p:embed/>
                </p:oleObj>
              </mc:Choice>
              <mc:Fallback>
                <p:oleObj name="Equation" r:id="rId4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8613" y="2527579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256711"/>
              </p:ext>
            </p:extLst>
          </p:nvPr>
        </p:nvGraphicFramePr>
        <p:xfrm>
          <a:off x="1618457" y="1511579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34" name="Equation" r:id="rId6" imgW="1168400" imgH="228600" progId="Equation.DSMT4">
                  <p:embed/>
                </p:oleObj>
              </mc:Choice>
              <mc:Fallback>
                <p:oleObj name="Equation" r:id="rId6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8457" y="1511579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186724"/>
              </p:ext>
            </p:extLst>
          </p:nvPr>
        </p:nvGraphicFramePr>
        <p:xfrm>
          <a:off x="677722" y="353664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35" name="Equation" r:id="rId8" imgW="1511300" imgH="254000" progId="Equation.DSMT4">
                  <p:embed/>
                </p:oleObj>
              </mc:Choice>
              <mc:Fallback>
                <p:oleObj name="Equation" r:id="rId8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7722" y="353664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478265"/>
              </p:ext>
            </p:extLst>
          </p:nvPr>
        </p:nvGraphicFramePr>
        <p:xfrm>
          <a:off x="555484" y="4751082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36" name="Equation" r:id="rId10" imgW="1524000" imgH="254000" progId="Equation.DSMT4">
                  <p:embed/>
                </p:oleObj>
              </mc:Choice>
              <mc:Fallback>
                <p:oleObj name="Equation" r:id="rId10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5484" y="4751082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00440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Strategy: Convert to DNF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8" y="1346200"/>
            <a:ext cx="8574932" cy="468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Come up with enough equivalence rules to convert any formula to an equivalent Full DNF.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Two formulas are </a:t>
            </a:r>
            <a:r>
              <a:rPr lang="en-US" sz="4800" dirty="0" err="1" smtClean="0">
                <a:latin typeface="Comic Sans MS" pitchFamily="66" charset="0"/>
              </a:rPr>
              <a:t>equiv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when convert to same Full DNF.</a:t>
            </a:r>
          </a:p>
        </p:txBody>
      </p:sp>
    </p:spTree>
    <p:extLst>
      <p:ext uri="{BB962C8B-B14F-4D97-AF65-F5344CB8AC3E}">
        <p14:creationId xmlns:p14="http://schemas.microsoft.com/office/powerpoint/2010/main" val="204585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76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211263" y="1231900"/>
            <a:ext cx="6980237" cy="18669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0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79757"/>
              </p:ext>
            </p:extLst>
          </p:nvPr>
        </p:nvGraphicFramePr>
        <p:xfrm>
          <a:off x="1423988" y="1282700"/>
          <a:ext cx="63055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17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3988" y="1282700"/>
                        <a:ext cx="630555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4686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51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4"/>
            <a:ext cx="86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now to get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Full </a:t>
            </a:r>
            <a:r>
              <a:rPr lang="en-US" sz="6000" dirty="0" smtClean="0">
                <a:latin typeface="Comic Sans MS" pitchFamily="66" charset="0"/>
              </a:rPr>
              <a:t>DNF: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300" y="292100"/>
            <a:ext cx="57912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we have DNF!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51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67048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52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5480" y="151507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75492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91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88811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92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62759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93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3713" y="2559903"/>
            <a:ext cx="3160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3404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98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8022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99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762000" y="3340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0" y="3822700"/>
            <a:ext cx="1803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FF03E3"/>
                </a:solidFill>
                <a:latin typeface="Comic Sans MS" pitchFamily="66" charset="0"/>
              </a:rPr>
              <a:t>Full!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92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054" y="355601"/>
            <a:ext cx="691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Rearrangement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rules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61431"/>
              </p:ext>
            </p:extLst>
          </p:nvPr>
        </p:nvGraphicFramePr>
        <p:xfrm>
          <a:off x="387350" y="16383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9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16383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99358"/>
              </p:ext>
            </p:extLst>
          </p:nvPr>
        </p:nvGraphicFramePr>
        <p:xfrm>
          <a:off x="952500" y="26846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0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26846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959" y="4916336"/>
            <a:ext cx="66746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6600" dirty="0" smtClean="0">
                <a:solidFill>
                  <a:srgbClr val="000000"/>
                </a:solidFill>
                <a:latin typeface="Comic Sans MS" pitchFamily="66" charset="0"/>
              </a:rPr>
              <a:t>…</a:t>
            </a:r>
            <a:r>
              <a:rPr lang="en-US" sz="6600" dirty="0" smtClean="0">
                <a:solidFill>
                  <a:srgbClr val="800000"/>
                </a:solidFill>
                <a:latin typeface="Comic Sans MS" pitchFamily="66" charset="0"/>
              </a:rPr>
              <a:t>likewise</a:t>
            </a:r>
            <a:r>
              <a:rPr lang="en-US" sz="66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66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72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97962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86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79284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16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1976" y="2171700"/>
            <a:ext cx="154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0035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XOR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9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3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0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3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1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585719"/>
              </p:ext>
            </p:extLst>
          </p:nvPr>
        </p:nvGraphicFramePr>
        <p:xfrm>
          <a:off x="2007459" y="1237313"/>
          <a:ext cx="5228131" cy="1894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7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7459" y="1237313"/>
                        <a:ext cx="5228131" cy="1894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6419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15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447800" y="86829"/>
            <a:ext cx="7543800" cy="1143000"/>
          </a:xfrm>
        </p:spPr>
        <p:txBody>
          <a:bodyPr/>
          <a:lstStyle/>
          <a:p>
            <a:r>
              <a:rPr lang="en-US" sz="3800" dirty="0" smtClean="0">
                <a:solidFill>
                  <a:srgbClr val="BB0FAB"/>
                </a:solidFill>
              </a:rPr>
              <a:t>Sorted</a:t>
            </a:r>
            <a:r>
              <a:rPr lang="en-US" sz="3800" dirty="0" smtClean="0"/>
              <a:t> Full DNF for </a:t>
            </a:r>
            <a:endParaRPr lang="en-US" sz="3800" dirty="0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83114"/>
              </p:ext>
            </p:extLst>
          </p:nvPr>
        </p:nvGraphicFramePr>
        <p:xfrm>
          <a:off x="6397868" y="210165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16" name="Equation" r:id="rId6" imgW="698500" imgH="254000" progId="Equation.DSMT4">
                  <p:embed/>
                </p:oleObj>
              </mc:Choice>
              <mc:Fallback>
                <p:oleObj name="Equation" r:id="rId6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7868" y="210165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7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913" y="1320800"/>
            <a:ext cx="8521700" cy="176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ame </a:t>
            </a:r>
            <a:r>
              <a:rPr lang="en-US" sz="5400" dirty="0" smtClean="0">
                <a:latin typeface="Comic Sans MS" pitchFamily="66" charset="0"/>
              </a:rPr>
              <a:t>for </a:t>
            </a:r>
            <a:r>
              <a:rPr lang="en-US" sz="5400" dirty="0" smtClean="0">
                <a:latin typeface="Comic Sans MS"/>
                <a:cs typeface="Comic Sans MS"/>
              </a:rPr>
              <a:t>each </a:t>
            </a:r>
            <a:r>
              <a:rPr lang="en-US" sz="4000" dirty="0" smtClean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AND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-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term,</a:t>
            </a:r>
          </a:p>
          <a:p>
            <a:pPr lvl="0" algn="l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000" dirty="0" smtClean="0">
                <a:solidFill>
                  <a:srgbClr val="FF03E3"/>
                </a:solidFill>
                <a:latin typeface="Comic Sans MS"/>
                <a:cs typeface="Comic Sans MS"/>
              </a:rPr>
              <a:t>OR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them together: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792193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10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60829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11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501937"/>
              </p:ext>
            </p:extLst>
          </p:nvPr>
        </p:nvGraphicFramePr>
        <p:xfrm>
          <a:off x="2953672" y="4721341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12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53672" y="4721341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le 13"/>
          <p:cNvSpPr/>
          <p:nvPr/>
        </p:nvSpPr>
        <p:spPr bwMode="auto">
          <a:xfrm>
            <a:off x="661716" y="3073400"/>
            <a:ext cx="3327400" cy="14605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695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4" grpId="2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211642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46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655048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47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40683"/>
              </p:ext>
            </p:extLst>
          </p:nvPr>
        </p:nvGraphicFramePr>
        <p:xfrm>
          <a:off x="2953672" y="4721341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48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53672" y="4721341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1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 smtClean="0">
                <a:latin typeface="Comic Sans MS" pitchFamily="66" charset="0"/>
              </a:rPr>
              <a:t>(duplicates) 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4730030" y="3516589"/>
            <a:ext cx="3108466" cy="19502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868277" y="5485305"/>
            <a:ext cx="2824486" cy="240872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583286" y="4915972"/>
            <a:ext cx="481696" cy="25182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647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871443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97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763863"/>
              </p:ext>
            </p:extLst>
          </p:nvPr>
        </p:nvGraphicFramePr>
        <p:xfrm>
          <a:off x="4916488" y="3309938"/>
          <a:ext cx="281146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98" name="Equation" r:id="rId6" imgW="1181100" imgH="508000" progId="Equation.DSMT4">
                  <p:embed/>
                </p:oleObj>
              </mc:Choice>
              <mc:Fallback>
                <p:oleObj name="Equation" r:id="rId6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16488" y="3309938"/>
                        <a:ext cx="2811462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742709"/>
              </p:ext>
            </p:extLst>
          </p:nvPr>
        </p:nvGraphicFramePr>
        <p:xfrm>
          <a:off x="3179763" y="4992688"/>
          <a:ext cx="271938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99" name="Equation" r:id="rId8" imgW="1143000" imgH="254000" progId="Equation.DSMT4">
                  <p:embed/>
                </p:oleObj>
              </mc:Choice>
              <mc:Fallback>
                <p:oleObj name="Equation" r:id="rId8" imgW="1143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9763" y="4992688"/>
                        <a:ext cx="2719387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9" name="Title 4"/>
          <p:cNvSpPr txBox="1">
            <a:spLocks/>
          </p:cNvSpPr>
          <p:nvPr/>
        </p:nvSpPr>
        <p:spPr bwMode="auto">
          <a:xfrm>
            <a:off x="1892300" y="279400"/>
            <a:ext cx="5969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800" dirty="0" smtClean="0"/>
              <a:t>Sorted </a:t>
            </a:r>
            <a:r>
              <a:rPr lang="en-US" sz="4800" dirty="0" smtClean="0">
                <a:solidFill>
                  <a:srgbClr val="000000"/>
                </a:solidFill>
              </a:rPr>
              <a:t>Full DNF</a:t>
            </a:r>
            <a:endParaRPr lang="en-US" sz="4800" dirty="0">
              <a:solidFill>
                <a:srgbClr val="000000"/>
              </a:solidFill>
            </a:endParaRPr>
          </a:p>
        </p:txBody>
      </p:sp>
      <p:sp useBgFill="1">
        <p:nvSpPr>
          <p:cNvPr id="20" name="TextBox 19"/>
          <p:cNvSpPr txBox="1"/>
          <p:nvPr/>
        </p:nvSpPr>
        <p:spPr>
          <a:xfrm>
            <a:off x="161126" y="425546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246366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28839"/>
              </p:ext>
            </p:extLst>
          </p:nvPr>
        </p:nvGraphicFramePr>
        <p:xfrm>
          <a:off x="308108" y="2662885"/>
          <a:ext cx="8537309" cy="1532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46" name="Equation" r:id="rId4" imgW="2692400" imgH="482600" progId="Equation.DSMT4">
                  <p:embed/>
                </p:oleObj>
              </mc:Choice>
              <mc:Fallback>
                <p:oleObj name="Equation" r:id="rId4" imgW="2692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08" y="2662885"/>
                        <a:ext cx="8537309" cy="1532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 bwMode="auto">
          <a:xfrm>
            <a:off x="1892300" y="279400"/>
            <a:ext cx="5969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800" dirty="0" smtClean="0"/>
              <a:t>Sorted </a:t>
            </a:r>
            <a:r>
              <a:rPr lang="en-US" sz="4800" dirty="0" smtClean="0">
                <a:solidFill>
                  <a:srgbClr val="000000"/>
                </a:solidFill>
              </a:rPr>
              <a:t>Full DNF</a:t>
            </a:r>
            <a:endParaRPr lang="en-US" sz="480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61126" y="425546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79974807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577965"/>
            <a:ext cx="8985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This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set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of rules 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latin typeface="Comic Sans MS" pitchFamily="66" charset="0"/>
              </a:rPr>
              <a:t>if two formulas are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sorted Full DNF.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in general don’t beat truth tables.  The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 smtClean="0">
                <a:latin typeface="Comic Sans MS" pitchFamily="66" charset="0"/>
              </a:rPr>
              <a:t> is just a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copy of the truth table</a:t>
            </a:r>
            <a:r>
              <a:rPr lang="en-US" sz="5400" dirty="0" smtClean="0">
                <a:latin typeface="Comic Sans MS" pitchFamily="66" charset="0"/>
              </a:rPr>
              <a:t> as an 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algebraic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formula.</a:t>
            </a:r>
            <a:endParaRPr lang="en-US" sz="5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26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known for equivalence or </a:t>
            </a:r>
            <a:r>
              <a:rPr lang="en-US" sz="5400" smtClean="0">
                <a:solidFill>
                  <a:srgbClr val="0000F1"/>
                </a:solidFill>
                <a:latin typeface="Comic Sans MS" pitchFamily="66" charset="0"/>
              </a:rPr>
              <a:t>validity. 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86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62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8001" y="1308100"/>
            <a:ext cx="3011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60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9708</TotalTime>
  <Words>696</Words>
  <Application>Microsoft Macintosh PowerPoint</Application>
  <PresentationFormat>On-screen Show (4:3)</PresentationFormat>
  <Paragraphs>216</Paragraphs>
  <Slides>52</Slides>
  <Notes>51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6.042 Lecture Template</vt:lpstr>
      <vt:lpstr>1_6.042 Lecture Template</vt:lpstr>
      <vt:lpstr>Equation</vt:lpstr>
      <vt:lpstr>MathType 6.0 Equation</vt:lpstr>
      <vt:lpstr>Propositional Algebra</vt:lpstr>
      <vt:lpstr>Proving Equivalence</vt:lpstr>
      <vt:lpstr>Strategy: Convert to DNF</vt:lpstr>
      <vt:lpstr>Algebra for Equivalence</vt:lpstr>
      <vt:lpstr>Algebra for Equivalence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PowerPoint Presentation</vt:lpstr>
      <vt:lpstr>PowerPoint Presentation</vt:lpstr>
      <vt:lpstr>example</vt:lpstr>
      <vt:lpstr>example</vt:lpstr>
      <vt:lpstr>example</vt:lpstr>
      <vt:lpstr>PowerPoint Presentation</vt:lpstr>
      <vt:lpstr>Full DNF for an AND-term</vt:lpstr>
      <vt:lpstr>Full DNF for an AND-term</vt:lpstr>
      <vt:lpstr>Full DNF for an AND-term</vt:lpstr>
      <vt:lpstr>PowerPoint Presentation</vt:lpstr>
      <vt:lpstr>example</vt:lpstr>
      <vt:lpstr>example</vt:lpstr>
      <vt:lpstr>example</vt:lpstr>
      <vt:lpstr>Sorted Full DNF for </vt:lpstr>
      <vt:lpstr>example</vt:lpstr>
      <vt:lpstr>example</vt:lpstr>
      <vt:lpstr>example</vt:lpstr>
      <vt:lpstr>PowerPoint Presentation</vt:lpstr>
      <vt:lpstr>Algebra for Equivalence</vt:lpstr>
      <vt:lpstr>Algebra for Equivalence</vt:lpstr>
      <vt:lpstr>Algebra for Equivalence</vt:lpstr>
      <vt:lpstr>Algebra for Equivalence</vt:lpstr>
      <vt:lpstr>Validity Checking still hard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793</cp:revision>
  <cp:lastPrinted>2018-02-15T15:50:42Z</cp:lastPrinted>
  <dcterms:created xsi:type="dcterms:W3CDTF">2011-02-09T15:01:58Z</dcterms:created>
  <dcterms:modified xsi:type="dcterms:W3CDTF">2018-02-15T15:50:46Z</dcterms:modified>
</cp:coreProperties>
</file>