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ppt/notesSlides/notesSlide1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  <p:sldMasterId id="2147483677" r:id="rId3"/>
  </p:sldMasterIdLst>
  <p:notesMasterIdLst>
    <p:notesMasterId r:id="rId25"/>
  </p:notesMasterIdLst>
  <p:handoutMasterIdLst>
    <p:handoutMasterId r:id="rId26"/>
  </p:handoutMasterIdLst>
  <p:sldIdLst>
    <p:sldId id="392" r:id="rId4"/>
    <p:sldId id="425" r:id="rId5"/>
    <p:sldId id="393" r:id="rId6"/>
    <p:sldId id="395" r:id="rId7"/>
    <p:sldId id="405" r:id="rId8"/>
    <p:sldId id="406" r:id="rId9"/>
    <p:sldId id="407" r:id="rId10"/>
    <p:sldId id="404" r:id="rId11"/>
    <p:sldId id="426" r:id="rId12"/>
    <p:sldId id="427" r:id="rId13"/>
    <p:sldId id="431" r:id="rId14"/>
    <p:sldId id="435" r:id="rId15"/>
    <p:sldId id="436" r:id="rId16"/>
    <p:sldId id="439" r:id="rId17"/>
    <p:sldId id="441" r:id="rId18"/>
    <p:sldId id="442" r:id="rId19"/>
    <p:sldId id="440" r:id="rId20"/>
    <p:sldId id="428" r:id="rId21"/>
    <p:sldId id="444" r:id="rId22"/>
    <p:sldId id="429" r:id="rId23"/>
    <p:sldId id="443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9837" autoAdjust="0"/>
  </p:normalViewPr>
  <p:slideViewPr>
    <p:cSldViewPr snapToGrid="0" showGuides="1">
      <p:cViewPr>
        <p:scale>
          <a:sx n="100" d="100"/>
          <a:sy n="100" d="100"/>
        </p:scale>
        <p:origin x="-1232" y="-752"/>
      </p:cViewPr>
      <p:guideLst>
        <p:guide orient="horz" pos="2176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C3C9801B-391E-452B-A4C3-BC5EC51A0B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7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A528ADE2-B74F-4D9D-8D04-FB5D781EAB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3A503E6-B8FE-4B0A-9976-9CA65DFEA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5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28008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7D4651B8-09C8-4A4D-BE8E-31B6C97A4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1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85BC747C-4E6E-462A-A001-3C1CA56269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46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7856ECB-7BA5-4EA4-A170-7A96316AE3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2777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883BA68D-4400-4AD9-848C-65748A4D08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81830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43361" y="6553200"/>
            <a:ext cx="1800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ops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5795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11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7057" y="6553200"/>
            <a:ext cx="1466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73429" y="6553200"/>
            <a:ext cx="16705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EBFB97A3-F52F-4FD6-B1AC-522A20C954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February 14, 2014</a:t>
            </a:r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8441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r>
              <a:rPr lang="en-US" sz="8800" b="0" smtClean="0"/>
              <a:t/>
            </a:r>
            <a:br>
              <a:rPr lang="en-US" sz="8800" b="0" smtClean="0"/>
            </a:br>
            <a:r>
              <a:rPr lang="en-US" sz="8800" b="0" smtClean="0"/>
              <a:t>Operators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51210" y="6553200"/>
            <a:ext cx="1492791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57284" y="6553200"/>
            <a:ext cx="1586717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19875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3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450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4902200" cy="11303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Adding </a:t>
            </a:r>
            <a:r>
              <a:rPr lang="en-US" dirty="0" smtClean="0"/>
              <a:t>in binary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62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1866900"/>
            <a:ext cx="488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39  is  </a:t>
            </a:r>
            <a:r>
              <a:rPr lang="en-US" sz="5400" dirty="0" smtClean="0">
                <a:latin typeface="Courier New"/>
                <a:cs typeface="Courier New"/>
              </a:rPr>
              <a:t>100111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0900" y="2679700"/>
            <a:ext cx="488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28  is  </a:t>
            </a:r>
            <a:r>
              <a:rPr lang="en-US" sz="5400" dirty="0" smtClean="0">
                <a:latin typeface="Courier New"/>
                <a:cs typeface="Courier New"/>
              </a:rPr>
              <a:t>011100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917700" y="3568700"/>
            <a:ext cx="5168900" cy="127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071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80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5900" y="1447800"/>
            <a:ext cx="4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02200" y="1447800"/>
            <a:ext cx="4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08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0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00800" y="1231900"/>
            <a:ext cx="1587500" cy="622300"/>
            <a:chOff x="6400800" y="1231900"/>
            <a:chExt cx="1587500" cy="622300"/>
          </a:xfrm>
        </p:grpSpPr>
        <p:sp>
          <p:nvSpPr>
            <p:cNvPr id="21" name="Oval 20"/>
            <p:cNvSpPr/>
            <p:nvPr/>
          </p:nvSpPr>
          <p:spPr bwMode="auto">
            <a:xfrm>
              <a:off x="6400800" y="1282700"/>
              <a:ext cx="1587500" cy="571500"/>
            </a:xfrm>
            <a:prstGeom prst="ellipse">
              <a:avLst/>
            </a:prstGeom>
            <a:solidFill>
              <a:srgbClr val="BB0FAB">
                <a:alpha val="21000"/>
              </a:srgbClr>
            </a:solidFill>
            <a:ln w="158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16700" y="1231900"/>
              <a:ext cx="1084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carry</a:t>
              </a:r>
            </a:p>
          </p:txBody>
        </p:sp>
      </p:grpSp>
      <p:cxnSp>
        <p:nvCxnSpPr>
          <p:cNvPr id="23" name="Curved Connector 22"/>
          <p:cNvCxnSpPr>
            <a:stCxn id="21" idx="2"/>
            <a:endCxn id="16" idx="3"/>
          </p:cNvCxnSpPr>
          <p:nvPr/>
        </p:nvCxnSpPr>
        <p:spPr bwMode="auto">
          <a:xfrm rot="10800000" flipV="1">
            <a:off x="5757610" y="1568450"/>
            <a:ext cx="643190" cy="20251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724400" y="3632200"/>
            <a:ext cx="60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57700" y="1473200"/>
            <a:ext cx="46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latin typeface="Courier New"/>
                <a:cs typeface="Courier New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73500" y="3632200"/>
            <a:ext cx="1015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urier New"/>
                <a:cs typeface="Courier New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867910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14" grpId="0"/>
      <p:bldP spid="15" grpId="0"/>
      <p:bldP spid="16" grpId="0"/>
      <p:bldP spid="17" grpId="0"/>
      <p:bldP spid="18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4902200" cy="1130300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smtClean="0"/>
              <a:t>in binary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20900" y="1866900"/>
            <a:ext cx="4895054" cy="1736130"/>
            <a:chOff x="2120900" y="1866900"/>
            <a:chExt cx="4895054" cy="1736130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866900"/>
              <a:ext cx="48823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400" dirty="0" smtClean="0">
                  <a:latin typeface="Comic Sans MS" pitchFamily="66" charset="0"/>
                </a:rPr>
                <a:t>39  is  </a:t>
              </a:r>
              <a:r>
                <a:rPr lang="en-US" sz="5400" dirty="0" smtClean="0">
                  <a:latin typeface="Courier New"/>
                  <a:cs typeface="Courier New"/>
                </a:rPr>
                <a:t>100111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20900" y="2679700"/>
              <a:ext cx="48823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5400" dirty="0" smtClean="0">
                  <a:latin typeface="Comic Sans MS" pitchFamily="66" charset="0"/>
                </a:rPr>
                <a:t>28  is  </a:t>
              </a:r>
              <a:r>
                <a:rPr lang="en-US" sz="5400" dirty="0" smtClean="0">
                  <a:latin typeface="Courier New"/>
                  <a:cs typeface="Courier New"/>
                </a:rPr>
                <a:t>011100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4300" y="3594100"/>
            <a:ext cx="695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sum = 67 </a:t>
            </a:r>
            <a:r>
              <a:rPr lang="en-US" sz="5400" baseline="-2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</a:t>
            </a:r>
            <a:r>
              <a:rPr lang="en-US" sz="5400" baseline="-250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urier New"/>
                <a:cs typeface="Courier New"/>
              </a:rPr>
              <a:t>1000011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917700" y="3568700"/>
            <a:ext cx="5168900" cy="127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368293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57" name="TextBox 56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876300" y="4254500"/>
            <a:ext cx="7061200" cy="673100"/>
            <a:chOff x="876300" y="4254500"/>
            <a:chExt cx="7061200" cy="673100"/>
          </a:xfrm>
        </p:grpSpPr>
        <p:grpSp>
          <p:nvGrpSpPr>
            <p:cNvPr id="17" name="Group 16"/>
            <p:cNvGrpSpPr/>
            <p:nvPr/>
          </p:nvGrpSpPr>
          <p:grpSpPr>
            <a:xfrm>
              <a:off x="1612900" y="4254500"/>
              <a:ext cx="6324600" cy="673100"/>
              <a:chOff x="1612900" y="4254500"/>
              <a:chExt cx="6324600" cy="6731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>
                <a:off x="7937500" y="42799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66929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 bwMode="auto">
              <a:xfrm>
                <a:off x="53848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/>
              <p:nvPr/>
            </p:nvCxnSpPr>
            <p:spPr bwMode="auto">
              <a:xfrm>
                <a:off x="42037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>
                <a:off x="28956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612900" y="4254500"/>
                <a:ext cx="0" cy="6477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Straight Connector 54"/>
            <p:cNvCxnSpPr/>
            <p:nvPr/>
          </p:nvCxnSpPr>
          <p:spPr bwMode="auto">
            <a:xfrm>
              <a:off x="1257300" y="4267200"/>
              <a:ext cx="1270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876300" y="4572000"/>
              <a:ext cx="381000" cy="2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87354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 bwMode="auto">
          <a:xfrm>
            <a:off x="1257300" y="42672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259" name="TextBox 258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612900" y="4254500"/>
            <a:ext cx="6324600" cy="673100"/>
            <a:chOff x="1612900" y="4254500"/>
            <a:chExt cx="6324600" cy="6731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937500" y="42799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69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3848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2037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28956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61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" name="Straight Connector 142"/>
          <p:cNvCxnSpPr/>
          <p:nvPr/>
        </p:nvCxnSpPr>
        <p:spPr bwMode="auto">
          <a:xfrm flipV="1">
            <a:off x="876300" y="45720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51000" y="3340100"/>
            <a:ext cx="5956300" cy="1270000"/>
            <a:chOff x="1651000" y="3340100"/>
            <a:chExt cx="5956300" cy="127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4279900" y="3340100"/>
              <a:ext cx="3327400" cy="1270000"/>
              <a:chOff x="4279900" y="3340100"/>
              <a:chExt cx="3327400" cy="12700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61000" y="3340100"/>
                <a:ext cx="2146300" cy="1270000"/>
                <a:chOff x="5461000" y="3340100"/>
                <a:chExt cx="2146300" cy="127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769100" y="3340100"/>
                  <a:ext cx="838200" cy="1270000"/>
                  <a:chOff x="6769100" y="3340100"/>
                  <a:chExt cx="838200" cy="12700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7594600" y="4279900"/>
                    <a:ext cx="12700" cy="304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flipV="1">
                    <a:off x="7213600" y="4584700"/>
                    <a:ext cx="3810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6" name="Straight Connector 35"/>
                  <p:cNvCxnSpPr/>
                  <p:nvPr/>
                </p:nvCxnSpPr>
                <p:spPr bwMode="auto">
                  <a:xfrm>
                    <a:off x="7213600" y="3352800"/>
                    <a:ext cx="12700" cy="1257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6769100" y="3340100"/>
                    <a:ext cx="4318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 flipH="1">
                    <a:off x="6769100" y="3340100"/>
                    <a:ext cx="12700" cy="241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2865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flipV="1">
                  <a:off x="59055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59055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54610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 flipH="1">
                  <a:off x="54610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279900" y="3340100"/>
                <a:ext cx="838200" cy="1270000"/>
                <a:chOff x="4279900" y="3340100"/>
                <a:chExt cx="838200" cy="1270000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51054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flipV="1">
                  <a:off x="47244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>
                  <a:off x="47244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>
                  <a:off x="42799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flipH="1">
                  <a:off x="42799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16510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9972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6" name="Group 115"/>
          <p:cNvGrpSpPr/>
          <p:nvPr/>
        </p:nvGrpSpPr>
        <p:grpSpPr>
          <a:xfrm>
            <a:off x="2255754" y="4419600"/>
            <a:ext cx="5632617" cy="548620"/>
            <a:chOff x="2255754" y="4419600"/>
            <a:chExt cx="5632617" cy="548620"/>
          </a:xfrm>
        </p:grpSpPr>
        <p:sp>
          <p:nvSpPr>
            <p:cNvPr id="117" name="TextBox 116"/>
            <p:cNvSpPr txBox="1"/>
            <p:nvPr/>
          </p:nvSpPr>
          <p:spPr>
            <a:xfrm>
              <a:off x="7373854" y="4419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02254" y="44196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94154" y="44323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51154" y="4445000"/>
              <a:ext cx="515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55754" y="44450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451100" y="5524500"/>
            <a:ext cx="453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“ripple carry”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4568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612900" y="4254500"/>
            <a:ext cx="6324600" cy="673100"/>
            <a:chOff x="1612900" y="4254500"/>
            <a:chExt cx="6324600" cy="6731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937500" y="42799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69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3848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2037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28956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61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2" name="Straight Connector 141"/>
          <p:cNvCxnSpPr/>
          <p:nvPr/>
        </p:nvCxnSpPr>
        <p:spPr bwMode="auto">
          <a:xfrm>
            <a:off x="1257300" y="42672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V="1">
            <a:off x="876300" y="45720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259" name="TextBox 258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651000" y="3340100"/>
            <a:ext cx="5956300" cy="1270000"/>
            <a:chOff x="1651000" y="3340100"/>
            <a:chExt cx="5956300" cy="127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4279900" y="3340100"/>
              <a:ext cx="3327400" cy="1270000"/>
              <a:chOff x="4279900" y="3340100"/>
              <a:chExt cx="3327400" cy="12700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61000" y="3340100"/>
                <a:ext cx="2146300" cy="1270000"/>
                <a:chOff x="5461000" y="3340100"/>
                <a:chExt cx="2146300" cy="127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769100" y="3340100"/>
                  <a:ext cx="838200" cy="1270000"/>
                  <a:chOff x="6769100" y="3340100"/>
                  <a:chExt cx="838200" cy="12700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7594600" y="4279900"/>
                    <a:ext cx="12700" cy="304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flipV="1">
                    <a:off x="7213600" y="4584700"/>
                    <a:ext cx="3810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6" name="Straight Connector 35"/>
                  <p:cNvCxnSpPr/>
                  <p:nvPr/>
                </p:nvCxnSpPr>
                <p:spPr bwMode="auto">
                  <a:xfrm>
                    <a:off x="7213600" y="3352800"/>
                    <a:ext cx="12700" cy="1257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6769100" y="3340100"/>
                    <a:ext cx="4318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 flipH="1">
                    <a:off x="6769100" y="3340100"/>
                    <a:ext cx="12700" cy="241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2865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flipV="1">
                  <a:off x="59055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59055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54610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 flipH="1">
                  <a:off x="54610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279900" y="3340100"/>
                <a:ext cx="838200" cy="1270000"/>
                <a:chOff x="4279900" y="3340100"/>
                <a:chExt cx="838200" cy="1270000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51054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flipV="1">
                  <a:off x="47244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>
                  <a:off x="47244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>
                  <a:off x="42799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flipH="1">
                  <a:off x="42799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16510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9972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6" name="Group 115"/>
          <p:cNvGrpSpPr/>
          <p:nvPr/>
        </p:nvGrpSpPr>
        <p:grpSpPr>
          <a:xfrm>
            <a:off x="2255754" y="4419600"/>
            <a:ext cx="5632617" cy="548620"/>
            <a:chOff x="2255754" y="4419600"/>
            <a:chExt cx="5632617" cy="548620"/>
          </a:xfrm>
        </p:grpSpPr>
        <p:sp>
          <p:nvSpPr>
            <p:cNvPr id="117" name="TextBox 116"/>
            <p:cNvSpPr txBox="1"/>
            <p:nvPr/>
          </p:nvSpPr>
          <p:spPr>
            <a:xfrm>
              <a:off x="7373854" y="4419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02254" y="44196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94154" y="44323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51154" y="4445000"/>
              <a:ext cx="515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55754" y="44450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0922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003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95700" y="36934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14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1595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404100" y="3708112"/>
            <a:ext cx="7606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half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51100" y="5524500"/>
            <a:ext cx="453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“ripple carry”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9902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54100" y="3594100"/>
            <a:ext cx="7099300" cy="685800"/>
            <a:chOff x="1054100" y="3594100"/>
            <a:chExt cx="7099300" cy="685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7378700" y="36195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68400" y="2933700"/>
            <a:ext cx="6451600" cy="673100"/>
            <a:chOff x="1168400" y="2933700"/>
            <a:chExt cx="6451600" cy="673100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620000" y="29591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24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9403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37592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24511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168400" y="29337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612900" y="4254500"/>
            <a:ext cx="6324600" cy="673100"/>
            <a:chOff x="1612900" y="4254500"/>
            <a:chExt cx="6324600" cy="6731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7937500" y="42799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69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3848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>
              <a:off x="42037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28956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612900" y="4254500"/>
              <a:ext cx="0" cy="6477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2" name="Straight Connector 141"/>
          <p:cNvCxnSpPr/>
          <p:nvPr/>
        </p:nvCxnSpPr>
        <p:spPr bwMode="auto">
          <a:xfrm>
            <a:off x="1257300" y="42672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V="1">
            <a:off x="876300" y="45720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7699" y="4470400"/>
            <a:ext cx="7679094" cy="878820"/>
            <a:chOff x="647699" y="4470400"/>
            <a:chExt cx="7679094" cy="878820"/>
          </a:xfrm>
        </p:grpSpPr>
        <p:sp>
          <p:nvSpPr>
            <p:cNvPr id="259" name="TextBox 258"/>
            <p:cNvSpPr txBox="1"/>
            <p:nvPr/>
          </p:nvSpPr>
          <p:spPr>
            <a:xfrm flipH="1">
              <a:off x="647699" y="4470400"/>
              <a:ext cx="622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1397000" y="4787900"/>
              <a:ext cx="6929793" cy="561320"/>
              <a:chOff x="1397000" y="4787900"/>
              <a:chExt cx="6929793" cy="561320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7785100" y="47879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0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413500" y="4787900"/>
                <a:ext cx="5033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1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105400" y="48006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2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39624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667000" y="48133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4</a:t>
                </a:r>
                <a:endParaRPr lang="en-US" sz="2800" dirty="0" smtClean="0">
                  <a:latin typeface="Comic Sans MS" pitchFamily="66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397000" y="4826000"/>
                <a:ext cx="541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 smtClean="0">
                    <a:latin typeface="Comic Sans MS" pitchFamily="66" charset="0"/>
                  </a:rPr>
                  <a:t>d</a:t>
                </a:r>
                <a:r>
                  <a:rPr lang="en-US" sz="2800" baseline="-25000" dirty="0" smtClean="0">
                    <a:latin typeface="Comic Sans MS" pitchFamily="66" charset="0"/>
                  </a:rPr>
                  <a:t>5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651000" y="3340100"/>
            <a:ext cx="5956300" cy="1270000"/>
            <a:chOff x="1651000" y="3340100"/>
            <a:chExt cx="5956300" cy="127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4279900" y="3340100"/>
              <a:ext cx="3327400" cy="1270000"/>
              <a:chOff x="4279900" y="3340100"/>
              <a:chExt cx="3327400" cy="12700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61000" y="3340100"/>
                <a:ext cx="2146300" cy="1270000"/>
                <a:chOff x="5461000" y="3340100"/>
                <a:chExt cx="2146300" cy="12700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6769100" y="3340100"/>
                  <a:ext cx="838200" cy="1270000"/>
                  <a:chOff x="6769100" y="3340100"/>
                  <a:chExt cx="838200" cy="12700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 bwMode="auto">
                  <a:xfrm>
                    <a:off x="7594600" y="4279900"/>
                    <a:ext cx="12700" cy="304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 flipV="1">
                    <a:off x="7213600" y="4584700"/>
                    <a:ext cx="3810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36" name="Straight Connector 35"/>
                  <p:cNvCxnSpPr/>
                  <p:nvPr/>
                </p:nvCxnSpPr>
                <p:spPr bwMode="auto">
                  <a:xfrm>
                    <a:off x="7213600" y="3352800"/>
                    <a:ext cx="12700" cy="1257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2" name="Straight Connector 41"/>
                  <p:cNvCxnSpPr/>
                  <p:nvPr/>
                </p:nvCxnSpPr>
                <p:spPr bwMode="auto">
                  <a:xfrm>
                    <a:off x="6769100" y="3340100"/>
                    <a:ext cx="431800" cy="254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/>
                  <p:nvPr/>
                </p:nvCxnSpPr>
                <p:spPr bwMode="auto">
                  <a:xfrm flipH="1">
                    <a:off x="6769100" y="3340100"/>
                    <a:ext cx="12700" cy="2413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82" name="Straight Connector 81"/>
                <p:cNvCxnSpPr/>
                <p:nvPr/>
              </p:nvCxnSpPr>
              <p:spPr bwMode="auto">
                <a:xfrm>
                  <a:off x="62865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3" name="Straight Connector 82"/>
                <p:cNvCxnSpPr/>
                <p:nvPr/>
              </p:nvCxnSpPr>
              <p:spPr bwMode="auto">
                <a:xfrm flipV="1">
                  <a:off x="59055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/>
                <p:cNvCxnSpPr/>
                <p:nvPr/>
              </p:nvCxnSpPr>
              <p:spPr bwMode="auto">
                <a:xfrm>
                  <a:off x="59055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/>
                <p:cNvCxnSpPr/>
                <p:nvPr/>
              </p:nvCxnSpPr>
              <p:spPr bwMode="auto">
                <a:xfrm>
                  <a:off x="54610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/>
                <p:cNvCxnSpPr/>
                <p:nvPr/>
              </p:nvCxnSpPr>
              <p:spPr bwMode="auto">
                <a:xfrm flipH="1">
                  <a:off x="54610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279900" y="3340100"/>
                <a:ext cx="838200" cy="1270000"/>
                <a:chOff x="4279900" y="3340100"/>
                <a:chExt cx="838200" cy="1270000"/>
              </a:xfrm>
            </p:grpSpPr>
            <p:cxnSp>
              <p:nvCxnSpPr>
                <p:cNvPr id="106" name="Straight Connector 105"/>
                <p:cNvCxnSpPr/>
                <p:nvPr/>
              </p:nvCxnSpPr>
              <p:spPr bwMode="auto">
                <a:xfrm>
                  <a:off x="5105400" y="4279900"/>
                  <a:ext cx="12700" cy="3048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 bwMode="auto">
                <a:xfrm flipV="1">
                  <a:off x="4724400" y="4584700"/>
                  <a:ext cx="3810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>
                  <a:off x="4724400" y="3352800"/>
                  <a:ext cx="12700" cy="1257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>
                  <a:off x="4279900" y="3340100"/>
                  <a:ext cx="431800" cy="254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 flipH="1">
                  <a:off x="4279900" y="3340100"/>
                  <a:ext cx="12700" cy="2413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91" name="Group 90"/>
            <p:cNvGrpSpPr/>
            <p:nvPr/>
          </p:nvGrpSpPr>
          <p:grpSpPr>
            <a:xfrm>
              <a:off x="16510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2" name="Straight Connector 91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Group 96"/>
            <p:cNvGrpSpPr/>
            <p:nvPr/>
          </p:nvGrpSpPr>
          <p:grpSpPr>
            <a:xfrm>
              <a:off x="2997200" y="3340100"/>
              <a:ext cx="838200" cy="1270000"/>
              <a:chOff x="4279900" y="3340100"/>
              <a:chExt cx="838200" cy="1270000"/>
            </a:xfrm>
          </p:grpSpPr>
          <p:cxnSp>
            <p:nvCxnSpPr>
              <p:cNvPr id="98" name="Straight Connector 97"/>
              <p:cNvCxnSpPr/>
              <p:nvPr/>
            </p:nvCxnSpPr>
            <p:spPr bwMode="auto">
              <a:xfrm>
                <a:off x="5105400" y="4279900"/>
                <a:ext cx="12700" cy="304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flipV="1">
                <a:off x="4724400" y="4584700"/>
                <a:ext cx="3810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>
                <a:off x="4724400" y="3352800"/>
                <a:ext cx="12700" cy="1257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/>
              <p:cNvCxnSpPr/>
              <p:nvPr/>
            </p:nvCxnSpPr>
            <p:spPr bwMode="auto">
              <a:xfrm>
                <a:off x="4279900" y="3340100"/>
                <a:ext cx="431800" cy="25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>
                <a:off x="4279900" y="3340100"/>
                <a:ext cx="12700" cy="2413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16" name="Group 115"/>
          <p:cNvGrpSpPr/>
          <p:nvPr/>
        </p:nvGrpSpPr>
        <p:grpSpPr>
          <a:xfrm>
            <a:off x="2255754" y="4419600"/>
            <a:ext cx="5632617" cy="548620"/>
            <a:chOff x="2255754" y="4419600"/>
            <a:chExt cx="5632617" cy="548620"/>
          </a:xfrm>
        </p:grpSpPr>
        <p:sp>
          <p:nvSpPr>
            <p:cNvPr id="117" name="TextBox 116"/>
            <p:cNvSpPr txBox="1"/>
            <p:nvPr/>
          </p:nvSpPr>
          <p:spPr>
            <a:xfrm>
              <a:off x="7373854" y="4419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02254" y="44196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94154" y="44323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551154" y="4445000"/>
              <a:ext cx="515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55754" y="44450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0922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4003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95700" y="36934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8514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159500" y="37061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315200" y="3631912"/>
            <a:ext cx="884327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½</a:t>
            </a:r>
            <a:r>
              <a:rPr lang="en-US" sz="2000" dirty="0" smtClean="0">
                <a:latin typeface="Comic Sans MS" pitchFamily="66" charset="0"/>
              </a:rPr>
              <a:t>add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51100" y="5524500"/>
            <a:ext cx="4530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“ripple carry”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5893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54100" y="3594100"/>
            <a:ext cx="7158127" cy="660400"/>
            <a:chOff x="1054100" y="3594100"/>
            <a:chExt cx="7158127" cy="6604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13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8260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36449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3368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054100" y="3594100"/>
              <a:ext cx="774700" cy="660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>
                    <a:alpha val="0"/>
                  </a:schemeClr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27900" y="3606512"/>
              <a:ext cx="88432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tx1">
                      <a:alpha val="0"/>
                    </a:schemeClr>
                  </a:solidFill>
                  <a:latin typeface="Comic Sans MS" pitchFamily="66" charset="0"/>
                </a:rPr>
                <a:t>½</a:t>
              </a:r>
              <a:r>
                <a:rPr lang="en-US" sz="2000" dirty="0" smtClean="0">
                  <a:solidFill>
                    <a:schemeClr val="tx1">
                      <a:alpha val="0"/>
                    </a:schemeClr>
                  </a:solidFill>
                  <a:latin typeface="Comic Sans MS" pitchFamily="66" charset="0"/>
                </a:rPr>
                <a:t>add</a:t>
              </a:r>
              <a:endParaRPr lang="en-US" sz="4000" dirty="0" smtClean="0">
                <a:solidFill>
                  <a:schemeClr val="tx1">
                    <a:alpha val="0"/>
                  </a:schemeClr>
                </a:solidFill>
                <a:latin typeface="Comic Sans MS" pitchFamily="66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722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8641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6830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3749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92200" y="3668067"/>
            <a:ext cx="66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full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378700" y="3619500"/>
            <a:ext cx="774700" cy="660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3200"/>
            <a:ext cx="6007100" cy="1066800"/>
          </a:xfrm>
        </p:spPr>
        <p:txBody>
          <a:bodyPr/>
          <a:lstStyle/>
          <a:p>
            <a:r>
              <a:rPr lang="en-US" dirty="0" smtClean="0"/>
              <a:t>Binary addition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937500" y="42799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7594600" y="42799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7213600" y="45847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213600" y="3352800"/>
            <a:ext cx="12700" cy="1257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692900" y="42545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6769100" y="3340100"/>
            <a:ext cx="4318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>
            <a:off x="6769100" y="3340100"/>
            <a:ext cx="12700" cy="241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6286500" y="42799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V="1">
            <a:off x="5905500" y="45847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5905500" y="3352800"/>
            <a:ext cx="12700" cy="1257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5384800" y="42545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5461000" y="3340100"/>
            <a:ext cx="4318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H="1">
            <a:off x="5461000" y="3340100"/>
            <a:ext cx="12700" cy="241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5105400" y="42799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V="1">
            <a:off x="4724400" y="45847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724400" y="3352800"/>
            <a:ext cx="12700" cy="1257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4203700" y="42545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>
            <a:off x="4279900" y="3340100"/>
            <a:ext cx="4318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flipH="1">
            <a:off x="4279900" y="3340100"/>
            <a:ext cx="12700" cy="241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3797300" y="42799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V="1">
            <a:off x="3416300" y="45847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3416300" y="3352800"/>
            <a:ext cx="12700" cy="1257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2895600" y="42545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2971800" y="3340100"/>
            <a:ext cx="4318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H="1">
            <a:off x="2971800" y="3340100"/>
            <a:ext cx="12700" cy="241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>
            <a:off x="2514600" y="42799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/>
          <p:nvPr/>
        </p:nvCxnSpPr>
        <p:spPr bwMode="auto">
          <a:xfrm flipV="1">
            <a:off x="2133600" y="45847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>
            <a:off x="2133600" y="3352800"/>
            <a:ext cx="12700" cy="1257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620000" y="29591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248400" y="29337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4940300" y="29337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3759200" y="29337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2451100" y="29337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/>
          <p:nvPr/>
        </p:nvCxnSpPr>
        <p:spPr bwMode="auto">
          <a:xfrm>
            <a:off x="1168400" y="29337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1447800" y="2095500"/>
            <a:ext cx="6451600" cy="1511300"/>
            <a:chOff x="1447800" y="2095500"/>
            <a:chExt cx="6451600" cy="15113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7899400" y="21209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52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52197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>
              <a:off x="40386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27305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447800" y="2095500"/>
              <a:ext cx="0" cy="1485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5" name="Straight Connector 134"/>
          <p:cNvCxnSpPr/>
          <p:nvPr/>
        </p:nvCxnSpPr>
        <p:spPr bwMode="auto">
          <a:xfrm>
            <a:off x="1612900" y="4254500"/>
            <a:ext cx="0" cy="647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/>
          <p:cNvCxnSpPr/>
          <p:nvPr/>
        </p:nvCxnSpPr>
        <p:spPr bwMode="auto">
          <a:xfrm>
            <a:off x="1689100" y="3340100"/>
            <a:ext cx="4318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/>
          <p:cNvCxnSpPr/>
          <p:nvPr/>
        </p:nvCxnSpPr>
        <p:spPr bwMode="auto">
          <a:xfrm flipH="1">
            <a:off x="1689100" y="3340100"/>
            <a:ext cx="12700" cy="2413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>
            <a:off x="1257300" y="4267200"/>
            <a:ext cx="127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 flipV="1">
            <a:off x="876300" y="4572000"/>
            <a:ext cx="381000" cy="2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2" name="Group 151"/>
          <p:cNvGrpSpPr/>
          <p:nvPr/>
        </p:nvGrpSpPr>
        <p:grpSpPr>
          <a:xfrm>
            <a:off x="1231900" y="1549400"/>
            <a:ext cx="6902617" cy="561320"/>
            <a:chOff x="1231900" y="1079500"/>
            <a:chExt cx="6902617" cy="561320"/>
          </a:xfrm>
        </p:grpSpPr>
        <p:sp>
          <p:nvSpPr>
            <p:cNvPr id="146" name="TextBox 145"/>
            <p:cNvSpPr txBox="1"/>
            <p:nvPr/>
          </p:nvSpPr>
          <p:spPr>
            <a:xfrm>
              <a:off x="7620000" y="10795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48400" y="10795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940300" y="10922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73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1900" y="11049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31900" y="1117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a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97000" y="4787900"/>
            <a:ext cx="6929793" cy="561320"/>
            <a:chOff x="1397000" y="4787900"/>
            <a:chExt cx="6929793" cy="561320"/>
          </a:xfrm>
        </p:grpSpPr>
        <p:sp>
          <p:nvSpPr>
            <p:cNvPr id="154" name="TextBox 153"/>
            <p:cNvSpPr txBox="1"/>
            <p:nvPr/>
          </p:nvSpPr>
          <p:spPr>
            <a:xfrm>
              <a:off x="7785100" y="4787900"/>
              <a:ext cx="541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d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413500" y="4787900"/>
              <a:ext cx="503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d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105400" y="4800600"/>
              <a:ext cx="541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d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962400" y="4813300"/>
              <a:ext cx="541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d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67000" y="4813300"/>
              <a:ext cx="541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d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397000" y="4826000"/>
              <a:ext cx="541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d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89000" y="2349500"/>
            <a:ext cx="6931897" cy="561320"/>
            <a:chOff x="889000" y="2349500"/>
            <a:chExt cx="6931897" cy="561320"/>
          </a:xfrm>
        </p:grpSpPr>
        <p:sp>
          <p:nvSpPr>
            <p:cNvPr id="161" name="TextBox 160"/>
            <p:cNvSpPr txBox="1"/>
            <p:nvPr/>
          </p:nvSpPr>
          <p:spPr>
            <a:xfrm>
              <a:off x="7277100" y="23495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05500" y="2349500"/>
              <a:ext cx="505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97400" y="23622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4544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159000" y="23749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89000" y="2387600"/>
              <a:ext cx="5437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b</a:t>
              </a:r>
              <a:r>
                <a:rPr lang="en-US" sz="2800" baseline="-25000" dirty="0" smtClean="0"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55754" y="4419600"/>
            <a:ext cx="5632617" cy="548620"/>
            <a:chOff x="2255754" y="4419600"/>
            <a:chExt cx="5632617" cy="548620"/>
          </a:xfrm>
        </p:grpSpPr>
        <p:sp>
          <p:nvSpPr>
            <p:cNvPr id="254" name="TextBox 253"/>
            <p:cNvSpPr txBox="1"/>
            <p:nvPr/>
          </p:nvSpPr>
          <p:spPr>
            <a:xfrm>
              <a:off x="7373854" y="44196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0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6002254" y="4419600"/>
              <a:ext cx="476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1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694154" y="44323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2</a:t>
              </a:r>
              <a:endParaRPr lang="en-US" sz="2800" dirty="0" smtClean="0">
                <a:latin typeface="Comic Sans MS" pitchFamily="66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551154" y="4445000"/>
              <a:ext cx="515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255754" y="4445000"/>
              <a:ext cx="514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 smtClean="0">
                  <a:latin typeface="Comic Sans MS" pitchFamily="66" charset="0"/>
                </a:rPr>
                <a:t>c</a:t>
              </a:r>
              <a:r>
                <a:rPr lang="en-US" sz="2800" baseline="-25000" dirty="0" smtClean="0">
                  <a:latin typeface="Comic Sans MS" pitchFamily="66" charset="0"/>
                </a:rPr>
                <a:t>4</a:t>
              </a:r>
              <a:endParaRPr lang="en-US" sz="2800" dirty="0" smtClean="0">
                <a:latin typeface="Comic Sans MS" pitchFamily="66" charset="0"/>
              </a:endParaRPr>
            </a:p>
          </p:txBody>
        </p:sp>
      </p:grpSp>
      <p:sp>
        <p:nvSpPr>
          <p:cNvPr id="259" name="TextBox 258"/>
          <p:cNvSpPr txBox="1"/>
          <p:nvPr/>
        </p:nvSpPr>
        <p:spPr>
          <a:xfrm flipH="1">
            <a:off x="647699" y="4470400"/>
            <a:ext cx="62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c</a:t>
            </a:r>
            <a:r>
              <a:rPr lang="en-US" sz="2800" baseline="-25000" dirty="0" smtClean="0">
                <a:latin typeface="Comic Sans MS" pitchFamily="66" charset="0"/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315200" y="3631912"/>
            <a:ext cx="884327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½</a:t>
            </a:r>
            <a:r>
              <a:rPr lang="en-US" sz="2000" dirty="0" smtClean="0">
                <a:latin typeface="Comic Sans MS" pitchFamily="66" charset="0"/>
              </a:rPr>
              <a:t>add</a:t>
            </a:r>
            <a:endParaRPr lang="en-US" sz="4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6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81930" y="6553200"/>
            <a:ext cx="1562071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63332" y="213929"/>
            <a:ext cx="4061861" cy="954472"/>
          </a:xfrm>
        </p:spPr>
        <p:txBody>
          <a:bodyPr/>
          <a:lstStyle/>
          <a:p>
            <a:r>
              <a:rPr lang="en-US" sz="4800" dirty="0" smtClean="0"/>
              <a:t>half Adder</a:t>
            </a:r>
            <a:endParaRPr lang="en-US" sz="4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506108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0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275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13001" y="3221038"/>
            <a:ext cx="4265612" cy="2756242"/>
            <a:chOff x="1854201" y="3436938"/>
            <a:chExt cx="4265612" cy="2756242"/>
          </a:xfrm>
        </p:grpSpPr>
        <p:pic>
          <p:nvPicPr>
            <p:cNvPr id="28774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54201" y="3436938"/>
              <a:ext cx="4265612" cy="2756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Rectangle 14"/>
            <p:cNvSpPr/>
            <p:nvPr/>
          </p:nvSpPr>
          <p:spPr>
            <a:xfrm>
              <a:off x="2578100" y="3454400"/>
              <a:ext cx="2832100" cy="2608262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FFFF"/>
                </a:solidFill>
                <a:latin typeface="Times New Roman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81930" y="6553200"/>
            <a:ext cx="1562071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63332" y="213929"/>
            <a:ext cx="4061861" cy="954472"/>
          </a:xfrm>
        </p:spPr>
        <p:txBody>
          <a:bodyPr/>
          <a:lstStyle/>
          <a:p>
            <a:r>
              <a:rPr lang="en-US" sz="4800" dirty="0" smtClean="0"/>
              <a:t>half Adder</a:t>
            </a:r>
            <a:endParaRPr lang="en-US" sz="4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51628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0350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>
                <a:solidFill>
                  <a:srgbClr val="FFFFFF"/>
                </a:solidFill>
                <a:latin typeface="Times New Roman"/>
              </a:endParaRP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  <a:endParaRPr lang="en-US" sz="2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  <a:endParaRPr lang="en-US" sz="2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baseline="-25000" dirty="0" err="1" smtClean="0">
                  <a:solidFill>
                    <a:srgbClr val="000000"/>
                  </a:solidFill>
                  <a:latin typeface="Comic Sans MS" pitchFamily="66" charset="0"/>
                </a:rPr>
                <a:t>in</a:t>
              </a:r>
              <a:endParaRPr lang="en-US" baseline="-250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out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502691" y="6540057"/>
            <a:ext cx="158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propositional ops.</a:t>
            </a:r>
            <a:fld id="{0150943C-9303-41DF-A6FA-7E32D6C5D18E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20</a:t>
            </a:fld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960423" y="276412"/>
            <a:ext cx="3199077" cy="904688"/>
          </a:xfrm>
        </p:spPr>
        <p:txBody>
          <a:bodyPr/>
          <a:lstStyle/>
          <a:p>
            <a:r>
              <a:rPr lang="en-US" sz="4800" dirty="0" smtClean="0"/>
              <a:t>full Adder</a:t>
            </a:r>
            <a:endParaRPr lang="en-US" sz="48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1271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95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700" y="4318000"/>
            <a:ext cx="1240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half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14863" y="3797300"/>
            <a:ext cx="1240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half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271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54000"/>
            <a:ext cx="6337300" cy="1206500"/>
          </a:xfrm>
        </p:spPr>
        <p:txBody>
          <a:bodyPr/>
          <a:lstStyle/>
          <a:p>
            <a:r>
              <a:rPr lang="en-US" sz="4400" dirty="0" smtClean="0"/>
              <a:t>Ripple Carry formulas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130858"/>
              </p:ext>
            </p:extLst>
          </p:nvPr>
        </p:nvGraphicFramePr>
        <p:xfrm>
          <a:off x="1435100" y="3048000"/>
          <a:ext cx="7332663" cy="26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3" name="Equation" r:id="rId3" imgW="5232400" imgH="1917700" progId="Equation.DSMT4">
                  <p:embed/>
                </p:oleObj>
              </mc:Choice>
              <mc:Fallback>
                <p:oleObj name="Equation" r:id="rId3" imgW="5232400" imgH="191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048000"/>
                        <a:ext cx="7332663" cy="2687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31774"/>
              </p:ext>
            </p:extLst>
          </p:nvPr>
        </p:nvGraphicFramePr>
        <p:xfrm>
          <a:off x="1598613" y="1168400"/>
          <a:ext cx="4038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4" name="Equation" r:id="rId5" imgW="2692400" imgH="1295400" progId="Equation.DSMT4">
                  <p:embed/>
                </p:oleObj>
              </mc:Choice>
              <mc:Fallback>
                <p:oleObj name="Equation" r:id="rId5" imgW="26924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168400"/>
                        <a:ext cx="4038600" cy="1943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1635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8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9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2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3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4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5637" y="6553200"/>
            <a:ext cx="1518364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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3251DA95-B240-47FE-901D-B78FC8E8E532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Java Logical Expressions:</a:t>
            </a:r>
          </a:p>
        </p:txBody>
      </p:sp>
    </p:spTree>
    <p:extLst>
      <p:ext uri="{BB962C8B-B14F-4D97-AF65-F5344CB8AC3E}">
        <p14:creationId xmlns:p14="http://schemas.microsoft.com/office/powerpoint/2010/main" val="409261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8109</TotalTime>
  <Words>639</Words>
  <Application>Microsoft Macintosh PowerPoint</Application>
  <PresentationFormat>On-screen Show (4:3)</PresentationFormat>
  <Paragraphs>306</Paragraphs>
  <Slides>21</Slides>
  <Notes>13</Notes>
  <HiddenSlides>3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6.042 Lecture Template</vt:lpstr>
      <vt:lpstr>1_6.042 Lecture Template</vt:lpstr>
      <vt:lpstr>2_6.042 Lecture Template</vt:lpstr>
      <vt:lpstr>Equation</vt:lpstr>
      <vt:lpstr>MathType 6.0 Equation</vt:lpstr>
      <vt:lpstr>Propositional Operators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Other Applications</vt:lpstr>
      <vt:lpstr>Digital Logic</vt:lpstr>
      <vt:lpstr> Adding in binary</vt:lpstr>
      <vt:lpstr>Adding in binary</vt:lpstr>
      <vt:lpstr>Binary addition circuit</vt:lpstr>
      <vt:lpstr>Binary addition circuit</vt:lpstr>
      <vt:lpstr>Binary addition circuit</vt:lpstr>
      <vt:lpstr>Binary addition circuit</vt:lpstr>
      <vt:lpstr>Binary addition circuit</vt:lpstr>
      <vt:lpstr>half Adder</vt:lpstr>
      <vt:lpstr>half Adder</vt:lpstr>
      <vt:lpstr>full Adder</vt:lpstr>
      <vt:lpstr>Ripple Carry formulas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690</cp:revision>
  <cp:lastPrinted>2015-02-09T22:00:47Z</cp:lastPrinted>
  <dcterms:created xsi:type="dcterms:W3CDTF">2011-02-09T15:01:58Z</dcterms:created>
  <dcterms:modified xsi:type="dcterms:W3CDTF">2015-02-09T22:00:59Z</dcterms:modified>
</cp:coreProperties>
</file>