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embedTrueTypeFonts="1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462" r:id="rId2"/>
    <p:sldId id="463" r:id="rId3"/>
    <p:sldId id="472" r:id="rId4"/>
    <p:sldId id="484" r:id="rId5"/>
    <p:sldId id="516" r:id="rId6"/>
    <p:sldId id="473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14" r:id="rId16"/>
    <p:sldId id="488" r:id="rId17"/>
    <p:sldId id="480" r:id="rId18"/>
    <p:sldId id="465" r:id="rId19"/>
    <p:sldId id="491" r:id="rId20"/>
    <p:sldId id="492" r:id="rId21"/>
    <p:sldId id="494" r:id="rId22"/>
    <p:sldId id="495" r:id="rId23"/>
    <p:sldId id="496" r:id="rId24"/>
    <p:sldId id="500" r:id="rId25"/>
    <p:sldId id="513" r:id="rId26"/>
    <p:sldId id="515" r:id="rId27"/>
    <p:sldId id="517" r:id="rId28"/>
    <p:sldId id="518" r:id="rId29"/>
    <p:sldId id="476" r:id="rId30"/>
    <p:sldId id="477" r:id="rId31"/>
    <p:sldId id="478" r:id="rId32"/>
    <p:sldId id="511" r:id="rId33"/>
    <p:sldId id="487" r:id="rId34"/>
    <p:sldId id="486" r:id="rId35"/>
    <p:sldId id="489" r:id="rId36"/>
    <p:sldId id="512" r:id="rId37"/>
    <p:sldId id="497" r:id="rId38"/>
  </p:sldIdLst>
  <p:sldSz cx="9144000" cy="6858000" type="letter"/>
  <p:notesSz cx="7315200" cy="9601200"/>
  <p:embeddedFontLst>
    <p:embeddedFont>
      <p:font typeface="Comic Sans MS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  <p:embeddedFont>
      <p:font typeface="Euclid Extra" charset="2"/>
      <p:regular r:id="rId47"/>
      <p:bold r:id="rId48"/>
    </p:embeddedFont>
  </p:embeddedFontLst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8000"/>
    <a:srgbClr val="003399"/>
    <a:srgbClr val="E1F9FF"/>
    <a:srgbClr val="DDFFFF"/>
    <a:srgbClr val="FFFF00"/>
    <a:srgbClr val="008380"/>
    <a:srgbClr val="E2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8" autoAdjust="0"/>
    <p:restoredTop sz="94523" autoAdjust="0"/>
  </p:normalViewPr>
  <p:slideViewPr>
    <p:cSldViewPr showGuides="1">
      <p:cViewPr varScale="1">
        <p:scale>
          <a:sx n="129" d="100"/>
          <a:sy n="129" d="100"/>
        </p:scale>
        <p:origin x="-296" y="-11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43" Type="http://schemas.openxmlformats.org/officeDocument/2006/relationships/font" Target="fonts/font3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gs" Target="tags/tag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5.fntdata"/><Relationship Id="rId42" Type="http://schemas.openxmlformats.org/officeDocument/2006/relationships/font" Target="fonts/font2.fntdata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font" Target="fonts/font4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2761674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March 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68608" y="6553200"/>
            <a:ext cx="6753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5M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5" name="Group 58"/>
          <p:cNvGrpSpPr/>
          <p:nvPr/>
        </p:nvGrpSpPr>
        <p:grpSpPr>
          <a:xfrm>
            <a:off x="4651498" y="22098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5204066" y="3505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91200" y="35052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4600" y="35300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4600" y="41910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61"/>
          <p:cNvGrpSpPr/>
          <p:nvPr/>
        </p:nvGrpSpPr>
        <p:grpSpPr>
          <a:xfrm>
            <a:off x="6934200" y="22098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52800" y="4953000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err="1" smtClean="0"/>
              <a:t>j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5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grpSp>
        <p:nvGrpSpPr>
          <p:cNvPr id="3" name="Group 46"/>
          <p:cNvGrpSpPr/>
          <p:nvPr/>
        </p:nvGrpSpPr>
        <p:grpSpPr>
          <a:xfrm>
            <a:off x="3276600" y="10668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2590800" y="17526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2466" y="17526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302" y="30480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3279898" y="17526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832466" y="3048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3048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000" y="30728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9168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3302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16302" y="37338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53000" y="3733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1"/>
          <p:cNvGrpSpPr/>
          <p:nvPr/>
        </p:nvGrpSpPr>
        <p:grpSpPr>
          <a:xfrm>
            <a:off x="5562600" y="17526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90600" y="4419600"/>
            <a:ext cx="694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b="1" dirty="0" err="1" smtClean="0"/>
              <a:t>⋅</a:t>
            </a:r>
            <a:r>
              <a:rPr lang="en-US" sz="5400" dirty="0" err="1" smtClean="0"/>
              <a:t>C</a:t>
            </a:r>
            <a:r>
              <a:rPr lang="en-US" sz="5400" baseline="-25000" dirty="0" err="1" smtClean="0"/>
              <a:t>jk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j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k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1125794" y="5181600"/>
          <a:ext cx="3370006" cy="1514061"/>
        </p:xfrm>
        <a:graphic>
          <a:graphicData uri="http://schemas.openxmlformats.org/presentationml/2006/ole">
            <p:oleObj spid="_x0000_s503810" name="Equation" r:id="rId3" imgW="876240" imgH="39348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619775" y="5305961"/>
            <a:ext cx="4219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 length 2 paths</a:t>
            </a:r>
          </a:p>
          <a:p>
            <a:r>
              <a:rPr lang="en-US" sz="4000" dirty="0" smtClean="0"/>
              <a:t>    from </a:t>
            </a:r>
            <a:r>
              <a:rPr lang="en-US" sz="4000" dirty="0" err="1" smtClean="0"/>
              <a:t>i</a:t>
            </a:r>
            <a:r>
              <a:rPr lang="en-US" sz="4000" dirty="0" smtClean="0"/>
              <a:t> to k</a:t>
            </a:r>
            <a:endParaRPr lang="en-US" sz="4000" dirty="0"/>
          </a:p>
        </p:txBody>
      </p:sp>
      <p:sp useBgFill="1">
        <p:nvSpPr>
          <p:cNvPr id="62" name="TextBox 61"/>
          <p:cNvSpPr txBox="1"/>
          <p:nvPr/>
        </p:nvSpPr>
        <p:spPr>
          <a:xfrm>
            <a:off x="4642103" y="5332274"/>
            <a:ext cx="4044697" cy="123110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(C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)</a:t>
            </a:r>
            <a:r>
              <a:rPr lang="en-US" sz="5400" baseline="-25000" dirty="0" err="1" smtClean="0"/>
              <a:t>ik</a:t>
            </a:r>
            <a:r>
              <a:rPr lang="en-US" sz="5400" dirty="0" smtClean="0"/>
              <a:t>           </a:t>
            </a:r>
          </a:p>
          <a:p>
            <a:endParaRPr lang="en-US" sz="2000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9" grpId="0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077200" cy="2971800"/>
          </a:xfrm>
        </p:spPr>
        <p:txBody>
          <a:bodyPr/>
          <a:lstStyle/>
          <a:p>
            <a:r>
              <a:rPr lang="en-US" sz="7200" dirty="0" smtClean="0"/>
              <a:t>Let C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/>
              <a:t> be the </a:t>
            </a:r>
            <a:r>
              <a:rPr lang="en-US" sz="7200" dirty="0" err="1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sz="7200" dirty="0" err="1" smtClean="0"/>
              <a:t>th</a:t>
            </a:r>
            <a:endParaRPr lang="en-US" sz="7200" dirty="0" smtClean="0"/>
          </a:p>
          <a:p>
            <a:r>
              <a:rPr lang="en-US" sz="7200" dirty="0" smtClean="0"/>
              <a:t>power of matrix C</a:t>
            </a:r>
            <a:endParaRPr lang="en-US" sz="7200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product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length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7658" y="1524000"/>
            <a:ext cx="8339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Theorem: </a:t>
            </a:r>
            <a:endParaRPr lang="en-US" sz="3600" dirty="0" smtClean="0"/>
          </a:p>
          <a:p>
            <a:r>
              <a:rPr lang="en-US" sz="4800" dirty="0" smtClean="0"/>
              <a:t>If C is the </a:t>
            </a:r>
            <a:r>
              <a:rPr lang="en-US" sz="4800" dirty="0" err="1" smtClean="0"/>
              <a:t>n</a:t>
            </a:r>
            <a:r>
              <a:rPr lang="en-US" sz="4800" b="1" dirty="0" err="1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err="1" smtClean="0"/>
              <a:t>n</a:t>
            </a:r>
            <a:r>
              <a:rPr lang="en-US" sz="4800" dirty="0" smtClean="0"/>
              <a:t> connection</a:t>
            </a:r>
          </a:p>
          <a:p>
            <a:r>
              <a:rPr lang="en-US" sz="4800" dirty="0" smtClean="0"/>
              <a:t>matrix of a digraph on</a:t>
            </a:r>
          </a:p>
          <a:p>
            <a:r>
              <a:rPr lang="en-US" sz="4800" dirty="0" smtClean="0"/>
              <a:t>{1,…,n}, then the (</a:t>
            </a:r>
            <a:r>
              <a:rPr lang="en-US" sz="4800" dirty="0" err="1" smtClean="0"/>
              <a:t>i,j</a:t>
            </a:r>
            <a:r>
              <a:rPr lang="en-US" sz="4800" dirty="0" smtClean="0"/>
              <a:t>) entry</a:t>
            </a:r>
          </a:p>
          <a:p>
            <a:r>
              <a:rPr lang="en-US" sz="4800" dirty="0" smtClean="0"/>
              <a:t>of C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baseline="30000" dirty="0" smtClean="0"/>
              <a:t> </a:t>
            </a:r>
            <a:r>
              <a:rPr lang="en-US" sz="4800" dirty="0" smtClean="0"/>
              <a:t>is the # length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dirty="0" smtClean="0"/>
              <a:t> paths</a:t>
            </a:r>
          </a:p>
          <a:p>
            <a:r>
              <a:rPr lang="en-US" sz="4800" dirty="0" smtClean="0"/>
              <a:t>from </a:t>
            </a:r>
            <a:r>
              <a:rPr lang="en-US" sz="4800" dirty="0" err="1" smtClean="0"/>
              <a:t>i</a:t>
            </a:r>
            <a:r>
              <a:rPr lang="en-US" sz="4800" dirty="0" smtClean="0"/>
              <a:t> to j.</a:t>
            </a:r>
            <a:endParaRPr lang="en-US" sz="4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3200400"/>
          </a:xfrm>
        </p:spPr>
        <p:txBody>
          <a:bodyPr/>
          <a:lstStyle/>
          <a:p>
            <a:r>
              <a:rPr lang="en-US" sz="4800" dirty="0" smtClean="0"/>
              <a:t>…just a hint of deep connections between matrix algebra and graph properties.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matrices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A </a:t>
            </a:r>
            <a:r>
              <a:rPr lang="en-US" sz="4400" dirty="0">
                <a:solidFill>
                  <a:srgbClr val="0000CC"/>
                </a:solidFill>
              </a:rPr>
              <a:t>cycle</a:t>
            </a:r>
            <a:r>
              <a:rPr lang="en-US" sz="4400" dirty="0"/>
              <a:t> is a positive length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directed</a:t>
            </a:r>
            <a:r>
              <a:rPr lang="en-US" sz="4400" dirty="0" smtClean="0"/>
              <a:t> path </a:t>
            </a:r>
            <a:r>
              <a:rPr lang="en-US" sz="4400" dirty="0"/>
              <a:t>that starts and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ends </a:t>
            </a:r>
            <a:r>
              <a:rPr lang="en-US" sz="4400" dirty="0"/>
              <a:t>at </a:t>
            </a:r>
            <a:r>
              <a:rPr lang="en-US" sz="4400" dirty="0" smtClean="0"/>
              <a:t>the </a:t>
            </a:r>
            <a:r>
              <a:rPr lang="en-US" sz="4400" dirty="0"/>
              <a:t>same vertex.</a:t>
            </a:r>
            <a:endParaRPr lang="en-US" sz="4400" i="1" dirty="0">
              <a:solidFill>
                <a:srgbClr val="0000CC"/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simple cycle: </a:t>
            </a:r>
            <a:r>
              <a:rPr lang="en-US" sz="4400" dirty="0">
                <a:sym typeface="Euclid Symbol" pitchFamily="18" charset="2"/>
              </a:rPr>
              <a:t>each vertex only </a:t>
            </a:r>
            <a:endParaRPr lang="en-US" sz="4400" dirty="0" smtClean="0"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once</a:t>
            </a:r>
            <a:r>
              <a:rPr lang="en-US" sz="4400" dirty="0">
                <a:sym typeface="Euclid Symbol" pitchFamily="18" charset="2"/>
              </a:rPr>
              <a:t>, except start </a:t>
            </a:r>
            <a:r>
              <a:rPr lang="en-US" sz="4400" dirty="0" smtClean="0">
                <a:sym typeface="Euclid Symbol" pitchFamily="18" charset="2"/>
              </a:rPr>
              <a:t>= end</a:t>
            </a:r>
            <a:endParaRPr lang="en-US" sz="4400" dirty="0">
              <a:cs typeface="Times New Roman" pitchFamily="18" charset="0"/>
              <a:sym typeface="Euclid Symbol" pitchFamily="18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z="3600" dirty="0"/>
              <a:t>Directed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p:oleObj spid="_x0000_s401412" name="Equation" r:id="rId4" imgW="914400" imgH="198720" progId="Equation.DSMT4">
              <p:embed/>
            </p:oleObj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90775" y="6553200"/>
            <a:ext cx="7532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5B77044-B6D2-4171-A09C-C512413DA1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399364" name="Equation" r:id="rId4" imgW="914400" imgH="19872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smallest </a:t>
            </a:r>
            <a:r>
              <a:rPr lang="en-US" dirty="0" smtClean="0"/>
              <a:t>DAG whose paths define this partial order?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traverse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&amp; 2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5B77044-B6D2-4171-A09C-C512413DA1D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339882" y="2035082"/>
            <a:ext cx="1263836" cy="6542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600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962400" y="2971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3101882" y="2035082"/>
            <a:ext cx="12415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52800" y="4191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597182" y="4206782"/>
            <a:ext cx="1089118" cy="1317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4066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54182" y="32923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27" name="Oval 26"/>
          <p:cNvSpPr/>
          <p:nvPr/>
        </p:nvSpPr>
        <p:spPr bwMode="auto">
          <a:xfrm>
            <a:off x="1447800" y="5029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1082582" y="3597182"/>
            <a:ext cx="1949636" cy="9590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hape 40"/>
          <p:cNvCxnSpPr>
            <a:stCxn id="11" idx="2"/>
            <a:endCxn id="27" idx="1"/>
          </p:cNvCxnSpPr>
          <p:nvPr/>
        </p:nvCxnSpPr>
        <p:spPr bwMode="auto">
          <a:xfrm rot="10800000" flipV="1">
            <a:off x="1470118" y="1676400"/>
            <a:ext cx="1806482" cy="33751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895600" y="109162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79866" y="2691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17188" y="26918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0600" y="480060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5105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3"/>
          </p:cNvCxnSpPr>
          <p:nvPr/>
        </p:nvCxnSpPr>
        <p:spPr bwMode="auto">
          <a:xfrm rot="16200000" flipH="1">
            <a:off x="2155918" y="3355307"/>
            <a:ext cx="2339882" cy="2232118"/>
          </a:xfrm>
          <a:prstGeom prst="curvedConnector3">
            <a:avLst>
              <a:gd name="adj1" fmla="val 8394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447800" cy="36576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H="1">
            <a:off x="2949482" y="4092482"/>
            <a:ext cx="2308318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Curved Connector 43"/>
          <p:cNvCxnSpPr/>
          <p:nvPr/>
        </p:nvCxnSpPr>
        <p:spPr bwMode="auto">
          <a:xfrm>
            <a:off x="3048000" y="1851118"/>
            <a:ext cx="1447800" cy="3657600"/>
          </a:xfrm>
          <a:prstGeom prst="curvedConnector2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2155918" y="3352800"/>
            <a:ext cx="2339882" cy="2232118"/>
          </a:xfrm>
          <a:prstGeom prst="curvedConnector3">
            <a:avLst>
              <a:gd name="adj1" fmla="val 83940"/>
            </a:avLst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958882" y="2212307"/>
            <a:ext cx="1263836" cy="6542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81400" y="31490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20882" y="2212307"/>
            <a:ext cx="12415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133600" y="31490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71800" y="43682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419600" y="55112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216182" y="4384007"/>
            <a:ext cx="1089118" cy="1317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2797082" y="3583907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073182" y="3469607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06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701582" y="3774407"/>
            <a:ext cx="1949636" cy="9590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16200000" flipH="1">
            <a:off x="1790700" y="3110925"/>
            <a:ext cx="2438400" cy="762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5"/>
            <a:ext cx="1806482" cy="33751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4600" y="126885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36188" y="286905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4368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0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676400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puzzle: what is </a:t>
            </a:r>
            <a:r>
              <a:rPr lang="en-US" i="1" dirty="0" smtClean="0"/>
              <a:t>smallest</a:t>
            </a:r>
          </a:p>
          <a:p>
            <a:r>
              <a:rPr lang="en-US" dirty="0" smtClean="0"/>
              <a:t>DAG whose paths define</a:t>
            </a:r>
          </a:p>
          <a:p>
            <a:r>
              <a:rPr lang="en-US" dirty="0" smtClean="0"/>
              <a:t>this partial order?</a:t>
            </a:r>
            <a:endParaRPr lang="en-US" dirty="0"/>
          </a:p>
        </p:txBody>
      </p:sp>
      <p:cxnSp>
        <p:nvCxnSpPr>
          <p:cNvPr id="30" name="Shape 29"/>
          <p:cNvCxnSpPr/>
          <p:nvPr/>
        </p:nvCxnSpPr>
        <p:spPr bwMode="auto">
          <a:xfrm rot="10800000" flipV="1">
            <a:off x="1089118" y="1828800"/>
            <a:ext cx="1806482" cy="3375118"/>
          </a:xfrm>
          <a:prstGeom prst="curvedConnector2">
            <a:avLst/>
          </a:prstGeom>
          <a:noFill/>
          <a:ln w="50800" cap="flat" cmpd="sng" algn="ctr">
            <a:solidFill>
              <a:srgbClr val="DDFF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6200000" flipH="1">
            <a:off x="2949482" y="4092482"/>
            <a:ext cx="2308318" cy="784318"/>
          </a:xfrm>
          <a:prstGeom prst="straightConnector1">
            <a:avLst/>
          </a:prstGeom>
          <a:noFill/>
          <a:ln w="60325" cap="flat" cmpd="sng" algn="ctr">
            <a:solidFill>
              <a:srgbClr val="DDFF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5715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268850"/>
            <a:ext cx="4355456" cy="4598550"/>
            <a:chOff x="609600" y="1268850"/>
            <a:chExt cx="4355456" cy="4598550"/>
          </a:xfrm>
        </p:grpSpPr>
        <p:cxnSp>
          <p:nvCxnSpPr>
            <p:cNvPr id="7" name="Straight Connector 6"/>
            <p:cNvCxnSpPr>
              <a:stCxn id="11" idx="3"/>
              <a:endCxn id="20" idx="7"/>
            </p:cNvCxnSpPr>
            <p:nvPr/>
          </p:nvCxnSpPr>
          <p:spPr bwMode="auto">
            <a:xfrm rot="5400000">
              <a:off x="1958882" y="2212307"/>
              <a:ext cx="1263836" cy="65423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2895600" y="17774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581400" y="31490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9" name="Straight Arrow Connector 18"/>
            <p:cNvCxnSpPr>
              <a:stCxn id="11" idx="5"/>
              <a:endCxn id="15" idx="0"/>
            </p:cNvCxnSpPr>
            <p:nvPr/>
          </p:nvCxnSpPr>
          <p:spPr bwMode="auto">
            <a:xfrm rot="16200000" flipH="1">
              <a:off x="2720882" y="2212307"/>
              <a:ext cx="1241518" cy="6319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133600" y="31490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71800" y="43682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419600" y="55112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4" name="Straight Arrow Connector 33"/>
            <p:cNvCxnSpPr>
              <a:stCxn id="22" idx="5"/>
              <a:endCxn id="23" idx="2"/>
            </p:cNvCxnSpPr>
            <p:nvPr/>
          </p:nvCxnSpPr>
          <p:spPr bwMode="auto">
            <a:xfrm rot="16200000" flipH="1">
              <a:off x="3216182" y="4384007"/>
              <a:ext cx="1089118" cy="13177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5" name="Straight Arrow Connector 34"/>
            <p:cNvCxnSpPr>
              <a:stCxn id="15" idx="3"/>
              <a:endCxn id="22" idx="7"/>
            </p:cNvCxnSpPr>
            <p:nvPr/>
          </p:nvCxnSpPr>
          <p:spPr bwMode="auto">
            <a:xfrm rot="5400000">
              <a:off x="2797082" y="3583907"/>
              <a:ext cx="1111436" cy="5018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6" name="Straight Arrow Connector 35"/>
            <p:cNvCxnSpPr>
              <a:stCxn id="20" idx="5"/>
              <a:endCxn id="22" idx="1"/>
            </p:cNvCxnSpPr>
            <p:nvPr/>
          </p:nvCxnSpPr>
          <p:spPr bwMode="auto">
            <a:xfrm rot="16200000" flipH="1">
              <a:off x="2073182" y="3469607"/>
              <a:ext cx="1111436" cy="7304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1066800" y="52064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8" name="Straight Arrow Connector 27"/>
            <p:cNvCxnSpPr>
              <a:stCxn id="20" idx="3"/>
              <a:endCxn id="27" idx="7"/>
            </p:cNvCxnSpPr>
            <p:nvPr/>
          </p:nvCxnSpPr>
          <p:spPr bwMode="auto">
            <a:xfrm rot="5400000">
              <a:off x="701582" y="3774407"/>
              <a:ext cx="1949636" cy="9590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6" name="Straight Arrow Connector 15"/>
            <p:cNvCxnSpPr>
              <a:stCxn id="15" idx="5"/>
            </p:cNvCxnSpPr>
            <p:nvPr/>
          </p:nvCxnSpPr>
          <p:spPr bwMode="auto">
            <a:xfrm rot="16200000" flipH="1">
              <a:off x="2949482" y="4041107"/>
              <a:ext cx="2308318" cy="7843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447800" cy="3657600"/>
            </a:xfrm>
            <a:prstGeom prst="curved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16200000" flipH="1">
              <a:off x="1790700" y="3110925"/>
              <a:ext cx="2438400" cy="7620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5"/>
              <a:ext cx="1806482" cy="3375118"/>
            </a:xfrm>
            <a:prstGeom prst="curved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6" name="Curved Connector 45"/>
            <p:cNvCxnSpPr>
              <a:stCxn id="20" idx="4"/>
              <a:endCxn id="23" idx="3"/>
            </p:cNvCxnSpPr>
            <p:nvPr/>
          </p:nvCxnSpPr>
          <p:spPr bwMode="auto">
            <a:xfrm rot="16200000" flipH="1">
              <a:off x="2155918" y="3355307"/>
              <a:ext cx="2339882" cy="2232118"/>
            </a:xfrm>
            <a:prstGeom prst="curvedConnector3">
              <a:avLst>
                <a:gd name="adj1" fmla="val 8394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14600" y="1268850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98866" y="286905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6188" y="2869050"/>
              <a:ext cx="369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" y="4977825"/>
              <a:ext cx="409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0800" y="4368225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52826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14800" y="1676400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puzzle: what is </a:t>
            </a:r>
            <a:r>
              <a:rPr lang="en-US" i="1" dirty="0" smtClean="0"/>
              <a:t>smallest</a:t>
            </a:r>
          </a:p>
          <a:p>
            <a:r>
              <a:rPr lang="en-US" dirty="0" smtClean="0"/>
              <a:t>DAG whose paths define</a:t>
            </a:r>
          </a:p>
          <a:p>
            <a:r>
              <a:rPr lang="en-US" dirty="0" smtClean="0"/>
              <a:t>this partial order?</a:t>
            </a:r>
            <a:endParaRPr lang="en-US" dirty="0"/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1676400"/>
          <a:ext cx="7848601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1"/>
                <a:gridCol w="2133600"/>
                <a:gridCol w="2971800"/>
              </a:tblGrid>
              <a:tr h="533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Undirected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Digraph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83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448136" y="4648200"/>
            <a:ext cx="3189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more complicated: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(no 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dirty="0" smtClean="0"/>
              <a:t>Undirected vs. Directed</a:t>
            </a:r>
            <a:endParaRPr lang="en-US" dirty="0"/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454658" name="Equation" r:id="rId4" imgW="914400" imgH="198720" progId="Equation.DSMT4">
              <p:embed/>
            </p:oleObj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310800" y="5486400"/>
            <a:ext cx="1447800" cy="1588"/>
            <a:chOff x="6310800" y="5486400"/>
            <a:chExt cx="1447800" cy="1588"/>
          </a:xfrm>
        </p:grpSpPr>
        <p:cxnSp>
          <p:nvCxnSpPr>
            <p:cNvPr id="22" name="Straight Arrow Connector 21"/>
            <p:cNvCxnSpPr>
              <a:stCxn id="16" idx="6"/>
              <a:endCxn id="18" idx="2"/>
            </p:cNvCxnSpPr>
            <p:nvPr/>
          </p:nvCxnSpPr>
          <p:spPr bwMode="auto">
            <a:xfrm>
              <a:off x="6310800" y="5486400"/>
              <a:ext cx="647700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5" name="Straight Arrow Connector 24"/>
            <p:cNvCxnSpPr>
              <a:stCxn id="19" idx="2"/>
              <a:endCxn id="18" idx="6"/>
            </p:cNvCxnSpPr>
            <p:nvPr/>
          </p:nvCxnSpPr>
          <p:spPr bwMode="auto">
            <a:xfrm rot="10800000">
              <a:off x="7110900" y="5486400"/>
              <a:ext cx="647700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5777400" y="5105400"/>
            <a:ext cx="2531466" cy="523220"/>
            <a:chOff x="5867400" y="5105400"/>
            <a:chExt cx="2531466" cy="523220"/>
          </a:xfrm>
        </p:grpSpPr>
        <p:sp>
          <p:nvSpPr>
            <p:cNvPr id="16" name="Oval 15"/>
            <p:cNvSpPr/>
            <p:nvPr/>
          </p:nvSpPr>
          <p:spPr bwMode="auto">
            <a:xfrm>
              <a:off x="6248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0485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8486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5105400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10540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52800" y="2281535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a,a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} = {a} 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7896" y="2281535"/>
            <a:ext cx="26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a,a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V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  </a:t>
            </a:r>
            <a:r>
              <a:rPr lang="en-US" sz="2400" dirty="0" smtClean="0">
                <a:solidFill>
                  <a:srgbClr val="008000"/>
                </a:solidFill>
                <a:sym typeface="Euclid Symbol" pitchFamily="18" charset="2"/>
              </a:rPr>
              <a:t>Ok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16631" y="281493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47219" y="372213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7219" y="281493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3732" y="372213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818" y="52021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2281534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Self-loops?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335280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</a:p>
          <a:p>
            <a:pPr algn="ctr"/>
            <a:r>
              <a:rPr lang="en-US" sz="2400" dirty="0" smtClean="0"/>
              <a:t>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202198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Connectedness?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28149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Multi-edge?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1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/>
          <p:nvPr/>
        </p:nvCxnSpPr>
        <p:spPr bwMode="auto">
          <a:xfrm flipV="1">
            <a:off x="2057400" y="2438400"/>
            <a:ext cx="3200400" cy="533400"/>
          </a:xfrm>
          <a:prstGeom prst="curvedConnector3">
            <a:avLst>
              <a:gd name="adj1" fmla="val 37159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44" idx="1"/>
          </p:cNvCxnSpPr>
          <p:nvPr/>
        </p:nvCxnSpPr>
        <p:spPr bwMode="auto">
          <a:xfrm flipV="1">
            <a:off x="2590800" y="2502188"/>
            <a:ext cx="3200400" cy="92681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50" idx="1"/>
          </p:cNvCxnSpPr>
          <p:nvPr/>
        </p:nvCxnSpPr>
        <p:spPr bwMode="auto">
          <a:xfrm>
            <a:off x="152400" y="3429000"/>
            <a:ext cx="4492502" cy="36858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04066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91200" y="28194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28442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0768" y="35052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87902" y="35052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1302" y="35300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1302" y="42158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Macintosh PowerPoint</Application>
  <PresentationFormat>Letter Paper (8.5x11 in)</PresentationFormat>
  <Paragraphs>390</Paragraphs>
  <Slides>37</Slides>
  <Notes>7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Comic Sans MS</vt:lpstr>
      <vt:lpstr>Euclid Symbol</vt:lpstr>
      <vt:lpstr>Euclid Extra</vt:lpstr>
      <vt:lpstr>6.042 Lecture Template</vt:lpstr>
      <vt:lpstr>Equation</vt:lpstr>
      <vt:lpstr>Mathematics for Computer Science MIT 6.042J/18.062J</vt:lpstr>
      <vt:lpstr>Digraphs</vt:lpstr>
      <vt:lpstr>Relations and Graphs</vt:lpstr>
      <vt:lpstr>Digraphs</vt:lpstr>
      <vt:lpstr>Undirected vs. Directed</vt:lpstr>
      <vt:lpstr>Graphical Properties of Relations</vt:lpstr>
      <vt:lpstr>connection matrix</vt:lpstr>
      <vt:lpstr>connection matrix</vt:lpstr>
      <vt:lpstr>connection matrix</vt:lpstr>
      <vt:lpstr>connection matrix</vt:lpstr>
      <vt:lpstr>connection matrix</vt:lpstr>
      <vt:lpstr>matrix product</vt:lpstr>
      <vt:lpstr>counting length k paths</vt:lpstr>
      <vt:lpstr>connection matrices</vt:lpstr>
      <vt:lpstr>Graph of Strict Partial Order</vt:lpstr>
      <vt:lpstr>Graph of Strict Partial Order</vt:lpstr>
      <vt:lpstr>Cycles</vt:lpstr>
      <vt:lpstr>Directed Cycle</vt:lpstr>
      <vt:lpstr>Graph of Strict Partial Order</vt:lpstr>
      <vt:lpstr>Graph of Strict Partial Order</vt:lpstr>
      <vt:lpstr>Strict P.O. from a DAG</vt:lpstr>
      <vt:lpstr>Positive Path Relation</vt:lpstr>
      <vt:lpstr>DAG's &amp; Partial Orders</vt:lpstr>
      <vt:lpstr>Graph of Strict Partial Order</vt:lpstr>
      <vt:lpstr>Covering Edges</vt:lpstr>
      <vt:lpstr>Slide 26</vt:lpstr>
      <vt:lpstr>Normal Person’s Graph</vt:lpstr>
      <vt:lpstr>Computer Scientist’s Graph</vt:lpstr>
      <vt:lpstr>      Paths</vt:lpstr>
      <vt:lpstr>R from V to V</vt:lpstr>
      <vt:lpstr>Path Relations</vt:lpstr>
      <vt:lpstr>a DAG</vt:lpstr>
      <vt:lpstr>graph of strict partial order</vt:lpstr>
      <vt:lpstr>unneeded edges</vt:lpstr>
      <vt:lpstr>graph of strict partial order</vt:lpstr>
      <vt:lpstr>graph of strict partial order</vt:lpstr>
      <vt:lpstr>graph of strict partial order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2009-10-22T02:29:40Z</cp:lastPrinted>
  <dcterms:created xsi:type="dcterms:W3CDTF">2010-02-24T14:29:52Z</dcterms:created>
  <dcterms:modified xsi:type="dcterms:W3CDTF">2010-02-24T14:33:35Z</dcterms:modified>
</cp:coreProperties>
</file>