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2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1.bin" ContentType="application/vnd.openxmlformats-officedocument.oleObject"/>
  <Override PartName="/ppt/notesSlides/notesSlide1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20.xml" ContentType="application/vnd.openxmlformats-officedocument.presentationml.notesSlide+xml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06" r:id="rId2"/>
    <p:sldId id="406" r:id="rId3"/>
    <p:sldId id="410" r:id="rId4"/>
    <p:sldId id="365" r:id="rId5"/>
    <p:sldId id="408" r:id="rId6"/>
    <p:sldId id="407" r:id="rId7"/>
    <p:sldId id="409" r:id="rId8"/>
    <p:sldId id="404" r:id="rId9"/>
    <p:sldId id="411" r:id="rId10"/>
    <p:sldId id="386" r:id="rId11"/>
    <p:sldId id="388" r:id="rId12"/>
    <p:sldId id="412" r:id="rId13"/>
    <p:sldId id="300" r:id="rId14"/>
    <p:sldId id="416" r:id="rId15"/>
    <p:sldId id="413" r:id="rId16"/>
    <p:sldId id="393" r:id="rId17"/>
    <p:sldId id="367" r:id="rId18"/>
    <p:sldId id="415" r:id="rId19"/>
    <p:sldId id="414" r:id="rId20"/>
    <p:sldId id="402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44" d="100"/>
          <a:sy n="144" d="100"/>
        </p:scale>
        <p:origin x="-104" y="-400"/>
      </p:cViewPr>
      <p:guideLst>
        <p:guide orient="horz" pos="219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996" y="1327790"/>
            <a:ext cx="7608833" cy="4300846"/>
          </a:xfrm>
        </p:spPr>
        <p:txBody>
          <a:bodyPr/>
          <a:lstStyle/>
          <a:p>
            <a:pPr eaLnBrk="1" hangingPunct="1"/>
            <a:r>
              <a:rPr lang="en-US" sz="6600" dirty="0" smtClean="0"/>
              <a:t>Monty Hall</a:t>
            </a:r>
            <a:br>
              <a:rPr lang="en-US" sz="6600" dirty="0" smtClean="0"/>
            </a:br>
            <a:r>
              <a:rPr lang="en-US" sz="6600" dirty="0" smtClean="0"/>
              <a:t>Conditional</a:t>
            </a:r>
            <a:br>
              <a:rPr lang="en-US" sz="6600" dirty="0" smtClean="0"/>
            </a:br>
            <a:r>
              <a:rPr lang="en-US" sz="6600" dirty="0" smtClean="0"/>
              <a:t>Probability</a:t>
            </a:r>
            <a:br>
              <a:rPr lang="en-US" sz="6600" dirty="0" smtClean="0"/>
            </a:br>
            <a:r>
              <a:rPr lang="en-US" sz="6600" dirty="0" smtClean="0">
                <a:solidFill>
                  <a:srgbClr val="660066"/>
                </a:solidFill>
              </a:rPr>
              <a:t>often confusing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/>
              <a:t>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                        </a:t>
            </a:r>
            <a:r>
              <a:rPr lang="en-US" sz="4800" dirty="0" smtClean="0">
                <a:solidFill>
                  <a:srgbClr val="000000"/>
                </a:solidFill>
              </a:rPr>
              <a:t>goat at </a:t>
            </a:r>
            <a:r>
              <a:rPr lang="en-US" sz="4800" dirty="0" smtClean="0">
                <a:solidFill>
                  <a:srgbClr val="000000"/>
                </a:solidFill>
              </a:rPr>
              <a:t>2</a:t>
            </a:r>
            <a:r>
              <a:rPr lang="en-US" sz="4800" dirty="0"/>
              <a:t>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247643"/>
                </a:solidFill>
              </a:rPr>
              <a:t>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07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</a:t>
            </a:r>
            <a:r>
              <a:rPr lang="en-US" sz="4800" dirty="0" smtClean="0"/>
              <a:t>2]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00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64270"/>
              </p:ext>
            </p:extLst>
          </p:nvPr>
        </p:nvGraphicFramePr>
        <p:xfrm>
          <a:off x="1057275" y="3384550"/>
          <a:ext cx="4695825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01" name="Equation" r:id="rId6" imgW="762000" imgH="469900" progId="Equation.DSMT4">
                  <p:embed/>
                </p:oleObj>
              </mc:Choice>
              <mc:Fallback>
                <p:oleObj name="Equation" r:id="rId6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7275" y="3384550"/>
                        <a:ext cx="4695825" cy="289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</a:t>
            </a:r>
            <a:r>
              <a:rPr lang="en-US" sz="4800" dirty="0" smtClean="0"/>
              <a:t>2]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44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54148"/>
              </p:ext>
            </p:extLst>
          </p:nvPr>
        </p:nvGraphicFramePr>
        <p:xfrm>
          <a:off x="1255713" y="3454400"/>
          <a:ext cx="7197725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45" name="Equation" r:id="rId6" imgW="1143000" imgH="457200" progId="Equation.DSMT4">
                  <p:embed/>
                </p:oleObj>
              </mc:Choice>
              <mc:Fallback>
                <p:oleObj name="Equation" r:id="rId6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5713" y="3454400"/>
                        <a:ext cx="7197725" cy="288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7488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44A5F1B-240B-4E55-8EA4-F0567455291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985" y="1118124"/>
            <a:ext cx="9009669" cy="315896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Seems the contestant may as well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b="1" dirty="0" smtClean="0"/>
              <a:t>stick</a:t>
            </a:r>
            <a:r>
              <a:rPr lang="en-US" sz="4400" dirty="0" smtClean="0"/>
              <a:t>, since the probabili</a:t>
            </a:r>
            <a:r>
              <a:rPr lang="en-US" sz="4800" dirty="0" smtClean="0"/>
              <a:t>ty </a:t>
            </a:r>
            <a:r>
              <a:rPr lang="en-US" sz="4400" dirty="0" smtClean="0"/>
              <a:t>is </a:t>
            </a:r>
            <a:r>
              <a:rPr lang="en-US" sz="4400" dirty="0" smtClean="0">
                <a:solidFill>
                  <a:srgbClr val="0000CC"/>
                </a:solidFill>
              </a:rPr>
              <a:t>1/2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A50021"/>
                </a:solidFill>
              </a:rPr>
              <a:t>given what he knows</a:t>
            </a:r>
            <a:r>
              <a:rPr lang="en-US" sz="4400" dirty="0" smtClean="0"/>
              <a:t> when 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chooses.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701" y="3408281"/>
            <a:ext cx="8287493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/>
                <a:cs typeface="Comic Sans MS"/>
              </a:rPr>
              <a:t>               But</a:t>
            </a:r>
            <a:r>
              <a:rPr lang="en-US" sz="4400" dirty="0" smtClean="0">
                <a:solidFill>
                  <a:srgbClr val="DA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wait,</a:t>
            </a:r>
            <a:r>
              <a:rPr lang="en-US" sz="4400" dirty="0">
                <a:solidFill>
                  <a:srgbClr val="DA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contestant </a:t>
            </a:r>
            <a:endParaRPr lang="en-US" sz="4400" dirty="0" smtClean="0">
              <a:latin typeface="Comic Sans MS"/>
              <a:cs typeface="Comic Sans MS"/>
            </a:endParaRP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40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A50021"/>
                </a:solidFill>
                <a:latin typeface="Comic Sans MS"/>
                <a:cs typeface="Comic Sans MS"/>
              </a:rPr>
              <a:t>knows more</a:t>
            </a:r>
            <a:r>
              <a:rPr lang="en-US" sz="4800" i="1" dirty="0" smtClean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than </a:t>
            </a:r>
            <a:r>
              <a:rPr lang="en-US" sz="4800" dirty="0" smtClean="0">
                <a:solidFill>
                  <a:srgbClr val="A50021"/>
                </a:solidFill>
                <a:latin typeface="Comic Sans MS"/>
                <a:cs typeface="Comic Sans MS"/>
              </a:rPr>
              <a:t>goat at </a:t>
            </a:r>
            <a:r>
              <a:rPr lang="en-US" sz="4800" dirty="0">
                <a:solidFill>
                  <a:srgbClr val="A50021"/>
                </a:solidFill>
                <a:latin typeface="Comic Sans MS"/>
                <a:cs typeface="Comic Sans MS"/>
              </a:rPr>
              <a:t>2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he </a:t>
            </a:r>
            <a:r>
              <a:rPr lang="en-US" sz="4800" dirty="0">
                <a:latin typeface="Comic Sans MS"/>
                <a:cs typeface="Comic Sans MS"/>
              </a:rPr>
              <a:t>knows</a:t>
            </a:r>
          </a:p>
          <a:p>
            <a:pPr algn="l">
              <a:lnSpc>
                <a:spcPct val="90000"/>
              </a:lnSpc>
            </a:pP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 Carol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FF33CC"/>
                </a:solidFill>
                <a:latin typeface="Comic Sans MS"/>
                <a:cs typeface="Comic Sans MS"/>
              </a:rPr>
              <a:t>opened</a:t>
            </a:r>
            <a:r>
              <a:rPr lang="en-US" sz="540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door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5400" dirty="0" smtClean="0">
                <a:latin typeface="Comic Sans MS"/>
                <a:cs typeface="Comic Sans MS"/>
              </a:rPr>
              <a:t>! 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44A5F1B-240B-4E55-8EA4-F0567455291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666" y="1093062"/>
            <a:ext cx="8510468" cy="470378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So until now, we have been </a:t>
            </a:r>
            <a:r>
              <a:rPr lang="en-US" sz="6000" dirty="0" smtClean="0">
                <a:solidFill>
                  <a:srgbClr val="EE040A"/>
                </a:solidFill>
              </a:rPr>
              <a:t>conditioning on the </a:t>
            </a:r>
            <a:r>
              <a:rPr lang="en-US" sz="6000" dirty="0">
                <a:solidFill>
                  <a:srgbClr val="EE040A"/>
                </a:solidFill>
              </a:rPr>
              <a:t>wrong events</a:t>
            </a:r>
            <a:r>
              <a:rPr lang="en-US" sz="6000" dirty="0"/>
              <a:t> </a:t>
            </a:r>
            <a:r>
              <a:rPr lang="en-US" sz="6000" dirty="0" smtClean="0"/>
              <a:t>—a common blunder.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Using the </a:t>
            </a:r>
            <a:r>
              <a:rPr lang="en-US" sz="6000" dirty="0" smtClean="0">
                <a:solidFill>
                  <a:srgbClr val="0000FF"/>
                </a:solidFill>
              </a:rPr>
              <a:t>correct one</a:t>
            </a:r>
            <a:r>
              <a:rPr lang="en-US" sz="6000" dirty="0" smtClean="0"/>
              <a:t>: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99612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latin typeface="+mj-lt"/>
              </a:rPr>
              <a:t>goat at 2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89712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035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5946642" y="1222629"/>
            <a:ext cx="1329389" cy="4866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goat at 2</a:t>
            </a:r>
          </a:p>
        </p:txBody>
      </p:sp>
      <p:sp useBgFill="1">
        <p:nvSpPr>
          <p:cNvPr id="124" name="TextBox 123"/>
          <p:cNvSpPr txBox="1"/>
          <p:nvPr/>
        </p:nvSpPr>
        <p:spPr>
          <a:xfrm>
            <a:off x="6365701" y="3104690"/>
            <a:ext cx="274573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25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65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 </a:t>
            </a:r>
            <a:r>
              <a:rPr lang="en-US" sz="4000" dirty="0" smtClean="0">
                <a:solidFill>
                  <a:srgbClr val="FF0000"/>
                </a:solidFill>
              </a:rPr>
              <a:t>               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FF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</a:t>
            </a:r>
            <a:r>
              <a:rPr lang="en-US" sz="4000" dirty="0" smtClean="0">
                <a:solidFill>
                  <a:srgbClr val="0000FF"/>
                </a:solidFill>
              </a:rPr>
              <a:t>Carol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dirty="0"/>
              <a:t>]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FF"/>
                </a:solidFill>
              </a:rPr>
              <a:t>picked 1 &amp; Carol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>
                <a:solidFill>
                  <a:srgbClr val="0000FF"/>
                </a:solidFill>
              </a:rPr>
              <a:t>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2426815"/>
              </p:ext>
            </p:extLst>
          </p:nvPr>
        </p:nvGraphicFramePr>
        <p:xfrm>
          <a:off x="2819105" y="3221038"/>
          <a:ext cx="1766888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5" name="Equation" r:id="rId4" imgW="368300" imgH="381000" progId="Equation.DSMT4">
                  <p:embed/>
                </p:oleObj>
              </mc:Choice>
              <mc:Fallback>
                <p:oleObj name="Equation" r:id="rId4" imgW="368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105" y="3221038"/>
                        <a:ext cx="1766888" cy="1827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 </a:t>
            </a:r>
            <a:r>
              <a:rPr lang="en-US" sz="4000" dirty="0" smtClean="0">
                <a:solidFill>
                  <a:srgbClr val="FF0000"/>
                </a:solidFill>
              </a:rPr>
              <a:t>prize at 1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FF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</a:t>
            </a:r>
            <a:r>
              <a:rPr lang="en-US" sz="4000" dirty="0" smtClean="0">
                <a:solidFill>
                  <a:srgbClr val="0000FF"/>
                </a:solidFill>
              </a:rPr>
              <a:t>Carol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dirty="0"/>
              <a:t>]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FF"/>
                </a:solidFill>
              </a:rPr>
              <a:t>picked 1 &amp; Carol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>
                <a:solidFill>
                  <a:srgbClr val="0000FF"/>
                </a:solidFill>
              </a:rPr>
              <a:t>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8450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0015177"/>
              </p:ext>
            </p:extLst>
          </p:nvPr>
        </p:nvGraphicFramePr>
        <p:xfrm>
          <a:off x="2824163" y="3221038"/>
          <a:ext cx="3471862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6" name="Equation" r:id="rId4" imgW="723900" imgH="381000" progId="Equation.DSMT4">
                  <p:embed/>
                </p:oleObj>
              </mc:Choice>
              <mc:Fallback>
                <p:oleObj name="Equation" r:id="rId4" imgW="723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221038"/>
                        <a:ext cx="3471862" cy="1827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</a:t>
            </a:r>
            <a:r>
              <a:rPr lang="en-US" sz="4000" dirty="0" smtClean="0">
                <a:solidFill>
                  <a:srgbClr val="FF0000"/>
                </a:solidFill>
              </a:rPr>
              <a:t>prize at 1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FF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</a:t>
            </a:r>
            <a:r>
              <a:rPr lang="en-US" sz="4000" dirty="0" smtClean="0">
                <a:solidFill>
                  <a:srgbClr val="0000FF"/>
                </a:solidFill>
              </a:rPr>
              <a:t>Carol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/>
              <a:t>}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FF"/>
                </a:solidFill>
              </a:rPr>
              <a:t>picked 1 &amp; Carol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>
                <a:solidFill>
                  <a:srgbClr val="0000FF"/>
                </a:solidFill>
              </a:rPr>
              <a:t>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94610"/>
              </p:ext>
            </p:extLst>
          </p:nvPr>
        </p:nvGraphicFramePr>
        <p:xfrm>
          <a:off x="2752725" y="4927600"/>
          <a:ext cx="3446463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7" name="Equation" r:id="rId6" imgW="977900" imgH="508000" progId="Equation.DSMT4">
                  <p:embed/>
                </p:oleObj>
              </mc:Choice>
              <mc:Fallback>
                <p:oleObj name="Equation" r:id="rId6" imgW="977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4927600"/>
                        <a:ext cx="3446463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08226" y="2089152"/>
            <a:ext cx="1510820" cy="769441"/>
          </a:xfrm>
          <a:prstGeom prst="rect">
            <a:avLst/>
          </a:prstGeom>
          <a:noFill/>
          <a:ln w="47625" cap="flat">
            <a:solidFill>
              <a:srgbClr val="FF33CC"/>
            </a:solidFill>
            <a:prstDash val="sysDot"/>
            <a:round/>
          </a:ln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4400" dirty="0">
                <a:solidFill>
                  <a:srgbClr val="0000FF"/>
                </a:solidFill>
                <a:latin typeface="+mj-lt"/>
              </a:rPr>
              <a:t>/3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65374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06207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87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21067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88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22" grpId="0"/>
      <p:bldP spid="123" grpId="0"/>
      <p:bldP spid="125" grpId="0"/>
      <p:bldP spid="126" grpId="0"/>
      <p:bldP spid="127" grpId="0"/>
      <p:bldP spid="128" grpId="0"/>
      <p:bldP spid="1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69C46E76-9FBA-451C-AE7E-0013B121AE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chemeClr val="tx1"/>
                </a:solidFill>
              </a:rPr>
              <a:t>Bayes</a:t>
            </a:r>
            <a:r>
              <a:rPr lang="en-US" sz="5400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769777"/>
              </p:ext>
            </p:extLst>
          </p:nvPr>
        </p:nvGraphicFramePr>
        <p:xfrm>
          <a:off x="1262063" y="1279525"/>
          <a:ext cx="6621462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8" name="Equation" r:id="rId4" imgW="1054100" imgH="685800" progId="Equation.DSMT4">
                  <p:embed/>
                </p:oleObj>
              </mc:Choice>
              <mc:Fallback>
                <p:oleObj name="Equation" r:id="rId4" imgW="10541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1279525"/>
                        <a:ext cx="6621462" cy="430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1274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03520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8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35913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9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9524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0" name="Equation" r:id="rId7" imgW="177800" imgH="533400" progId="Equation.DSMT4">
                  <p:embed/>
                </p:oleObj>
              </mc:Choice>
              <mc:Fallback>
                <p:oleObj name="Equation" r:id="rId7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err="1" smtClean="0"/>
              <a:t>Pr</a:t>
            </a:r>
            <a:r>
              <a:rPr lang="en-US" sz="4400" dirty="0" smtClean="0"/>
              <a:t>[ </a:t>
            </a:r>
            <a:r>
              <a:rPr lang="en-US" sz="4400" dirty="0" smtClean="0"/>
              <a:t>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</a:t>
            </a:r>
            <a:r>
              <a:rPr lang="en-US" sz="4400" dirty="0" smtClean="0"/>
              <a:t>2]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  <a:endParaRPr lang="en-US" dirty="0" smtClean="0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err="1" smtClean="0"/>
              <a:t>Pr</a:t>
            </a:r>
            <a:r>
              <a:rPr lang="en-US" sz="4400" dirty="0" smtClean="0"/>
              <a:t>[ </a:t>
            </a:r>
            <a:r>
              <a:rPr lang="en-US" sz="4400" dirty="0" smtClean="0"/>
              <a:t>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</a:t>
            </a:r>
            <a:r>
              <a:rPr lang="en-US" sz="4400" dirty="0" smtClean="0"/>
              <a:t>2]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  <a:endParaRPr lang="en-US" dirty="0" smtClean="0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18617" y="4130984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42295" y="1367041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5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FCF15E04-3298-48B5-AD07-D0187196EF1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 </a:t>
            </a:r>
            <a:r>
              <a:rPr lang="en-US" sz="4000" dirty="0" smtClean="0"/>
              <a:t>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</a:t>
            </a:r>
            <a:r>
              <a:rPr lang="en-US" sz="4000" dirty="0" smtClean="0"/>
              <a:t>2]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7399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FCF15E04-3298-48B5-AD07-D0187196EF1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 </a:t>
            </a:r>
            <a:r>
              <a:rPr lang="en-US" sz="4000" dirty="0" smtClean="0"/>
              <a:t>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</a:t>
            </a:r>
            <a:r>
              <a:rPr lang="en-US" sz="4000" dirty="0" smtClean="0"/>
              <a:t>2]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14144" y="3892154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9743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4022" y="1734445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868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34" grpId="0"/>
      <p:bldP spid="13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latin typeface="+mj-lt"/>
              </a:rPr>
              <a:t>goat at 2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cxnSp>
        <p:nvCxnSpPr>
          <p:cNvPr id="122" name="Straight Connector 121"/>
          <p:cNvCxnSpPr/>
          <p:nvPr/>
        </p:nvCxnSpPr>
        <p:spPr bwMode="auto">
          <a:xfrm flipH="1" flipV="1">
            <a:off x="6172164" y="2279076"/>
            <a:ext cx="735911" cy="94961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688395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</TotalTime>
  <Words>1643</Words>
  <Application>Microsoft Macintosh PowerPoint</Application>
  <PresentationFormat>On-screen Show (4:3)</PresentationFormat>
  <Paragraphs>594</Paragraphs>
  <Slides>20</Slides>
  <Notes>20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1_Default Design</vt:lpstr>
      <vt:lpstr>Equation</vt:lpstr>
      <vt:lpstr>MathType 6.0 Equation</vt:lpstr>
      <vt:lpstr>Monty Hall Conditional Probability often confusing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Bayes Rule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261</cp:revision>
  <cp:lastPrinted>2013-04-30T16:10:57Z</cp:lastPrinted>
  <dcterms:created xsi:type="dcterms:W3CDTF">2011-04-25T16:32:47Z</dcterms:created>
  <dcterms:modified xsi:type="dcterms:W3CDTF">2013-04-30T19:42:23Z</dcterms:modified>
</cp:coreProperties>
</file>