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06" r:id="rId2"/>
    <p:sldId id="296" r:id="rId3"/>
    <p:sldId id="369" r:id="rId4"/>
    <p:sldId id="404" r:id="rId5"/>
    <p:sldId id="314" r:id="rId6"/>
    <p:sldId id="391" r:id="rId7"/>
    <p:sldId id="401" r:id="rId8"/>
    <p:sldId id="302" r:id="rId9"/>
    <p:sldId id="403" r:id="rId10"/>
    <p:sldId id="324" r:id="rId11"/>
    <p:sldId id="400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44" d="100"/>
          <a:sy n="144" d="100"/>
        </p:scale>
        <p:origin x="-104" y="-400"/>
      </p:cViewPr>
      <p:guideLst>
        <p:guide orient="horz" pos="219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3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Conditional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3E4C6C7A-C13C-402F-A962-0DA50AE1253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A]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11235" y="3850292"/>
            <a:ext cx="8225215" cy="224570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76359"/>
              </p:ext>
            </p:extLst>
          </p:nvPr>
        </p:nvGraphicFramePr>
        <p:xfrm>
          <a:off x="625475" y="3717925"/>
          <a:ext cx="7808913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4" imgW="1600200" imgH="495300" progId="Equation.DSMT4">
                  <p:embed/>
                </p:oleObj>
              </mc:Choice>
              <mc:Fallback>
                <p:oleObj name="Equation" r:id="rId4" imgW="16002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717925"/>
                        <a:ext cx="7808913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94294"/>
              </p:ext>
            </p:extLst>
          </p:nvPr>
        </p:nvGraphicFramePr>
        <p:xfrm>
          <a:off x="371475" y="1631950"/>
          <a:ext cx="8101013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79" name="Equation" r:id="rId4" imgW="1498600" imgH="685800" progId="Equation.DSMT4">
                  <p:embed/>
                </p:oleObj>
              </mc:Choice>
              <mc:Fallback>
                <p:oleObj name="Equation" r:id="rId4" imgW="1498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631950"/>
                        <a:ext cx="8101013" cy="3703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243465B-1FAC-4BC8-AF6F-DE32C2D781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6759" y="317499"/>
            <a:ext cx="7515651" cy="943641"/>
          </a:xfrm>
          <a:noFill/>
        </p:spPr>
        <p:txBody>
          <a:bodyPr/>
          <a:lstStyle/>
          <a:p>
            <a:pPr eaLnBrk="1" hangingPunct="1"/>
            <a:r>
              <a:rPr lang="en-US" sz="5400" b="0" dirty="0" smtClean="0">
                <a:solidFill>
                  <a:schemeClr val="tx1"/>
                </a:solidFill>
              </a:rPr>
              <a:t>Product Rule for 3</a:t>
            </a:r>
          </a:p>
        </p:txBody>
      </p:sp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</a:t>
            </a:r>
            <a:r>
              <a:rPr lang="en-US" sz="40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[roll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odd]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30935"/>
              </p:ext>
            </p:extLst>
          </p:nvPr>
        </p:nvGraphicFramePr>
        <p:xfrm>
          <a:off x="922338" y="835025"/>
          <a:ext cx="72644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4" imgW="2222500" imgH="635000" progId="Equation.DSMT4">
                  <p:embed/>
                </p:oleObj>
              </mc:Choice>
              <mc:Fallback>
                <p:oleObj name="Equation" r:id="rId4" imgW="22225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835025"/>
                        <a:ext cx="7264400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2476"/>
              </p:ext>
            </p:extLst>
          </p:nvPr>
        </p:nvGraphicFramePr>
        <p:xfrm>
          <a:off x="123289" y="1422906"/>
          <a:ext cx="8846050" cy="1476190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174598"/>
              </p:ext>
            </p:extLst>
          </p:nvPr>
        </p:nvGraphicFramePr>
        <p:xfrm>
          <a:off x="5737753" y="1416030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753" y="1416030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60098"/>
              </p:ext>
            </p:extLst>
          </p:nvPr>
        </p:nvGraphicFramePr>
        <p:xfrm>
          <a:off x="712788" y="3094038"/>
          <a:ext cx="533241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Equation" r:id="rId6" imgW="1701800" imgH="495300" progId="Equation.DSMT4">
                  <p:embed/>
                </p:oleObj>
              </mc:Choice>
              <mc:Fallback>
                <p:oleObj name="Equation" r:id="rId6" imgW="1701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788" y="3094038"/>
                        <a:ext cx="5332412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09918"/>
              </p:ext>
            </p:extLst>
          </p:nvPr>
        </p:nvGraphicFramePr>
        <p:xfrm>
          <a:off x="123289" y="1422906"/>
          <a:ext cx="8846050" cy="1476190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88847"/>
              </p:ext>
            </p:extLst>
          </p:nvPr>
        </p:nvGraphicFramePr>
        <p:xfrm>
          <a:off x="5737753" y="1416030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5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753" y="1416030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56837"/>
              </p:ext>
            </p:extLst>
          </p:nvPr>
        </p:nvGraphicFramePr>
        <p:xfrm>
          <a:off x="531813" y="3086100"/>
          <a:ext cx="82359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6" name="Equation" r:id="rId6" imgW="2628900" imgH="495300" progId="Equation.DSMT4">
                  <p:embed/>
                </p:oleObj>
              </mc:Choice>
              <mc:Fallback>
                <p:oleObj name="Equation" r:id="rId6" imgW="262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813" y="3086100"/>
                        <a:ext cx="8235950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464210"/>
              </p:ext>
            </p:extLst>
          </p:nvPr>
        </p:nvGraphicFramePr>
        <p:xfrm>
          <a:off x="587375" y="4813300"/>
          <a:ext cx="82343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67" name="Equation" r:id="rId8" imgW="2628900" imgH="520700" progId="Equation.DSMT4">
                  <p:embed/>
                </p:oleObj>
              </mc:Choice>
              <mc:Fallback>
                <p:oleObj name="Equation" r:id="rId8" imgW="26289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7375" y="4813300"/>
                        <a:ext cx="8234363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46902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5</a:t>
            </a:fld>
            <a:endParaRPr lang="en-US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sp>
          <p:nvSpPr>
            <p:cNvPr id="16413" name="Oval 7"/>
            <p:cNvSpPr>
              <a:spLocks noChangeArrowheads="1"/>
            </p:cNvSpPr>
            <p:nvPr/>
          </p:nvSpPr>
          <p:spPr bwMode="auto">
            <a:xfrm>
              <a:off x="3675063" y="1752600"/>
              <a:ext cx="1143000" cy="11430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{1,3,5}</a:t>
              </a:r>
            </a:p>
          </p:txBody>
        </p:sp>
        <p:sp>
          <p:nvSpPr>
            <p:cNvPr id="16414" name="Oval 8"/>
            <p:cNvSpPr>
              <a:spLocks noChangeArrowheads="1"/>
            </p:cNvSpPr>
            <p:nvPr/>
          </p:nvSpPr>
          <p:spPr bwMode="auto">
            <a:xfrm>
              <a:off x="3675063" y="4114800"/>
              <a:ext cx="1219200" cy="11430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+mj-lt"/>
                </a:rPr>
                <a:t>{2,4,6}</a:t>
              </a:r>
            </a:p>
          </p:txBody>
        </p:sp>
        <p:cxnSp>
          <p:nvCxnSpPr>
            <p:cNvPr id="21535" name="AutoShape 9"/>
            <p:cNvCxnSpPr>
              <a:cxnSpLocks noChangeShapeType="1"/>
              <a:stCxn id="16387" idx="7"/>
              <a:endCxn id="16413" idx="2"/>
            </p:cNvCxnSpPr>
            <p:nvPr/>
          </p:nvCxnSpPr>
          <p:spPr bwMode="auto">
            <a:xfrm flipV="1">
              <a:off x="2393951" y="2324100"/>
              <a:ext cx="1281113" cy="7381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36" name="AutoShape 10"/>
            <p:cNvCxnSpPr>
              <a:cxnSpLocks noChangeShapeType="1"/>
              <a:stCxn id="16387" idx="5"/>
              <a:endCxn id="16414" idx="2"/>
            </p:cNvCxnSpPr>
            <p:nvPr/>
          </p:nvCxnSpPr>
          <p:spPr bwMode="auto">
            <a:xfrm>
              <a:off x="2393951" y="3871913"/>
              <a:ext cx="1281113" cy="8143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17" name="Text Box 11"/>
            <p:cNvSpPr txBox="1">
              <a:spLocks noChangeArrowheads="1"/>
            </p:cNvSpPr>
            <p:nvPr/>
          </p:nvSpPr>
          <p:spPr bwMode="auto">
            <a:xfrm>
              <a:off x="2532063" y="2057400"/>
              <a:ext cx="114300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Yes</a:t>
              </a:r>
            </a:p>
          </p:txBody>
        </p:sp>
        <p:sp>
          <p:nvSpPr>
            <p:cNvPr id="16418" name="Text Box 12"/>
            <p:cNvSpPr txBox="1">
              <a:spLocks noChangeArrowheads="1"/>
            </p:cNvSpPr>
            <p:nvPr/>
          </p:nvSpPr>
          <p:spPr bwMode="auto">
            <a:xfrm>
              <a:off x="2532063" y="4572000"/>
              <a:ext cx="129540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sp>
          <p:nvSpPr>
            <p:cNvPr id="16419" name="Rectangle 13"/>
            <p:cNvSpPr>
              <a:spLocks noChangeArrowheads="1"/>
            </p:cNvSpPr>
            <p:nvPr/>
          </p:nvSpPr>
          <p:spPr bwMode="auto">
            <a:xfrm>
              <a:off x="2185988" y="2495550"/>
              <a:ext cx="66675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1/2</a:t>
              </a:r>
            </a:p>
          </p:txBody>
        </p:sp>
        <p:sp>
          <p:nvSpPr>
            <p:cNvPr id="16420" name="Rectangle 14"/>
            <p:cNvSpPr>
              <a:spLocks noChangeArrowheads="1"/>
            </p:cNvSpPr>
            <p:nvPr/>
          </p:nvSpPr>
          <p:spPr bwMode="auto">
            <a:xfrm>
              <a:off x="2262188" y="4248150"/>
              <a:ext cx="66675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[one 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| 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odd] 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[not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odd]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</a:t>
              </a:r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[not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even]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1" build="p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3799" y="593514"/>
            <a:ext cx="3034805" cy="778086"/>
            <a:chOff x="1043799" y="593514"/>
            <a:chExt cx="3034805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3799" y="593514"/>
              <a:ext cx="3034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[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pick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1|prize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1]</a:t>
              </a:r>
              <a:endParaRPr lang="en-US" sz="2800" dirty="0" smtClean="0">
                <a:solidFill>
                  <a:srgbClr val="0000CC"/>
                </a:solidFill>
                <a:latin typeface="+mj-lt"/>
              </a:endParaRP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7257" y="4739482"/>
            <a:ext cx="3149820" cy="1348949"/>
            <a:chOff x="177257" y="4739482"/>
            <a:chExt cx="3149820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7257" y="5565211"/>
              <a:ext cx="3149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[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pick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2|prize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3]</a:t>
              </a:r>
              <a:endParaRPr lang="en-US" sz="2800" dirty="0" smtClean="0">
                <a:solidFill>
                  <a:srgbClr val="0000CC"/>
                </a:solidFill>
                <a:latin typeface="+mj-lt"/>
              </a:endParaRP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0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open 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2]</a:t>
            </a:r>
            <a:endParaRPr lang="en-US" sz="2800" dirty="0" smtClean="0">
              <a:solidFill>
                <a:srgbClr val="0000CC"/>
              </a:solidFill>
              <a:latin typeface="+mj-lt"/>
            </a:endParaRP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6075" cy="1565147"/>
          </a:xfrm>
          <a:prstGeom prst="curvedConnector4">
            <a:avLst>
              <a:gd name="adj1" fmla="val 18867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7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738" y="1232759"/>
            <a:ext cx="847940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We were reasoning about conditional probability in the way we defined </a:t>
            </a:r>
            <a:r>
              <a:rPr lang="en-US" sz="5400" dirty="0" smtClean="0">
                <a:latin typeface="Comic Sans MS"/>
                <a:cs typeface="Comic Sans MS"/>
              </a:rPr>
              <a:t>our </a:t>
            </a:r>
            <a:r>
              <a:rPr lang="en-US" sz="5400" dirty="0">
                <a:latin typeface="Comic Sans MS"/>
                <a:cs typeface="Comic Sans MS"/>
              </a:rPr>
              <a:t>probability </a:t>
            </a:r>
            <a:r>
              <a:rPr lang="en-US" sz="5400" dirty="0" smtClean="0">
                <a:latin typeface="Comic Sans MS"/>
                <a:cs typeface="Comic Sans MS"/>
              </a:rPr>
              <a:t>spaces </a:t>
            </a:r>
            <a:r>
              <a:rPr lang="en-US" sz="5400" dirty="0">
                <a:latin typeface="Comic Sans MS"/>
                <a:cs typeface="Comic Sans MS"/>
              </a:rPr>
              <a:t>in the first place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7388" y="5401566"/>
            <a:ext cx="5091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We were using:</a:t>
            </a:r>
          </a:p>
        </p:txBody>
      </p:sp>
    </p:spTree>
    <p:extLst>
      <p:ext uri="{BB962C8B-B14F-4D97-AF65-F5344CB8AC3E}">
        <p14:creationId xmlns:p14="http://schemas.microsoft.com/office/powerpoint/2010/main" val="11500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243465B-1FAC-4BC8-AF6F-DE32C2D781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09250"/>
            <a:ext cx="7578805" cy="3477576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715247"/>
              </p:ext>
            </p:extLst>
          </p:nvPr>
        </p:nvGraphicFramePr>
        <p:xfrm>
          <a:off x="1216025" y="2108200"/>
          <a:ext cx="6662738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4" imgW="1054100" imgH="444500" progId="Equation.DSMT4">
                  <p:embed/>
                </p:oleObj>
              </mc:Choice>
              <mc:Fallback>
                <p:oleObj name="Equation" r:id="rId4" imgW="10541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108200"/>
                        <a:ext cx="6662738" cy="2806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9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10" y="2023239"/>
            <a:ext cx="8479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/>
                <a:cs typeface="Comic Sans MS"/>
              </a:rPr>
              <a:t>In fact, we use this reasoning to </a:t>
            </a:r>
            <a:r>
              <a:rPr lang="en-US" sz="6000" dirty="0" smtClean="0">
                <a:solidFill>
                  <a:srgbClr val="660066"/>
                </a:solidFill>
                <a:latin typeface="Comic Sans MS"/>
                <a:cs typeface="Comic Sans MS"/>
              </a:rPr>
              <a:t>define</a:t>
            </a:r>
            <a:r>
              <a:rPr lang="en-US" sz="60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latin typeface="Comic Sans MS"/>
                <a:cs typeface="Comic Sans MS"/>
              </a:rPr>
              <a:t>conditional probability: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5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462</Words>
  <Application>Microsoft Macintosh PowerPoint</Application>
  <PresentationFormat>On-screen Show (4:3)</PresentationFormat>
  <Paragraphs>161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1_Default Design</vt:lpstr>
      <vt:lpstr>MathType 6.0 Equation</vt:lpstr>
      <vt:lpstr>Equation</vt:lpstr>
      <vt:lpstr>Conditional Probability</vt:lpstr>
      <vt:lpstr>Conditional Probability: A Fair Die</vt:lpstr>
      <vt:lpstr>Conditional Probability: A Fair Die</vt:lpstr>
      <vt:lpstr>Conditional Probability: A Fair Die</vt:lpstr>
      <vt:lpstr>PowerPoint Presentation</vt:lpstr>
      <vt:lpstr>PowerPoint Presentation</vt:lpstr>
      <vt:lpstr>PowerPoint Presentation</vt:lpstr>
      <vt:lpstr>Product Rule</vt:lpstr>
      <vt:lpstr>PowerPoint Presentation</vt:lpstr>
      <vt:lpstr>PowerPoint Presentation</vt:lpstr>
      <vt:lpstr>Product Rule for 3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265</cp:revision>
  <cp:lastPrinted>2013-04-30T18:32:34Z</cp:lastPrinted>
  <dcterms:created xsi:type="dcterms:W3CDTF">2011-04-25T16:32:47Z</dcterms:created>
  <dcterms:modified xsi:type="dcterms:W3CDTF">2013-04-30T19:38:24Z</dcterms:modified>
</cp:coreProperties>
</file>