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06" r:id="rId2"/>
    <p:sldId id="334" r:id="rId3"/>
    <p:sldId id="335" r:id="rId4"/>
    <p:sldId id="336" r:id="rId5"/>
    <p:sldId id="375" r:id="rId6"/>
    <p:sldId id="407" r:id="rId7"/>
    <p:sldId id="376" r:id="rId8"/>
    <p:sldId id="377" r:id="rId9"/>
    <p:sldId id="378" r:id="rId10"/>
    <p:sldId id="408" r:id="rId11"/>
    <p:sldId id="379" r:id="rId12"/>
    <p:sldId id="410" r:id="rId13"/>
    <p:sldId id="406" r:id="rId14"/>
    <p:sldId id="381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144" d="100"/>
          <a:sy n="144" d="100"/>
        </p:scale>
        <p:origin x="-104" y="-400"/>
      </p:cViewPr>
      <p:guideLst>
        <p:guide orient="horz" pos="2176"/>
        <p:guide pos="2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May 3, 2013</a:t>
            </a: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1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Independent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Events</a:t>
            </a:r>
            <a:endParaRPr lang="en-US" sz="7200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3A5FE2AD-97E1-47DD-ADC5-9D051A45537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59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350" y="1766415"/>
            <a:ext cx="8095661" cy="2246304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5F75E0E2-268E-411C-B4A3-35B053FA54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57309"/>
              </p:ext>
            </p:extLst>
          </p:nvPr>
        </p:nvGraphicFramePr>
        <p:xfrm>
          <a:off x="6240154" y="260078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2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154" y="260078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2677" y="1064059"/>
            <a:ext cx="178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Lemma:</a:t>
            </a:r>
            <a:endParaRPr lang="en-US" sz="3600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350" y="1766415"/>
            <a:ext cx="8095661" cy="2246304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endParaRPr lang="en-US" sz="54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5F75E0E2-268E-411C-B4A3-35B053FA543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078436"/>
              </p:ext>
            </p:extLst>
          </p:nvPr>
        </p:nvGraphicFramePr>
        <p:xfrm>
          <a:off x="6240154" y="260078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7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154" y="260078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2677" y="1064059"/>
            <a:ext cx="178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Lemma:</a:t>
            </a:r>
            <a:endParaRPr lang="en-US" sz="3600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3045" y="3818694"/>
            <a:ext cx="7307353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>
              <a:spcBef>
                <a:spcPct val="20000"/>
              </a:spcBef>
            </a:pPr>
            <a:r>
              <a:rPr lang="en-US" sz="4800" kern="0" dirty="0">
                <a:solidFill>
                  <a:srgbClr val="800000"/>
                </a:solidFill>
                <a:latin typeface="Comic Sans MS"/>
              </a:rPr>
              <a:t>Simple proof using: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 err="1" smtClean="0">
                <a:solidFill>
                  <a:srgbClr val="0000FF"/>
                </a:solidFill>
                <a:latin typeface="Comic Sans MS"/>
              </a:rPr>
              <a:t>Pr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</a:rPr>
              <a:t>[A</a:t>
            </a:r>
            <a:r>
              <a:rPr lang="en-US" sz="4800" kern="0" dirty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sym typeface="Symbol" pitchFamily="18" charset="2"/>
              </a:rPr>
              <a:t>B] 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sym typeface="Symbol" pitchFamily="18" charset="2"/>
              </a:rPr>
              <a:t>= </a:t>
            </a:r>
            <a:r>
              <a:rPr lang="en-US" sz="4800" kern="0" dirty="0" err="1" smtClean="0">
                <a:solidFill>
                  <a:srgbClr val="0000FF"/>
                </a:solidFill>
                <a:latin typeface="Comic Sans MS"/>
                <a:sym typeface="Symbol" pitchFamily="18" charset="2"/>
              </a:rPr>
              <a:t>Pr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sym typeface="Symbol" pitchFamily="18" charset="2"/>
              </a:rPr>
              <a:t>[A]</a:t>
            </a:r>
            <a:r>
              <a:rPr lang="en-US" sz="4800" kern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4800" kern="0" dirty="0" err="1" smtClean="0">
                <a:solidFill>
                  <a:srgbClr val="0000FF"/>
                </a:solidFill>
                <a:latin typeface="Comic Sans MS"/>
                <a:sym typeface="Symbol" pitchFamily="18" charset="2"/>
              </a:rPr>
              <a:t>Pr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sym typeface="Symbol" pitchFamily="18" charset="2"/>
              </a:rPr>
              <a:t>[A</a:t>
            </a:r>
            <a:r>
              <a:rPr lang="en-US" sz="4800" b="1" kern="0" dirty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sym typeface="Symbol" pitchFamily="18" charset="2"/>
              </a:rPr>
              <a:t>B]</a:t>
            </a:r>
            <a:endParaRPr lang="en-US" sz="4800" kern="0" dirty="0">
              <a:solidFill>
                <a:srgbClr val="000000"/>
              </a:solidFill>
              <a:latin typeface="Comic Sans M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517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</a:t>
            </a:r>
            <a:r>
              <a:rPr lang="en-US" sz="5200" dirty="0" smtClean="0">
                <a:solidFill>
                  <a:srgbClr val="0000FF"/>
                </a:solidFill>
              </a:rPr>
              <a:t>[A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B] 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[A]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[A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B]</a:t>
            </a:r>
            <a:endParaRPr lang="en-US" sz="5200" dirty="0" smtClean="0">
              <a:sym typeface="Symbol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5F75E0E2-268E-411C-B4A3-35B053FA543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54" y="2433223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14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</a:t>
            </a:r>
            <a:r>
              <a:rPr lang="en-US" sz="5400" dirty="0" smtClean="0">
                <a:solidFill>
                  <a:srgbClr val="0000CC"/>
                </a:solidFill>
              </a:rPr>
              <a:t>[A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]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= </a:t>
            </a:r>
            <a:r>
              <a:rPr lang="en-US" sz="5200" dirty="0" err="1" smtClean="0">
                <a:solidFill>
                  <a:srgbClr val="0000CC"/>
                </a:solidFill>
              </a:rPr>
              <a:t>Pr</a:t>
            </a:r>
            <a:r>
              <a:rPr lang="en-US" sz="5200" dirty="0" smtClean="0">
                <a:solidFill>
                  <a:srgbClr val="0000CC"/>
                </a:solidFill>
              </a:rPr>
              <a:t>[A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–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B]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[A]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–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[A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B]    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[A]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–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[A]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[B]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[A]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–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[B])    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[A]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[  ]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5F75E0E2-268E-411C-B4A3-35B053FA543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8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932" y="134416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9" name="Equation" r:id="rId8" imgW="126720" imgH="215640" progId="Equation.DSMT4">
                  <p:embed/>
                </p:oleObj>
              </mc:Choice>
              <mc:Fallback>
                <p:oleObj name="Equation" r:id="rId8" imgW="1267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347" y="527324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1C897DF4-28BD-4138-81C1-642429381A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Independent Events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Pr</a:t>
            </a:r>
            <a:r>
              <a:rPr lang="en-US" sz="5400" dirty="0" smtClean="0">
                <a:solidFill>
                  <a:srgbClr val="0000CC"/>
                </a:solidFill>
              </a:rPr>
              <a:t>[A] </a:t>
            </a:r>
            <a:r>
              <a:rPr lang="en-US" sz="5400" dirty="0" smtClean="0">
                <a:solidFill>
                  <a:srgbClr val="0000CC"/>
                </a:solidFill>
              </a:rPr>
              <a:t>= </a:t>
            </a:r>
            <a:r>
              <a:rPr lang="en-US" sz="5400" dirty="0" err="1" smtClean="0">
                <a:solidFill>
                  <a:srgbClr val="0000CC"/>
                </a:solidFill>
              </a:rPr>
              <a:t>Pr</a:t>
            </a:r>
            <a:r>
              <a:rPr lang="en-US" sz="5400" dirty="0" smtClean="0">
                <a:solidFill>
                  <a:srgbClr val="0000CC"/>
                </a:solidFill>
              </a:rPr>
              <a:t>[A </a:t>
            </a:r>
            <a:r>
              <a:rPr lang="en-US" sz="5400" dirty="0" smtClean="0">
                <a:solidFill>
                  <a:srgbClr val="0000CC"/>
                </a:solidFill>
              </a:rPr>
              <a:t>| </a:t>
            </a:r>
            <a:r>
              <a:rPr lang="en-US" sz="5400" dirty="0" smtClean="0">
                <a:solidFill>
                  <a:srgbClr val="0000CC"/>
                </a:solidFill>
              </a:rPr>
              <a:t>B]</a:t>
            </a:r>
            <a:endParaRPr lang="en-US" sz="54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</a:t>
            </a:r>
            <a:r>
              <a:rPr lang="en-US" sz="5400" dirty="0" smtClean="0">
                <a:solidFill>
                  <a:srgbClr val="0000CC"/>
                </a:solidFill>
              </a:rPr>
              <a:t>[A</a:t>
            </a:r>
            <a:r>
              <a:rPr lang="en-US" sz="5400" dirty="0">
                <a:solidFill>
                  <a:srgbClr val="0000CC"/>
                </a:solidFill>
              </a:rPr>
              <a:t>]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err="1" smtClean="0">
                <a:solidFill>
                  <a:srgbClr val="0000CC"/>
                </a:solidFill>
              </a:rPr>
              <a:t>Pr</a:t>
            </a:r>
            <a:r>
              <a:rPr lang="en-US" sz="5400" dirty="0" smtClean="0">
                <a:solidFill>
                  <a:srgbClr val="0000CC"/>
                </a:solidFill>
              </a:rPr>
              <a:t>[B</a:t>
            </a:r>
            <a:r>
              <a:rPr lang="en-US" sz="5400" dirty="0">
                <a:solidFill>
                  <a:srgbClr val="0000CC"/>
                </a:solidFill>
              </a:rPr>
              <a:t>]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= </a:t>
            </a:r>
            <a:r>
              <a:rPr lang="en-US" sz="5400" dirty="0" err="1" smtClean="0">
                <a:solidFill>
                  <a:srgbClr val="0000CC"/>
                </a:solidFill>
              </a:rPr>
              <a:t>Pr</a:t>
            </a:r>
            <a:r>
              <a:rPr lang="en-US" sz="5400" dirty="0" smtClean="0">
                <a:solidFill>
                  <a:srgbClr val="0000CC"/>
                </a:solidFill>
              </a:rPr>
              <a:t>[A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>
                <a:solidFill>
                  <a:srgbClr val="0000CC"/>
                </a:solidFill>
              </a:rPr>
              <a:t>]</a:t>
            </a:r>
            <a:endParaRPr lang="en-US" sz="54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E0A3EF45-8ED1-4608-B264-D60A304B6B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[A]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[A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|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B]</a:t>
            </a:r>
            <a:r>
              <a:rPr lang="en-US" sz="4800" dirty="0" smtClean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[A]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[A]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[B]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[A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B]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587714"/>
              </p:ext>
            </p:extLst>
          </p:nvPr>
        </p:nvGraphicFramePr>
        <p:xfrm>
          <a:off x="3178175" y="3035300"/>
          <a:ext cx="2668588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4" imgW="698500" imgH="444500" progId="Equation.DSMT4">
                  <p:embed/>
                </p:oleObj>
              </mc:Choice>
              <mc:Fallback>
                <p:oleObj name="Equation" r:id="rId4" imgW="6985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3035300"/>
                        <a:ext cx="2668588" cy="169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A7C709AE-DFC1-4AD3-8B5A-939424C9D7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err="1" smtClean="0">
                <a:solidFill>
                  <a:srgbClr val="0000CC"/>
                </a:solidFill>
              </a:rPr>
              <a:t>Pr</a:t>
            </a:r>
            <a:r>
              <a:rPr lang="en-US" sz="4800" dirty="0" smtClean="0">
                <a:solidFill>
                  <a:srgbClr val="0000CC"/>
                </a:solidFill>
              </a:rPr>
              <a:t>[B]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</a:t>
            </a:r>
            <a:r>
              <a:rPr lang="en-US" sz="6600" dirty="0" smtClean="0">
                <a:solidFill>
                  <a:srgbClr val="0000CC"/>
                </a:solidFill>
              </a:rPr>
              <a:t>[A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</a:t>
            </a:r>
            <a:r>
              <a:rPr lang="en-US" sz="6600" dirty="0" smtClean="0">
                <a:solidFill>
                  <a:srgbClr val="0000CC"/>
                </a:solidFill>
              </a:rPr>
              <a:t>[B] </a:t>
            </a:r>
            <a:r>
              <a:rPr lang="en-US" sz="6600" dirty="0" smtClean="0">
                <a:solidFill>
                  <a:srgbClr val="0000CC"/>
                </a:solidFill>
              </a:rPr>
              <a:t>= </a:t>
            </a:r>
            <a:r>
              <a:rPr lang="en-US" sz="6600" dirty="0" err="1" smtClean="0">
                <a:solidFill>
                  <a:srgbClr val="0000CC"/>
                </a:solidFill>
              </a:rPr>
              <a:t>Pr</a:t>
            </a:r>
            <a:r>
              <a:rPr lang="en-US" sz="6600" dirty="0" smtClean="0">
                <a:solidFill>
                  <a:srgbClr val="0000CC"/>
                </a:solidFill>
              </a:rPr>
              <a:t>[A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</a:rPr>
              <a:t>B]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59A5E57D-2001-41D4-AD76-19AF9DD79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</a:t>
            </a:r>
            <a:r>
              <a:rPr lang="en-US" sz="6600" dirty="0" smtClean="0">
                <a:solidFill>
                  <a:srgbClr val="0000CC"/>
                </a:solidFill>
              </a:rPr>
              <a:t>[A]</a:t>
            </a:r>
            <a:r>
              <a:rPr lang="en-US" sz="6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</a:t>
            </a:r>
            <a:r>
              <a:rPr lang="en-US" sz="6600" dirty="0" smtClean="0">
                <a:solidFill>
                  <a:srgbClr val="0000CC"/>
                </a:solidFill>
              </a:rPr>
              <a:t>[B] </a:t>
            </a:r>
            <a:r>
              <a:rPr lang="en-US" sz="6600" dirty="0" smtClean="0">
                <a:solidFill>
                  <a:srgbClr val="0000CC"/>
                </a:solidFill>
              </a:rPr>
              <a:t>= </a:t>
            </a:r>
            <a:r>
              <a:rPr lang="en-US" sz="6600" dirty="0" err="1" smtClean="0">
                <a:solidFill>
                  <a:srgbClr val="0000CC"/>
                </a:solidFill>
              </a:rPr>
              <a:t>Pr</a:t>
            </a:r>
            <a:r>
              <a:rPr lang="en-US" sz="6600" dirty="0" smtClean="0">
                <a:solidFill>
                  <a:srgbClr val="0000CC"/>
                </a:solidFill>
              </a:rPr>
              <a:t>[A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</a:rPr>
              <a:t>B]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endParaRPr lang="en-US" sz="5200" dirty="0" smtClean="0">
              <a:latin typeface="+mj-l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2D994F43-519D-419E-A160-538A20EAE50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err="1" smtClean="0">
                <a:solidFill>
                  <a:srgbClr val="0000FF"/>
                </a:solidFill>
              </a:rPr>
              <a:t>Pr</a:t>
            </a:r>
            <a:r>
              <a:rPr lang="en-US" sz="5400" dirty="0" smtClean="0">
                <a:solidFill>
                  <a:srgbClr val="0000FF"/>
                </a:solidFill>
              </a:rPr>
              <a:t>[B]=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9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2D994F43-519D-419E-A160-538A20EAE50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err="1" smtClean="0">
                <a:solidFill>
                  <a:srgbClr val="0000FF"/>
                </a:solidFill>
              </a:rPr>
              <a:t>Pr</a:t>
            </a:r>
            <a:r>
              <a:rPr lang="en-US" sz="5400" dirty="0" smtClean="0">
                <a:solidFill>
                  <a:srgbClr val="0000FF"/>
                </a:solidFill>
              </a:rPr>
              <a:t>[B]=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091242E-EDE0-4F6A-BA69-15FFB65BD5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3A5FE2AD-97E1-47DD-ADC5-9D051A45537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>
            <a:solidFill>
              <a:schemeClr val="accent2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549</Words>
  <Application>Microsoft Macintosh PowerPoint</Application>
  <PresentationFormat>On-screen Show (4:3)</PresentationFormat>
  <Paragraphs>106</Paragraphs>
  <Slides>14</Slides>
  <Notes>14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1_Default Design</vt:lpstr>
      <vt:lpstr>MathType 6.0 Equation</vt:lpstr>
      <vt:lpstr>Equation</vt:lpstr>
      <vt:lpstr>Independent Events</vt:lpstr>
      <vt:lpstr>Independent Events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225</cp:revision>
  <cp:lastPrinted>2012-04-23T21:15:39Z</cp:lastPrinted>
  <dcterms:created xsi:type="dcterms:W3CDTF">2011-04-25T16:32:47Z</dcterms:created>
  <dcterms:modified xsi:type="dcterms:W3CDTF">2013-04-30T20:07:47Z</dcterms:modified>
</cp:coreProperties>
</file>